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91" r:id="rId4"/>
    <p:sldId id="292" r:id="rId5"/>
    <p:sldId id="310" r:id="rId6"/>
    <p:sldId id="293" r:id="rId7"/>
    <p:sldId id="294" r:id="rId8"/>
    <p:sldId id="295" r:id="rId9"/>
    <p:sldId id="296" r:id="rId10"/>
    <p:sldId id="297" r:id="rId11"/>
    <p:sldId id="306" r:id="rId12"/>
    <p:sldId id="307" r:id="rId13"/>
    <p:sldId id="308" r:id="rId14"/>
    <p:sldId id="309" r:id="rId15"/>
    <p:sldId id="298" r:id="rId16"/>
    <p:sldId id="299" r:id="rId17"/>
    <p:sldId id="301" r:id="rId18"/>
    <p:sldId id="300" r:id="rId19"/>
    <p:sldId id="302" r:id="rId20"/>
    <p:sldId id="303" r:id="rId21"/>
    <p:sldId id="304" r:id="rId22"/>
    <p:sldId id="305" r:id="rId23"/>
    <p:sldId id="290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1" charset="0"/>
        <a:ea typeface="ヒラギノ角ゴ Pro W3" pitchFamily="-111" charset="-128"/>
        <a:cs typeface="ヒラギノ角ゴ Pro W3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7C"/>
    <a:srgbClr val="A02A17"/>
    <a:srgbClr val="847470"/>
    <a:srgbClr val="514843"/>
    <a:srgbClr val="95938E"/>
    <a:srgbClr val="E7E7E4"/>
    <a:srgbClr val="4F4946"/>
    <a:srgbClr val="74241F"/>
    <a:srgbClr val="EAE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0" autoAdjust="0"/>
    <p:restoredTop sz="84229" autoAdjust="0"/>
  </p:normalViewPr>
  <p:slideViewPr>
    <p:cSldViewPr snapToGrid="0" snapToObjects="1">
      <p:cViewPr>
        <p:scale>
          <a:sx n="70" d="100"/>
          <a:sy n="70" d="100"/>
        </p:scale>
        <p:origin x="-732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09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BAD7AC66-19B7-6345-9F32-F7B9834B9AA7}" type="datetime1">
              <a:rPr lang="en-US"/>
              <a:pPr>
                <a:defRPr/>
              </a:pPr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8EB5D5-35E0-754F-83D8-59122102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81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4D4055B-F5A6-A04E-9D38-48EB1FF2AB30}" type="datetime1">
              <a:rPr lang="en-US"/>
              <a:pPr>
                <a:defRPr/>
              </a:pPr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41DFB216-66E3-514B-BDCF-9CBADA758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262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en-US" smtClean="0"/>
              <a:t>second in 3 billion years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82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133Cs was chosen because it is close in mass to what we were measuring and because it’s precision is dm/m = 1.7 E-10.</a:t>
            </a:r>
          </a:p>
          <a:p>
            <a:endParaRPr lang="en-US" dirty="0" smtClean="0"/>
          </a:p>
          <a:p>
            <a:r>
              <a:rPr lang="en-US" dirty="0" smtClean="0"/>
              <a:t>Click</a:t>
            </a:r>
            <a:r>
              <a:rPr lang="en-US" baseline="0" dirty="0" smtClean="0"/>
              <a:t> early: </a:t>
            </a:r>
            <a:r>
              <a:rPr lang="en-US" dirty="0" err="1" smtClean="0"/>
              <a:t>trf</a:t>
            </a:r>
            <a:r>
              <a:rPr lang="en-US" dirty="0" smtClean="0"/>
              <a:t> is the amount of time that the excitation</a:t>
            </a:r>
            <a:r>
              <a:rPr lang="en-US" baseline="0" dirty="0" smtClean="0"/>
              <a:t> has been applied for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monitor drifts in the system </a:t>
            </a:r>
            <a:r>
              <a:rPr lang="en-US" baseline="0" dirty="0" smtClean="0"/>
              <a:t>by measuring a </a:t>
            </a:r>
            <a:r>
              <a:rPr lang="en-US" baseline="0" dirty="0" err="1" smtClean="0"/>
              <a:t>calibrant</a:t>
            </a:r>
            <a:r>
              <a:rPr lang="en-US" baseline="0" dirty="0" smtClean="0"/>
              <a:t> ion over time.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Drifts can be due to B field, E field, pressure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general, we measured before we’re about to perform a set of measurement, at the end of a set (could be many days later) and any time there is a foreseeable stoppage so we can switch between sources.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noticed drift over the course of the measurements that weren’t uniform. Because of that we chose to use a central value with an added systematic uncertainty of ~11 ppb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Point out that potential repels in the radial direction. It’s important later</a:t>
            </a:r>
            <a:r>
              <a:rPr lang="en-US" baseline="0" dirty="0" smtClean="0"/>
              <a:t> </a:t>
            </a:r>
            <a:r>
              <a:rPr lang="en-US" dirty="0" smtClean="0"/>
              <a:t>next slide.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Plus correction electrodes to account for finite extent of  the hyperboloids and for the apertures.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Explain what a quadrupole potential is.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baseline="0" dirty="0" smtClean="0"/>
              <a:t> potential.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Simple harmonic oscillator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know how to solve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4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Point out that potential repels in the radial direction. It’s important later</a:t>
            </a:r>
            <a:r>
              <a:rPr lang="en-US" baseline="0" dirty="0" smtClean="0"/>
              <a:t> </a:t>
            </a:r>
            <a:r>
              <a:rPr lang="en-US" dirty="0" smtClean="0"/>
              <a:t>next slide.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Plus correction electrodes to account for finite extent of  the hyperboloids and for the apertures.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Explain what a quadrupole potential is.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baseline="0" dirty="0" smtClean="0"/>
              <a:t> potential.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Simple harmonic oscillator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know how to solve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4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Point out that potential repels in the radial direction. It’s important later</a:t>
            </a:r>
            <a:r>
              <a:rPr lang="en-US" baseline="0" dirty="0" smtClean="0"/>
              <a:t> </a:t>
            </a:r>
            <a:r>
              <a:rPr lang="en-US" dirty="0" smtClean="0"/>
              <a:t>next slide.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Plus correction electrodes to account for finite extent of  the hyperboloids and for the apertures.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Explain what a quadrupole potential is.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baseline="0" dirty="0" smtClean="0"/>
              <a:t> potential.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Simple harmonic oscillator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know how to solve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Point out that potential repels in the radial direction. It’s important later</a:t>
            </a:r>
            <a:r>
              <a:rPr lang="en-US" baseline="0" dirty="0" smtClean="0"/>
              <a:t> </a:t>
            </a:r>
            <a:r>
              <a:rPr lang="en-US" dirty="0" smtClean="0"/>
              <a:t>next slide.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Plus correction electrodes to account for finite extent of  the hyperboloids and for the apertures.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Explain what a quadrupole potential is.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baseline="0" dirty="0" smtClean="0"/>
              <a:t> potential.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Simple harmonic oscillator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know how to solve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Point out that potential repels in the radial direction. It’s important later</a:t>
            </a:r>
            <a:r>
              <a:rPr lang="en-US" baseline="0" dirty="0" smtClean="0"/>
              <a:t> </a:t>
            </a:r>
            <a:r>
              <a:rPr lang="en-US" dirty="0" smtClean="0"/>
              <a:t>next slide.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Plus correction electrodes to account for finite extent of  the hyperboloids and for the apertures.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Explain what a quadrupole potential is.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baseline="0" dirty="0" smtClean="0"/>
              <a:t> potential.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Simple harmonic oscillator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know how to solve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Remind them that the potential repels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That</a:t>
            </a:r>
            <a:r>
              <a:rPr lang="en-US" baseline="0" dirty="0" smtClean="0"/>
              <a:t> splits </a:t>
            </a:r>
            <a:r>
              <a:rPr lang="en-US" baseline="0" dirty="0" err="1" smtClean="0"/>
              <a:t>wc</a:t>
            </a:r>
            <a:r>
              <a:rPr lang="en-US" baseline="0" dirty="0" smtClean="0"/>
              <a:t> into two motions.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Go through</a:t>
            </a:r>
            <a:r>
              <a:rPr lang="en-US" baseline="0" dirty="0" smtClean="0"/>
              <a:t> the slide image by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Play the dipole and quadrupole movies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FB216-66E3-514B-BDCF-9CBADA758BD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14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measure the energy by measuring the time of flight from the PT to a </a:t>
            </a:r>
            <a:r>
              <a:rPr lang="en-US" baseline="0" dirty="0" err="1" smtClean="0"/>
              <a:t>channeltron</a:t>
            </a:r>
            <a:r>
              <a:rPr lang="en-US" baseline="0" dirty="0" smtClean="0"/>
              <a:t> detector above the trap and outside of the magnetic field.</a:t>
            </a:r>
          </a:p>
          <a:p>
            <a:endParaRPr lang="en-US" baseline="0" dirty="0" smtClean="0"/>
          </a:p>
          <a:p>
            <a:r>
              <a:rPr lang="en-US" dirty="0" smtClean="0"/>
              <a:t>We need to know</a:t>
            </a:r>
            <a:r>
              <a:rPr lang="en-US" baseline="0" dirty="0" smtClean="0"/>
              <a:t> how much energy we’ve put into the system so we need to convert the orbital energy to linear energy.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133Cs was chosen because it is close in mass to what we were measuring and because it’s precision is dm/m = 1.7 E-10.</a:t>
            </a:r>
          </a:p>
          <a:p>
            <a:endParaRPr lang="en-US" dirty="0" smtClean="0"/>
          </a:p>
          <a:p>
            <a:r>
              <a:rPr lang="en-US" dirty="0" smtClean="0"/>
              <a:t>Click</a:t>
            </a:r>
            <a:r>
              <a:rPr lang="en-US" baseline="0" dirty="0" smtClean="0"/>
              <a:t> early: </a:t>
            </a:r>
            <a:r>
              <a:rPr lang="en-US" dirty="0" err="1" smtClean="0"/>
              <a:t>trf</a:t>
            </a:r>
            <a:r>
              <a:rPr lang="en-US" dirty="0" smtClean="0"/>
              <a:t> is the amount of time that the excitation</a:t>
            </a:r>
            <a:r>
              <a:rPr lang="en-US" baseline="0" dirty="0" smtClean="0"/>
              <a:t> has been applied for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443665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rgbClr val="113F7C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rgbClr val="113F7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" y="2239963"/>
            <a:ext cx="6076950" cy="655638"/>
          </a:xfrm>
        </p:spPr>
        <p:txBody>
          <a:bodyPr/>
          <a:lstStyle>
            <a:lvl1pPr algn="r">
              <a:buNone/>
              <a:defRPr b="1">
                <a:solidFill>
                  <a:srgbClr val="113F7C"/>
                </a:solidFill>
              </a:defRPr>
            </a:lvl1pPr>
            <a:lvl2pPr algn="r">
              <a:buNone/>
              <a:defRPr sz="2000" b="1">
                <a:solidFill>
                  <a:srgbClr val="6E615D"/>
                </a:solidFill>
              </a:defRPr>
            </a:lvl2pPr>
            <a:lvl3pPr algn="r">
              <a:buNone/>
              <a:defRPr sz="1400" b="1">
                <a:solidFill>
                  <a:srgbClr val="6E615D"/>
                </a:solidFill>
              </a:defRPr>
            </a:lvl3pPr>
            <a:lvl4pPr algn="r">
              <a:buNone/>
              <a:defRPr sz="1100" b="1">
                <a:solidFill>
                  <a:schemeClr val="accent1"/>
                </a:solidFill>
                <a:latin typeface="+mj-lt"/>
              </a:defRPr>
            </a:lvl4pPr>
            <a:lvl5pPr algn="r">
              <a:buNone/>
              <a:defRPr sz="1100">
                <a:solidFill>
                  <a:srgbClr val="6E615D"/>
                </a:solidFill>
                <a:latin typeface="+mj-lt"/>
              </a:defRPr>
            </a:lvl5pPr>
          </a:lstStyle>
          <a:p>
            <a:pPr lvl="0"/>
            <a:r>
              <a:rPr lang="en-CA" dirty="0" smtClean="0"/>
              <a:t>Presentation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" y="2895600"/>
            <a:ext cx="6076950" cy="457200"/>
          </a:xfrm>
        </p:spPr>
        <p:txBody>
          <a:bodyPr/>
          <a:lstStyle>
            <a:lvl1pPr algn="r">
              <a:buNone/>
              <a:defRPr sz="2000" b="1" baseline="0">
                <a:solidFill>
                  <a:srgbClr val="4F4946"/>
                </a:solidFill>
              </a:defRPr>
            </a:lvl1pPr>
          </a:lstStyle>
          <a:p>
            <a:pPr lvl="0"/>
            <a:r>
              <a:rPr lang="en-CA"/>
              <a:t>Subtitle, if any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47650" y="3581400"/>
            <a:ext cx="6076950" cy="457200"/>
          </a:xfrm>
        </p:spPr>
        <p:txBody>
          <a:bodyPr/>
          <a:lstStyle>
            <a:lvl1pPr algn="r">
              <a:buNone/>
              <a:defRPr sz="1400" b="1" baseline="0">
                <a:solidFill>
                  <a:srgbClr val="95938E"/>
                </a:solidFill>
              </a:defRPr>
            </a:lvl1pPr>
          </a:lstStyle>
          <a:p>
            <a:pPr lvl="0"/>
            <a:r>
              <a:rPr lang="en-CA"/>
              <a:t>Tagline, if any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7650" y="4343400"/>
            <a:ext cx="6076950" cy="533400"/>
          </a:xfrm>
        </p:spPr>
        <p:txBody>
          <a:bodyPr/>
          <a:lstStyle>
            <a:lvl1pPr algn="r">
              <a:buNone/>
              <a:defRPr sz="1100" b="1" baseline="0">
                <a:solidFill>
                  <a:srgbClr val="113F7C"/>
                </a:solidFill>
              </a:defRPr>
            </a:lvl1pPr>
          </a:lstStyle>
          <a:p>
            <a:pPr lvl="0"/>
            <a:r>
              <a:rPr lang="en-CA"/>
              <a:t>Name | Position | TRIUMF</a:t>
            </a:r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7028656" y="49530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7028656" y="12954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7028656" y="3124200"/>
            <a:ext cx="1905000" cy="16764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7200" y="6087521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 userDrawn="1"/>
        </p:nvSpPr>
        <p:spPr bwMode="auto">
          <a:xfrm>
            <a:off x="533400" y="6102881"/>
            <a:ext cx="5791200" cy="27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ts val="500"/>
              </a:lnSpc>
              <a:spcBef>
                <a:spcPct val="50000"/>
              </a:spcBef>
              <a:defRPr/>
            </a:pPr>
            <a:r>
              <a:rPr lang="en-US" sz="600" i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Accelerating</a:t>
            </a:r>
            <a:r>
              <a:rPr lang="en-US" sz="600" i="0" baseline="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Science for Canada</a:t>
            </a:r>
          </a:p>
          <a:p>
            <a:pPr marL="0" marR="0" indent="0" algn="l" defTabSz="457200" rtl="0" eaLnBrk="1" fontAlgn="base" latinLnBrk="0" hangingPunct="1">
              <a:lnSpc>
                <a:spcPts val="5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Un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accélérateur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de la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démarche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scientifique</a:t>
            </a:r>
            <a:r>
              <a:rPr lang="en-US" sz="600" kern="1200" dirty="0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 </a:t>
            </a:r>
            <a:r>
              <a:rPr lang="en-US" sz="600" kern="1200" dirty="0" err="1" smtClean="0">
                <a:solidFill>
                  <a:srgbClr val="95938E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rPr>
              <a:t>canadienne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1111" y="1411111"/>
            <a:ext cx="3654602" cy="46425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able Placeholder 13"/>
          <p:cNvSpPr>
            <a:spLocks noGrp="1"/>
          </p:cNvSpPr>
          <p:nvPr>
            <p:ph type="tbl" sz="quarter" idx="15"/>
          </p:nvPr>
        </p:nvSpPr>
        <p:spPr>
          <a:xfrm>
            <a:off x="381000" y="1411111"/>
            <a:ext cx="4629150" cy="4642556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A9CC-D407-2C40-A733-1A362103C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457200" y="1495425"/>
            <a:ext cx="8077200" cy="4586288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B916-5AC1-644C-AE40-D75B460B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381000" y="1439863"/>
            <a:ext cx="4797425" cy="4725987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62575" y="1439863"/>
            <a:ext cx="3443288" cy="472598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7CCD4-CC97-4D48-A617-7F176D98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0"/>
            <a:ext cx="2325687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948165" y="1140839"/>
            <a:ext cx="2161417" cy="6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  <a:r>
              <a:rPr lang="en-US" sz="700" dirty="0" smtClean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et 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48166" y="276193"/>
            <a:ext cx="1856911" cy="50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1985126"/>
            <a:ext cx="6818884" cy="334965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70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70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7000" dirty="0" smtClean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6976324" y="2997200"/>
            <a:ext cx="2010775" cy="2337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9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8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NRCan-Canada_E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42" name="Picture 6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 userDrawn="1"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66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68" name="Rectangle 67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70" name="Picture 6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3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4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5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77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9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0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83" name="TextBox 82"/>
          <p:cNvSpPr txBox="1"/>
          <p:nvPr userDrawn="1"/>
        </p:nvSpPr>
        <p:spPr>
          <a:xfrm>
            <a:off x="6948166" y="1967449"/>
            <a:ext cx="211328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</a:t>
            </a:r>
            <a:r>
              <a:rPr lang="en-US" sz="800" b="0" baseline="0" dirty="0" smtClean="0">
                <a:solidFill>
                  <a:schemeClr val="bg1"/>
                </a:solidFill>
              </a:rPr>
              <a:t> </a:t>
            </a:r>
            <a:r>
              <a:rPr lang="en-US" sz="800" b="0" dirty="0" smtClean="0">
                <a:solidFill>
                  <a:schemeClr val="bg1"/>
                </a:solidFill>
              </a:rPr>
              <a:t>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6818313" y="990600"/>
            <a:ext cx="2325687" cy="5867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rgbClr val="74241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33400" y="6392863"/>
            <a:ext cx="5791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Owned and operated as a joint venture by a consortium of Canadian universities via a contribution through the National Research Council Canada </a:t>
            </a:r>
          </a:p>
          <a:p>
            <a:pPr algn="l">
              <a:spcBef>
                <a:spcPct val="50000"/>
              </a:spcBef>
              <a:defRPr/>
            </a:pP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Propriété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d’un consortium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d’universités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canadiennes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géré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en co-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entreprise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partir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d’une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contribution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administrée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par le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Conseil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national de </a:t>
            </a:r>
            <a:r>
              <a:rPr lang="en-US" sz="600" dirty="0" err="1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recherches</a:t>
            </a:r>
            <a:r>
              <a:rPr lang="en-US" sz="600" dirty="0">
                <a:solidFill>
                  <a:srgbClr val="95938E"/>
                </a:solidFill>
                <a:latin typeface="Arial" charset="0"/>
                <a:ea typeface="Arial" charset="0"/>
                <a:cs typeface="Arial" charset="0"/>
              </a:rPr>
              <a:t> Canada</a:t>
            </a:r>
            <a:endParaRPr lang="en-US" sz="600" i="1" dirty="0">
              <a:solidFill>
                <a:srgbClr val="95938E"/>
              </a:solidFill>
              <a:latin typeface="Arial Black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2239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 userDrawn="1"/>
        </p:nvSpPr>
        <p:spPr bwMode="auto">
          <a:xfrm>
            <a:off x="6019800" y="411163"/>
            <a:ext cx="29718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Canada’s national laboratory for particle and nuclear physics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Laboratoire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national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canadien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pour la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recherche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en physique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nucléaire</a:t>
            </a: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 </a:t>
            </a:r>
          </a:p>
          <a:p>
            <a:pPr algn="r">
              <a:lnSpc>
                <a:spcPts val="400"/>
              </a:lnSpc>
              <a:spcBef>
                <a:spcPct val="50000"/>
              </a:spcBef>
              <a:defRPr/>
            </a:pPr>
            <a:r>
              <a:rPr lang="en-US" sz="700" dirty="0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et en physique des </a:t>
            </a:r>
            <a:r>
              <a:rPr lang="en-US" sz="700" dirty="0" err="1">
                <a:solidFill>
                  <a:schemeClr val="bg1"/>
                </a:solidFill>
                <a:latin typeface="Arial" charset="0"/>
                <a:ea typeface="Arial Black" charset="0"/>
                <a:cs typeface="Arial Black" charset="0"/>
              </a:rPr>
              <a:t>particules</a:t>
            </a:r>
            <a:endParaRPr lang="en-US" sz="7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19" descr="TRIUMF_logo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03200"/>
            <a:ext cx="24241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571" y="2235078"/>
            <a:ext cx="6818884" cy="234950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Thank</a:t>
            </a:r>
            <a:r>
              <a:rPr lang="en-US" sz="6200" baseline="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 </a:t>
            </a: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you!</a:t>
            </a:r>
          </a:p>
          <a:p>
            <a:pPr algn="ctr">
              <a:defRPr/>
            </a:pPr>
            <a:r>
              <a:rPr lang="en-US" sz="6200" dirty="0">
                <a:solidFill>
                  <a:srgbClr val="113F7C"/>
                </a:solidFill>
                <a:latin typeface="Myriad Pro"/>
                <a:ea typeface="ヒラギノ角ゴ Pro W3" charset="-128"/>
                <a:cs typeface="Myriad Pro"/>
              </a:rPr>
              <a:t>Merci!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6976324" y="2997200"/>
            <a:ext cx="2010775" cy="2638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86911" y="3414268"/>
            <a:ext cx="80018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060404"/>
            <a:ext cx="1179248" cy="3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61001" y="4025521"/>
            <a:ext cx="112609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025521"/>
            <a:ext cx="8158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3591" y="3106107"/>
            <a:ext cx="724535" cy="2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NRCan-Canada_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 b="59999"/>
          <a:stretch>
            <a:fillRect/>
          </a:stretch>
        </p:blipFill>
        <p:spPr>
          <a:xfrm>
            <a:off x="6991995" y="4880210"/>
            <a:ext cx="1997786" cy="234405"/>
          </a:xfrm>
          <a:prstGeom prst="rect">
            <a:avLst/>
          </a:prstGeom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4615946"/>
            <a:ext cx="1997786" cy="20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6E615D"/>
              </a:clrFrom>
              <a:clrTo>
                <a:srgbClr val="6E61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1995" y="3414268"/>
            <a:ext cx="1064038" cy="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 userDrawn="1"/>
        </p:nvGrpSpPr>
        <p:grpSpPr>
          <a:xfrm>
            <a:off x="6976324" y="5283983"/>
            <a:ext cx="2010775" cy="1243817"/>
            <a:chOff x="6976324" y="5353833"/>
            <a:chExt cx="2010775" cy="1243817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976324" y="5353833"/>
              <a:ext cx="2010775" cy="12438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6976324" y="5404633"/>
              <a:ext cx="2005502" cy="1134579"/>
              <a:chOff x="6976324" y="5449083"/>
              <a:chExt cx="2005502" cy="1134579"/>
            </a:xfrm>
          </p:grpSpPr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b="23074"/>
              <a:stretch>
                <a:fillRect/>
              </a:stretch>
            </p:blipFill>
            <p:spPr bwMode="auto">
              <a:xfrm>
                <a:off x="8510703" y="6040902"/>
                <a:ext cx="471122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Picture 1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5449083"/>
                <a:ext cx="64735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Picture 19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18657" r="20706"/>
              <a:stretch>
                <a:fillRect/>
              </a:stretch>
            </p:blipFill>
            <p:spPr bwMode="auto">
              <a:xfrm>
                <a:off x="6976324" y="5749671"/>
                <a:ext cx="338855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73383" y="6040902"/>
                <a:ext cx="329937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7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21335" y="6333710"/>
                <a:ext cx="560490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/>
              <p:cNvPicPr>
                <a:picLocks noChangeAspect="1" noChangeArrowheads="1"/>
              </p:cNvPicPr>
              <p:nvPr/>
            </p:nvPicPr>
            <p:blipFill>
              <a:blip r:embed="rId16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42080" y="5449083"/>
                <a:ext cx="512253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58" descr="Nordion_tag_colour.jpg"/>
              <p:cNvPicPr>
                <a:picLocks noChangeAspect="1"/>
              </p:cNvPicPr>
              <p:nvPr/>
            </p:nvPicPr>
            <p:blipFill>
              <a:blip r:embed="rId17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287754" y="5749671"/>
                <a:ext cx="485573" cy="249952"/>
              </a:xfrm>
              <a:prstGeom prst="rect">
                <a:avLst/>
              </a:prstGeom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2269" r="6447"/>
              <a:stretch>
                <a:fillRect/>
              </a:stretch>
            </p:blipFill>
            <p:spPr bwMode="auto">
              <a:xfrm>
                <a:off x="6976324" y="6333710"/>
                <a:ext cx="142061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19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76324" y="6040902"/>
                <a:ext cx="117592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2" name="Picture 3"/>
              <p:cNvPicPr>
                <a:picLocks noChangeAspect="1" noChangeArrowheads="1"/>
              </p:cNvPicPr>
              <p:nvPr/>
            </p:nvPicPr>
            <p:blipFill>
              <a:blip r:embed="rId20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369118" y="5749671"/>
                <a:ext cx="869871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4"/>
              <p:cNvPicPr>
                <a:picLocks noChangeAspect="1" noChangeArrowheads="1"/>
              </p:cNvPicPr>
              <p:nvPr/>
            </p:nvPicPr>
            <p:blipFill>
              <a:blip r:embed="rId21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805077" y="5749671"/>
                <a:ext cx="176749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93375" y="5449083"/>
                <a:ext cx="247418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clrChange>
                  <a:clrFrom>
                    <a:srgbClr val="6E615D"/>
                  </a:clrFrom>
                  <a:clrTo>
                    <a:srgbClr val="6E615D">
                      <a:alpha val="0"/>
                    </a:srgbClr>
                  </a:clrTo>
                </a:clrChange>
              </a:blip>
              <a:srcRect l="3258" t="17670" r="90616" b="75131"/>
              <a:stretch>
                <a:fillRect/>
              </a:stretch>
            </p:blipFill>
            <p:spPr bwMode="auto">
              <a:xfrm>
                <a:off x="8473059" y="5449083"/>
                <a:ext cx="502416" cy="249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6" name="TextBox 65"/>
          <p:cNvSpPr txBox="1"/>
          <p:nvPr/>
        </p:nvSpPr>
        <p:spPr>
          <a:xfrm>
            <a:off x="6948166" y="1798767"/>
            <a:ext cx="2043434" cy="958168"/>
          </a:xfrm>
          <a:prstGeom prst="rect">
            <a:avLst/>
          </a:prstGeom>
          <a:noFill/>
        </p:spPr>
        <p:txBody>
          <a:bodyPr wrap="square" lIns="72000" rtlCol="0">
            <a:spAutoFit/>
          </a:bodyPr>
          <a:lstStyle/>
          <a:p>
            <a:pPr>
              <a:lnSpc>
                <a:spcPts val="1130"/>
              </a:lnSpc>
              <a:spcAft>
                <a:spcPts val="600"/>
              </a:spcAft>
            </a:pPr>
            <a:r>
              <a:rPr lang="en-US" sz="800" b="0" dirty="0" smtClean="0">
                <a:solidFill>
                  <a:schemeClr val="bg1"/>
                </a:solidFill>
              </a:rPr>
              <a:t>TRIUMF: Alberta | British Columbia | Calgary | Carleton | Guelph | Manitoba | 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McGill | McMaster | Montréal | Northern British Columbia </a:t>
            </a:r>
            <a:r>
              <a:rPr lang="en-US" sz="800" b="0" baseline="0" dirty="0" smtClean="0">
                <a:solidFill>
                  <a:schemeClr val="bg1"/>
                </a:solidFill>
              </a:rPr>
              <a:t>| </a:t>
            </a:r>
            <a:r>
              <a:rPr lang="en-US" sz="800" b="0" dirty="0" smtClean="0">
                <a:solidFill>
                  <a:schemeClr val="bg1"/>
                </a:solidFill>
              </a:rPr>
              <a:t>Queen’s | Regina |</a:t>
            </a:r>
            <a:br>
              <a:rPr lang="en-US" sz="800" b="0" dirty="0" smtClean="0">
                <a:solidFill>
                  <a:schemeClr val="bg1"/>
                </a:solidFill>
              </a:rPr>
            </a:br>
            <a:r>
              <a:rPr lang="en-US" sz="800" b="0" dirty="0" smtClean="0">
                <a:solidFill>
                  <a:schemeClr val="bg1"/>
                </a:solidFill>
              </a:rPr>
              <a:t>Saint Mary’s | Simon Fraser | Toronto | Victoria | Western | Winnipeg | York 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-1" y="4810499"/>
            <a:ext cx="681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113F7C"/>
                </a:solidFill>
                <a:latin typeface="Myriad Pro"/>
                <a:cs typeface="Myriad Pro"/>
              </a:rPr>
              <a:t>Questions?</a:t>
            </a:r>
            <a:endParaRPr lang="en-US" sz="3600" dirty="0">
              <a:solidFill>
                <a:srgbClr val="113F7C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7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Oct 9,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SFU Nuclear Chemistry - Mass 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AA227C2-4196-418D-8FB5-02E3E6165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288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Oct 9,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SFU Nuclear Chemistry - Mass 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B09099-DC75-47EE-8760-4D0ADDAB2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279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Oct 9, 2015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SFU Nuclear Chemistry - Mass 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2FCEB9-E7B8-4818-B6D0-2E9C555A59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7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7D6E3-EA9D-E741-9881-B35FD4502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5247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TRIUMF_logo_grey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099" y="67606"/>
            <a:ext cx="1102360" cy="30226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54051" y="603778"/>
            <a:ext cx="7835899" cy="56504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209244"/>
            <a:ext cx="9144000" cy="64875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070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2C25A-5506-FD4F-B37D-9145376A3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44D01-0053-A943-B22B-53B005C7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12733-F38B-6A49-BC10-73E8D4B90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6354"/>
            <a:ext cx="5111750" cy="49398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404"/>
            <a:ext cx="3008313" cy="377775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1CA4-6432-C847-B056-BB428797E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89413"/>
            <a:ext cx="5486400" cy="30381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DE00-3A65-8A49-9448-F76943956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0" descr="TRIUMF_logo_white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5986" y="6396038"/>
            <a:ext cx="10922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76999"/>
            <a:ext cx="8229600" cy="60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6889" y="6396038"/>
            <a:ext cx="79925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Oct 9, 2015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08186" y="6400800"/>
            <a:ext cx="4678414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r>
              <a:rPr lang="en-US" smtClean="0"/>
              <a:t>SFU Nuclear Chemistry - Mass 2</a:t>
            </a:r>
            <a:endParaRPr lang="en-US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7250" y="6400800"/>
            <a:ext cx="14398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C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6A860FD2-16CC-AD45-96AE-CBD078A1C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6400800"/>
            <a:ext cx="39688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13" y="6400800"/>
            <a:ext cx="39687" cy="317500"/>
          </a:xfrm>
          <a:prstGeom prst="rect">
            <a:avLst/>
          </a:prstGeom>
          <a:solidFill>
            <a:srgbClr val="95938E"/>
          </a:solidFill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8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2" r:id="rId3"/>
    <p:sldLayoutId id="2147483943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ts val="3040"/>
        </a:lnSpc>
        <a:spcBef>
          <a:spcPct val="0"/>
        </a:spcBef>
        <a:spcAft>
          <a:spcPct val="0"/>
        </a:spcAft>
        <a:defRPr sz="3200" b="1" kern="0" spc="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pitchFamily="-106" charset="0"/>
          <a:ea typeface="ＭＳ Ｐゴシック" pitchFamily="-109" charset="-128"/>
          <a:cs typeface="Myriad Pro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56EB1"/>
          </a:solidFill>
          <a:latin typeface="Arial Black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113F7C"/>
          </a:solidFill>
          <a:latin typeface="Myriad Pro"/>
          <a:ea typeface="ＭＳ Ｐゴシック" pitchFamily="-109" charset="-128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4F4946"/>
          </a:solidFill>
          <a:latin typeface="Myriad Pro"/>
          <a:ea typeface="ＭＳ Ｐゴシック" pitchFamily="-109" charset="-128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>
          <a:solidFill>
            <a:srgbClr val="4F4946"/>
          </a:solidFill>
          <a:latin typeface="+mj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600">
          <a:solidFill>
            <a:srgbClr val="4F4946"/>
          </a:solidFill>
          <a:latin typeface="+mj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3.png"/><Relationship Id="rId5" Type="http://schemas.openxmlformats.org/officeDocument/2006/relationships/image" Target="../media/image56.wmf"/><Relationship Id="rId15" Type="http://schemas.openxmlformats.org/officeDocument/2006/relationships/image" Target="../media/image60.wmf"/><Relationship Id="rId10" Type="http://schemas.openxmlformats.org/officeDocument/2006/relationships/image" Target="../media/image62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7.wmf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56.wmf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62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58.wmf"/><Relationship Id="rId1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Mass Measurements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Lecture 2 – October 9, </a:t>
            </a:r>
            <a:r>
              <a:rPr lang="en-US" dirty="0" smtClean="0"/>
              <a:t>2015</a:t>
            </a:r>
            <a:endParaRPr lang="en-US" baseline="-25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D. Lascar | Postdoctoral Fellow | TRIUMF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028656" y="4572000"/>
            <a:ext cx="1905000" cy="1676400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7028656" y="914400"/>
            <a:ext cx="1905000" cy="16764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28656" y="2743200"/>
            <a:ext cx="1905000" cy="1676400"/>
          </a:xfrm>
        </p:spPr>
      </p:sp>
    </p:spTree>
    <p:extLst>
      <p:ext uri="{BB962C8B-B14F-4D97-AF65-F5344CB8AC3E}">
        <p14:creationId xmlns:p14="http://schemas.microsoft.com/office/powerpoint/2010/main" val="308643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Penning Trap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0" name="concept"/>
          <p:cNvGrpSpPr/>
          <p:nvPr/>
        </p:nvGrpSpPr>
        <p:grpSpPr>
          <a:xfrm>
            <a:off x="5461518" y="152400"/>
            <a:ext cx="3149082" cy="3657600"/>
            <a:chOff x="4876800" y="1079500"/>
            <a:chExt cx="3733800" cy="4559300"/>
          </a:xfrm>
        </p:grpSpPr>
        <p:grpSp>
          <p:nvGrpSpPr>
            <p:cNvPr id="24" name="Group 32"/>
            <p:cNvGrpSpPr>
              <a:grpSpLocks/>
            </p:cNvGrpSpPr>
            <p:nvPr/>
          </p:nvGrpSpPr>
          <p:grpSpPr bwMode="auto">
            <a:xfrm>
              <a:off x="4876800" y="1079500"/>
              <a:ext cx="3733800" cy="4559300"/>
              <a:chOff x="1632" y="720"/>
              <a:chExt cx="2352" cy="2872"/>
            </a:xfrm>
          </p:grpSpPr>
          <p:pic>
            <p:nvPicPr>
              <p:cNvPr id="25" name="Picture 3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24" y="720"/>
                <a:ext cx="1920" cy="2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6" name="Picture 34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632" y="1507"/>
                <a:ext cx="736" cy="1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" name="Picture 3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56" y="1627"/>
                <a:ext cx="728" cy="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3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48" y="2227"/>
                <a:ext cx="232" cy="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9" name="Picture 37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2219"/>
                <a:ext cx="256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Line 38" hidden="1"/>
              <p:cNvSpPr>
                <a:spLocks noChangeShapeType="1"/>
              </p:cNvSpPr>
              <p:nvPr/>
            </p:nvSpPr>
            <p:spPr bwMode="auto">
              <a:xfrm>
                <a:off x="2784" y="2256"/>
                <a:ext cx="0" cy="240"/>
              </a:xfrm>
              <a:prstGeom prst="line">
                <a:avLst/>
              </a:prstGeom>
              <a:noFill/>
              <a:ln w="952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Freeform 30"/>
            <p:cNvSpPr/>
            <p:nvPr/>
          </p:nvSpPr>
          <p:spPr bwMode="auto">
            <a:xfrm>
              <a:off x="7011061" y="2496027"/>
              <a:ext cx="1109965" cy="1057110"/>
            </a:xfrm>
            <a:custGeom>
              <a:avLst/>
              <a:gdLst>
                <a:gd name="connsiteX0" fmla="*/ 0 w 1109965"/>
                <a:gd name="connsiteY0" fmla="*/ 946113 h 1057110"/>
                <a:gd name="connsiteX1" fmla="*/ 36999 w 1109965"/>
                <a:gd name="connsiteY1" fmla="*/ 1057110 h 1057110"/>
                <a:gd name="connsiteX2" fmla="*/ 84568 w 1109965"/>
                <a:gd name="connsiteY2" fmla="*/ 1057110 h 1057110"/>
                <a:gd name="connsiteX3" fmla="*/ 158566 w 1109965"/>
                <a:gd name="connsiteY3" fmla="*/ 983112 h 1057110"/>
                <a:gd name="connsiteX4" fmla="*/ 290705 w 1109965"/>
                <a:gd name="connsiteY4" fmla="*/ 739977 h 1057110"/>
                <a:gd name="connsiteX5" fmla="*/ 761119 w 1109965"/>
                <a:gd name="connsiteY5" fmla="*/ 348846 h 1057110"/>
                <a:gd name="connsiteX6" fmla="*/ 1062395 w 1109965"/>
                <a:gd name="connsiteY6" fmla="*/ 116282 h 1057110"/>
                <a:gd name="connsiteX7" fmla="*/ 1109965 w 1109965"/>
                <a:gd name="connsiteY7" fmla="*/ 31713 h 1057110"/>
                <a:gd name="connsiteX8" fmla="*/ 983112 w 1109965"/>
                <a:gd name="connsiteY8" fmla="*/ 0 h 1057110"/>
                <a:gd name="connsiteX9" fmla="*/ 787547 w 1109965"/>
                <a:gd name="connsiteY9" fmla="*/ 68712 h 1057110"/>
                <a:gd name="connsiteX10" fmla="*/ 628980 w 1109965"/>
                <a:gd name="connsiteY10" fmla="*/ 211422 h 1057110"/>
                <a:gd name="connsiteX11" fmla="*/ 221993 w 1109965"/>
                <a:gd name="connsiteY11" fmla="*/ 512698 h 1057110"/>
                <a:gd name="connsiteX12" fmla="*/ 63426 w 1109965"/>
                <a:gd name="connsiteY12" fmla="*/ 755834 h 1057110"/>
                <a:gd name="connsiteX13" fmla="*/ 0 w 1109965"/>
                <a:gd name="connsiteY13" fmla="*/ 946113 h 105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9965" h="1057110">
                  <a:moveTo>
                    <a:pt x="0" y="946113"/>
                  </a:moveTo>
                  <a:lnTo>
                    <a:pt x="36999" y="1057110"/>
                  </a:lnTo>
                  <a:lnTo>
                    <a:pt x="84568" y="1057110"/>
                  </a:lnTo>
                  <a:lnTo>
                    <a:pt x="158566" y="983112"/>
                  </a:lnTo>
                  <a:lnTo>
                    <a:pt x="290705" y="739977"/>
                  </a:lnTo>
                  <a:lnTo>
                    <a:pt x="761119" y="348846"/>
                  </a:lnTo>
                  <a:lnTo>
                    <a:pt x="1062395" y="116282"/>
                  </a:lnTo>
                  <a:lnTo>
                    <a:pt x="1109965" y="31713"/>
                  </a:lnTo>
                  <a:lnTo>
                    <a:pt x="983112" y="0"/>
                  </a:lnTo>
                  <a:lnTo>
                    <a:pt x="787547" y="68712"/>
                  </a:lnTo>
                  <a:lnTo>
                    <a:pt x="628980" y="211422"/>
                  </a:lnTo>
                  <a:lnTo>
                    <a:pt x="221993" y="512698"/>
                  </a:lnTo>
                  <a:lnTo>
                    <a:pt x="63426" y="755834"/>
                  </a:lnTo>
                  <a:lnTo>
                    <a:pt x="0" y="9461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039289" y="3822700"/>
              <a:ext cx="723481" cy="889279"/>
            </a:xfrm>
            <a:custGeom>
              <a:avLst/>
              <a:gdLst>
                <a:gd name="connsiteX0" fmla="*/ 80387 w 723481"/>
                <a:gd name="connsiteY0" fmla="*/ 281354 h 889279"/>
                <a:gd name="connsiteX1" fmla="*/ 20097 w 723481"/>
                <a:gd name="connsiteY1" fmla="*/ 125604 h 889279"/>
                <a:gd name="connsiteX2" fmla="*/ 5024 w 723481"/>
                <a:gd name="connsiteY2" fmla="*/ 30145 h 889279"/>
                <a:gd name="connsiteX3" fmla="*/ 0 w 723481"/>
                <a:gd name="connsiteY3" fmla="*/ 0 h 889279"/>
                <a:gd name="connsiteX4" fmla="*/ 60290 w 723481"/>
                <a:gd name="connsiteY4" fmla="*/ 5024 h 889279"/>
                <a:gd name="connsiteX5" fmla="*/ 60290 w 723481"/>
                <a:gd name="connsiteY5" fmla="*/ 35169 h 889279"/>
                <a:gd name="connsiteX6" fmla="*/ 70338 w 723481"/>
                <a:gd name="connsiteY6" fmla="*/ 35169 h 889279"/>
                <a:gd name="connsiteX7" fmla="*/ 70338 w 723481"/>
                <a:gd name="connsiteY7" fmla="*/ 75363 h 889279"/>
                <a:gd name="connsiteX8" fmla="*/ 105508 w 723481"/>
                <a:gd name="connsiteY8" fmla="*/ 155749 h 889279"/>
                <a:gd name="connsiteX9" fmla="*/ 241160 w 723481"/>
                <a:gd name="connsiteY9" fmla="*/ 391886 h 889279"/>
                <a:gd name="connsiteX10" fmla="*/ 713433 w 723481"/>
                <a:gd name="connsiteY10" fmla="*/ 808892 h 889279"/>
                <a:gd name="connsiteX11" fmla="*/ 723481 w 723481"/>
                <a:gd name="connsiteY11" fmla="*/ 889279 h 889279"/>
                <a:gd name="connsiteX12" fmla="*/ 572756 w 723481"/>
                <a:gd name="connsiteY12" fmla="*/ 818941 h 889279"/>
                <a:gd name="connsiteX13" fmla="*/ 110532 w 723481"/>
                <a:gd name="connsiteY13" fmla="*/ 391886 h 889279"/>
                <a:gd name="connsiteX14" fmla="*/ 80387 w 723481"/>
                <a:gd name="connsiteY14" fmla="*/ 281354 h 88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3481" h="889279">
                  <a:moveTo>
                    <a:pt x="80387" y="281354"/>
                  </a:moveTo>
                  <a:lnTo>
                    <a:pt x="20097" y="125604"/>
                  </a:lnTo>
                  <a:lnTo>
                    <a:pt x="5024" y="30145"/>
                  </a:lnTo>
                  <a:lnTo>
                    <a:pt x="0" y="0"/>
                  </a:lnTo>
                  <a:lnTo>
                    <a:pt x="60290" y="5024"/>
                  </a:lnTo>
                  <a:lnTo>
                    <a:pt x="60290" y="35169"/>
                  </a:lnTo>
                  <a:lnTo>
                    <a:pt x="70338" y="35169"/>
                  </a:lnTo>
                  <a:lnTo>
                    <a:pt x="70338" y="75363"/>
                  </a:lnTo>
                  <a:lnTo>
                    <a:pt x="105508" y="155749"/>
                  </a:lnTo>
                  <a:lnTo>
                    <a:pt x="241160" y="391886"/>
                  </a:lnTo>
                  <a:lnTo>
                    <a:pt x="713433" y="808892"/>
                  </a:lnTo>
                  <a:lnTo>
                    <a:pt x="723481" y="889279"/>
                  </a:lnTo>
                  <a:lnTo>
                    <a:pt x="572756" y="818941"/>
                  </a:lnTo>
                  <a:lnTo>
                    <a:pt x="110532" y="391886"/>
                  </a:lnTo>
                  <a:lnTo>
                    <a:pt x="80387" y="281354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5331069" y="4083957"/>
              <a:ext cx="949569" cy="783772"/>
            </a:xfrm>
            <a:custGeom>
              <a:avLst/>
              <a:gdLst>
                <a:gd name="connsiteX0" fmla="*/ 949569 w 949569"/>
                <a:gd name="connsiteY0" fmla="*/ 10048 h 783772"/>
                <a:gd name="connsiteX1" fmla="*/ 808893 w 949569"/>
                <a:gd name="connsiteY1" fmla="*/ 0 h 783772"/>
                <a:gd name="connsiteX2" fmla="*/ 713433 w 949569"/>
                <a:gd name="connsiteY2" fmla="*/ 170822 h 783772"/>
                <a:gd name="connsiteX3" fmla="*/ 612950 w 949569"/>
                <a:gd name="connsiteY3" fmla="*/ 286378 h 783772"/>
                <a:gd name="connsiteX4" fmla="*/ 437104 w 949569"/>
                <a:gd name="connsiteY4" fmla="*/ 447152 h 783772"/>
                <a:gd name="connsiteX5" fmla="*/ 221064 w 949569"/>
                <a:gd name="connsiteY5" fmla="*/ 592853 h 783772"/>
                <a:gd name="connsiteX6" fmla="*/ 45218 w 949569"/>
                <a:gd name="connsiteY6" fmla="*/ 713433 h 783772"/>
                <a:gd name="connsiteX7" fmla="*/ 0 w 949569"/>
                <a:gd name="connsiteY7" fmla="*/ 773723 h 783772"/>
                <a:gd name="connsiteX8" fmla="*/ 45218 w 949569"/>
                <a:gd name="connsiteY8" fmla="*/ 783772 h 783772"/>
                <a:gd name="connsiteX9" fmla="*/ 145701 w 949569"/>
                <a:gd name="connsiteY9" fmla="*/ 753627 h 783772"/>
                <a:gd name="connsiteX10" fmla="*/ 341644 w 949569"/>
                <a:gd name="connsiteY10" fmla="*/ 673240 h 783772"/>
                <a:gd name="connsiteX11" fmla="*/ 668216 w 949569"/>
                <a:gd name="connsiteY11" fmla="*/ 411983 h 783772"/>
                <a:gd name="connsiteX12" fmla="*/ 889279 w 949569"/>
                <a:gd name="connsiteY12" fmla="*/ 175846 h 783772"/>
                <a:gd name="connsiteX13" fmla="*/ 949569 w 949569"/>
                <a:gd name="connsiteY13" fmla="*/ 10048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9569" h="783772">
                  <a:moveTo>
                    <a:pt x="949569" y="10048"/>
                  </a:moveTo>
                  <a:lnTo>
                    <a:pt x="808893" y="0"/>
                  </a:lnTo>
                  <a:lnTo>
                    <a:pt x="713433" y="170822"/>
                  </a:lnTo>
                  <a:lnTo>
                    <a:pt x="612950" y="286378"/>
                  </a:lnTo>
                  <a:lnTo>
                    <a:pt x="437104" y="447152"/>
                  </a:lnTo>
                  <a:lnTo>
                    <a:pt x="221064" y="592853"/>
                  </a:lnTo>
                  <a:lnTo>
                    <a:pt x="45218" y="713433"/>
                  </a:lnTo>
                  <a:lnTo>
                    <a:pt x="0" y="773723"/>
                  </a:lnTo>
                  <a:lnTo>
                    <a:pt x="45218" y="783772"/>
                  </a:lnTo>
                  <a:lnTo>
                    <a:pt x="145701" y="753627"/>
                  </a:lnTo>
                  <a:lnTo>
                    <a:pt x="341644" y="673240"/>
                  </a:lnTo>
                  <a:lnTo>
                    <a:pt x="668216" y="411983"/>
                  </a:lnTo>
                  <a:lnTo>
                    <a:pt x="889279" y="175846"/>
                  </a:lnTo>
                  <a:lnTo>
                    <a:pt x="949569" y="10048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6468324" y="3442454"/>
              <a:ext cx="482851" cy="633743"/>
            </a:xfrm>
            <a:custGeom>
              <a:avLst/>
              <a:gdLst>
                <a:gd name="connsiteX0" fmla="*/ 150891 w 482851"/>
                <a:gd name="connsiteY0" fmla="*/ 0 h 633743"/>
                <a:gd name="connsiteX1" fmla="*/ 229354 w 482851"/>
                <a:gd name="connsiteY1" fmla="*/ 30179 h 633743"/>
                <a:gd name="connsiteX2" fmla="*/ 292728 w 482851"/>
                <a:gd name="connsiteY2" fmla="*/ 12072 h 633743"/>
                <a:gd name="connsiteX3" fmla="*/ 482851 w 482851"/>
                <a:gd name="connsiteY3" fmla="*/ 175034 h 633743"/>
                <a:gd name="connsiteX4" fmla="*/ 425513 w 482851"/>
                <a:gd name="connsiteY4" fmla="*/ 175034 h 633743"/>
                <a:gd name="connsiteX5" fmla="*/ 425513 w 482851"/>
                <a:gd name="connsiteY5" fmla="*/ 398353 h 633743"/>
                <a:gd name="connsiteX6" fmla="*/ 286693 w 482851"/>
                <a:gd name="connsiteY6" fmla="*/ 630725 h 633743"/>
                <a:gd name="connsiteX7" fmla="*/ 235390 w 482851"/>
                <a:gd name="connsiteY7" fmla="*/ 597529 h 633743"/>
                <a:gd name="connsiteX8" fmla="*/ 168998 w 482851"/>
                <a:gd name="connsiteY8" fmla="*/ 633743 h 633743"/>
                <a:gd name="connsiteX9" fmla="*/ 3018 w 482851"/>
                <a:gd name="connsiteY9" fmla="*/ 389299 h 633743"/>
                <a:gd name="connsiteX10" fmla="*/ 48285 w 482851"/>
                <a:gd name="connsiteY10" fmla="*/ 392317 h 633743"/>
                <a:gd name="connsiteX11" fmla="*/ 45267 w 482851"/>
                <a:gd name="connsiteY11" fmla="*/ 178052 h 633743"/>
                <a:gd name="connsiteX12" fmla="*/ 0 w 482851"/>
                <a:gd name="connsiteY12" fmla="*/ 175034 h 633743"/>
                <a:gd name="connsiteX13" fmla="*/ 150891 w 482851"/>
                <a:gd name="connsiteY13" fmla="*/ 0 h 6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2851" h="633743">
                  <a:moveTo>
                    <a:pt x="150891" y="0"/>
                  </a:moveTo>
                  <a:lnTo>
                    <a:pt x="229354" y="30179"/>
                  </a:lnTo>
                  <a:lnTo>
                    <a:pt x="292728" y="12072"/>
                  </a:lnTo>
                  <a:lnTo>
                    <a:pt x="482851" y="175034"/>
                  </a:lnTo>
                  <a:lnTo>
                    <a:pt x="425513" y="175034"/>
                  </a:lnTo>
                  <a:lnTo>
                    <a:pt x="425513" y="398353"/>
                  </a:lnTo>
                  <a:lnTo>
                    <a:pt x="286693" y="630725"/>
                  </a:lnTo>
                  <a:lnTo>
                    <a:pt x="235390" y="597529"/>
                  </a:lnTo>
                  <a:lnTo>
                    <a:pt x="168998" y="633743"/>
                  </a:lnTo>
                  <a:lnTo>
                    <a:pt x="3018" y="389299"/>
                  </a:lnTo>
                  <a:lnTo>
                    <a:pt x="48285" y="392317"/>
                  </a:lnTo>
                  <a:lnTo>
                    <a:pt x="45267" y="178052"/>
                  </a:lnTo>
                  <a:lnTo>
                    <a:pt x="0" y="175034"/>
                  </a:lnTo>
                  <a:lnTo>
                    <a:pt x="150891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591300" y="3594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743700" y="37465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591300" y="3886828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6625248" y="37465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6777648" y="3594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4175" y="3695283"/>
            <a:ext cx="4800600" cy="281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824" y="1154674"/>
            <a:ext cx="4471927" cy="5103622"/>
          </a:xfrm>
        </p:spPr>
        <p:txBody>
          <a:bodyPr/>
          <a:lstStyle/>
          <a:p>
            <a:r>
              <a:rPr lang="en-US" dirty="0" smtClean="0"/>
              <a:t>Electrodes create </a:t>
            </a:r>
            <a:r>
              <a:rPr lang="en-US" dirty="0"/>
              <a:t>an axial quadrupole trapping potential</a:t>
            </a:r>
          </a:p>
          <a:p>
            <a:pPr lvl="1"/>
            <a:r>
              <a:rPr lang="en-US" dirty="0"/>
              <a:t>The potential </a:t>
            </a:r>
            <a:r>
              <a:rPr lang="en-US" b="1" dirty="0"/>
              <a:t>repels</a:t>
            </a:r>
            <a:r>
              <a:rPr lang="en-US" dirty="0"/>
              <a:t> in the radial direction but B takes care of that</a:t>
            </a:r>
          </a:p>
          <a:p>
            <a:r>
              <a:rPr lang="en-US" dirty="0"/>
              <a:t>Quadrupole potential created by making the electrodes conform to 2 hyperboloids of revolution.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Penning Trap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824" y="1154674"/>
            <a:ext cx="4471927" cy="5103622"/>
          </a:xfrm>
        </p:spPr>
        <p:txBody>
          <a:bodyPr/>
          <a:lstStyle/>
          <a:p>
            <a:r>
              <a:rPr lang="en-US" dirty="0" smtClean="0"/>
              <a:t>Electrodes create </a:t>
            </a:r>
            <a:r>
              <a:rPr lang="en-US" dirty="0"/>
              <a:t>an axial quadrupole trapping potential</a:t>
            </a:r>
          </a:p>
          <a:p>
            <a:pPr lvl="1"/>
            <a:r>
              <a:rPr lang="en-US" dirty="0"/>
              <a:t>The potential </a:t>
            </a:r>
            <a:r>
              <a:rPr lang="en-US" b="1" dirty="0"/>
              <a:t>repels</a:t>
            </a:r>
            <a:r>
              <a:rPr lang="en-US" dirty="0"/>
              <a:t> in the radial direction but B takes care of that</a:t>
            </a:r>
          </a:p>
          <a:p>
            <a:r>
              <a:rPr lang="en-US" dirty="0"/>
              <a:t>Quadrupole potential created by making the electrodes conform to 2 hyperboloids of revolution.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2" name="Picture 12" descr="PT_ti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2" y="1105808"/>
            <a:ext cx="4481546" cy="22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8352" y="641445"/>
            <a:ext cx="448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TITAN at TRIUMF</a:t>
            </a:r>
            <a:endParaRPr lang="en-US" dirty="0"/>
          </a:p>
        </p:txBody>
      </p:sp>
      <p:pic>
        <p:nvPicPr>
          <p:cNvPr id="43" name="Baseball" descr="C:\Avodah\Meetings\APS_2010\Figs\basebal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5796" y="3046809"/>
            <a:ext cx="4098036" cy="3935213"/>
          </a:xfrm>
          <a:prstGeom prst="rect">
            <a:avLst/>
          </a:prstGeom>
          <a:noFill/>
        </p:spPr>
      </p:pic>
      <p:pic>
        <p:nvPicPr>
          <p:cNvPr id="44" name="Hockey" descr="C:\Documents and Settings\Daniel Lascar\My Documents\My Pictures\Trap\IMG_0834.JPG"/>
          <p:cNvPicPr>
            <a:picLocks noChangeAspect="1" noChangeArrowheads="1"/>
          </p:cNvPicPr>
          <p:nvPr/>
        </p:nvPicPr>
        <p:blipFill>
          <a:blip r:embed="rId5" cstate="print"/>
          <a:srcRect l="10672" t="13045" r="25293" b="15810"/>
          <a:stretch>
            <a:fillRect/>
          </a:stretch>
        </p:blipFill>
        <p:spPr bwMode="auto">
          <a:xfrm>
            <a:off x="9355796" y="0"/>
            <a:ext cx="4511040" cy="3759200"/>
          </a:xfrm>
          <a:prstGeom prst="rect">
            <a:avLst/>
          </a:prstGeom>
          <a:noFill/>
        </p:spPr>
      </p:pic>
      <p:pic>
        <p:nvPicPr>
          <p:cNvPr id="45" name="Looney" descr="Can_tr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010072" y="519030"/>
            <a:ext cx="3179763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Euro" descr="C:\Documents and Settings\Daniel Lascar\My Documents\My Pictures\Trap\IMG_0787.JPG"/>
          <p:cNvPicPr>
            <a:picLocks noChangeAspect="1" noChangeArrowheads="1"/>
          </p:cNvPicPr>
          <p:nvPr/>
        </p:nvPicPr>
        <p:blipFill>
          <a:blip r:embed="rId7" cstate="print"/>
          <a:srcRect l="16485" r="16199" b="8421"/>
          <a:stretch>
            <a:fillRect/>
          </a:stretch>
        </p:blipFill>
        <p:spPr bwMode="auto">
          <a:xfrm>
            <a:off x="304800" y="1371600"/>
            <a:ext cx="4107180" cy="4191000"/>
          </a:xfrm>
          <a:prstGeom prst="rect">
            <a:avLst/>
          </a:prstGeom>
          <a:noFill/>
        </p:spPr>
      </p:pic>
      <p:pic>
        <p:nvPicPr>
          <p:cNvPr id="47" name="Dollars" descr="C:\Documents and Settings\Daniel Lascar\My Documents\My Pictures\Trap\IMG_0790.JPG"/>
          <p:cNvPicPr>
            <a:picLocks noChangeAspect="1" noChangeArrowheads="1"/>
          </p:cNvPicPr>
          <p:nvPr/>
        </p:nvPicPr>
        <p:blipFill>
          <a:blip r:embed="rId8" cstate="print"/>
          <a:srcRect l="11842" t="5263" r="17105" b="3509"/>
          <a:stretch>
            <a:fillRect/>
          </a:stretch>
        </p:blipFill>
        <p:spPr bwMode="auto">
          <a:xfrm>
            <a:off x="381000" y="1295400"/>
            <a:ext cx="4273062" cy="4114800"/>
          </a:xfrm>
          <a:prstGeom prst="rect">
            <a:avLst/>
          </a:prstGeom>
          <a:noFill/>
        </p:spPr>
      </p:pic>
      <p:pic>
        <p:nvPicPr>
          <p:cNvPr id="48" name="Ping" descr="C:\Documents and Settings\Daniel Lascar\My Documents\My Pictures\Trap\IMG_0812.JPG"/>
          <p:cNvPicPr>
            <a:picLocks noChangeAspect="1" noChangeArrowheads="1"/>
          </p:cNvPicPr>
          <p:nvPr/>
        </p:nvPicPr>
        <p:blipFill>
          <a:blip r:embed="rId9" cstate="print"/>
          <a:srcRect l="25903" t="16517" r="7649" b="18917"/>
          <a:stretch>
            <a:fillRect/>
          </a:stretch>
        </p:blipFill>
        <p:spPr bwMode="auto">
          <a:xfrm>
            <a:off x="3236794" y="376999"/>
            <a:ext cx="4495800" cy="3276600"/>
          </a:xfrm>
          <a:prstGeom prst="rect">
            <a:avLst/>
          </a:prstGeom>
          <a:noFill/>
        </p:spPr>
      </p:pic>
      <p:pic>
        <p:nvPicPr>
          <p:cNvPr id="49" name="Golf" descr="C:\Documents and Settings\Daniel Lascar\My Documents\My Pictures\Trap\IMG_0816.JPG"/>
          <p:cNvPicPr>
            <a:picLocks noChangeAspect="1" noChangeArrowheads="1"/>
          </p:cNvPicPr>
          <p:nvPr/>
        </p:nvPicPr>
        <p:blipFill>
          <a:blip r:embed="rId10" cstate="print"/>
          <a:srcRect l="12931" t="10057" r="6249" b="19545"/>
          <a:stretch>
            <a:fillRect/>
          </a:stretch>
        </p:blipFill>
        <p:spPr bwMode="auto">
          <a:xfrm>
            <a:off x="0" y="2057400"/>
            <a:ext cx="4781939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32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Penning Trap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824" y="1154674"/>
            <a:ext cx="4471927" cy="5103622"/>
          </a:xfrm>
        </p:spPr>
        <p:txBody>
          <a:bodyPr/>
          <a:lstStyle/>
          <a:p>
            <a:r>
              <a:rPr lang="en-US" dirty="0" smtClean="0"/>
              <a:t>Electrodes create </a:t>
            </a:r>
            <a:r>
              <a:rPr lang="en-US" dirty="0"/>
              <a:t>an axial quadrupole trapping potential</a:t>
            </a:r>
          </a:p>
          <a:p>
            <a:pPr lvl="1"/>
            <a:r>
              <a:rPr lang="en-US" dirty="0"/>
              <a:t>The potential </a:t>
            </a:r>
            <a:r>
              <a:rPr lang="en-US" b="1" dirty="0"/>
              <a:t>repels</a:t>
            </a:r>
            <a:r>
              <a:rPr lang="en-US" dirty="0"/>
              <a:t> in the radial direction but B takes care of that</a:t>
            </a:r>
          </a:p>
          <a:p>
            <a:r>
              <a:rPr lang="en-US" dirty="0"/>
              <a:t>Quadrupole potential created by making the electrodes conform to 2 hyperboloids of revolution.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2" name="Picture 12" descr="PT_ti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52" y="573536"/>
            <a:ext cx="4481546" cy="225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8352" y="109173"/>
            <a:ext cx="448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TITAN at TRIUMF</a:t>
            </a:r>
            <a:endParaRPr lang="en-US" dirty="0"/>
          </a:p>
        </p:txBody>
      </p:sp>
      <p:pic>
        <p:nvPicPr>
          <p:cNvPr id="45" name="Looney" descr="Can_trap"/>
          <p:cNvPicPr>
            <a:picLocks noChangeAspect="1" noChangeArrowheads="1"/>
          </p:cNvPicPr>
          <p:nvPr/>
        </p:nvPicPr>
        <p:blipFill rotWithShape="1">
          <a:blip r:embed="rId4" cstate="print"/>
          <a:srcRect t="14295" b="15604"/>
          <a:stretch/>
        </p:blipFill>
        <p:spPr bwMode="auto">
          <a:xfrm>
            <a:off x="5089243" y="3278963"/>
            <a:ext cx="3179763" cy="311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38351" y="2856920"/>
            <a:ext cx="448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CPT at Argonne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3" name="Baseball" descr="C:\Avodah\Meetings\APS_2010\Figs\baseba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330" y="129637"/>
            <a:ext cx="3017520" cy="2897627"/>
          </a:xfrm>
          <a:prstGeom prst="rect">
            <a:avLst/>
          </a:prstGeom>
          <a:noFill/>
        </p:spPr>
      </p:pic>
      <p:pic>
        <p:nvPicPr>
          <p:cNvPr id="46" name="Euro" descr="C:\Documents and Settings\Daniel Lascar\My Documents\My Pictures\Trap\IMG_0787.JPG"/>
          <p:cNvPicPr>
            <a:picLocks noChangeAspect="1" noChangeArrowheads="1"/>
          </p:cNvPicPr>
          <p:nvPr/>
        </p:nvPicPr>
        <p:blipFill>
          <a:blip r:embed="rId4" cstate="print"/>
          <a:srcRect l="16485" r="16199" b="8421"/>
          <a:stretch>
            <a:fillRect/>
          </a:stretch>
        </p:blipFill>
        <p:spPr bwMode="auto">
          <a:xfrm>
            <a:off x="86433" y="129631"/>
            <a:ext cx="2834640" cy="2892490"/>
          </a:xfrm>
          <a:prstGeom prst="rect">
            <a:avLst/>
          </a:prstGeom>
          <a:noFill/>
        </p:spPr>
      </p:pic>
      <p:pic>
        <p:nvPicPr>
          <p:cNvPr id="47" name="Dollars" descr="C:\Documents and Settings\Daniel Lascar\My Documents\My Pictures\Trap\IMG_0790.JPG"/>
          <p:cNvPicPr>
            <a:picLocks noChangeAspect="1" noChangeArrowheads="1"/>
          </p:cNvPicPr>
          <p:nvPr/>
        </p:nvPicPr>
        <p:blipFill rotWithShape="1">
          <a:blip r:embed="rId5" cstate="print"/>
          <a:srcRect l="14060" t="9624" r="18110" b="3509"/>
          <a:stretch/>
        </p:blipFill>
        <p:spPr bwMode="auto">
          <a:xfrm>
            <a:off x="2991942" y="129631"/>
            <a:ext cx="3017520" cy="2898330"/>
          </a:xfrm>
          <a:prstGeom prst="rect">
            <a:avLst/>
          </a:prstGeom>
          <a:noFill/>
        </p:spPr>
      </p:pic>
      <p:pic>
        <p:nvPicPr>
          <p:cNvPr id="48" name="Ping" descr="C:\Documents and Settings\Daniel Lascar\My Documents\My Pictures\Trap\IMG_0812.JPG"/>
          <p:cNvPicPr>
            <a:picLocks noChangeAspect="1" noChangeArrowheads="1"/>
          </p:cNvPicPr>
          <p:nvPr/>
        </p:nvPicPr>
        <p:blipFill>
          <a:blip r:embed="rId6" cstate="print"/>
          <a:srcRect l="25903" t="16517" r="7649" b="18917"/>
          <a:stretch>
            <a:fillRect/>
          </a:stretch>
        </p:blipFill>
        <p:spPr bwMode="auto">
          <a:xfrm>
            <a:off x="4602050" y="2948940"/>
            <a:ext cx="4495800" cy="3276600"/>
          </a:xfrm>
          <a:prstGeom prst="rect">
            <a:avLst/>
          </a:prstGeom>
          <a:noFill/>
        </p:spPr>
      </p:pic>
      <p:pic>
        <p:nvPicPr>
          <p:cNvPr id="49" name="Golf" descr="C:\Documents and Settings\Daniel Lascar\My Documents\My Pictures\Trap\IMG_0816.JPG"/>
          <p:cNvPicPr>
            <a:picLocks noChangeAspect="1" noChangeArrowheads="1"/>
          </p:cNvPicPr>
          <p:nvPr/>
        </p:nvPicPr>
        <p:blipFill>
          <a:blip r:embed="rId7" cstate="print"/>
          <a:srcRect l="12931" t="10057" r="6249" b="19545"/>
          <a:stretch>
            <a:fillRect/>
          </a:stretch>
        </p:blipFill>
        <p:spPr bwMode="auto">
          <a:xfrm>
            <a:off x="17217" y="3124200"/>
            <a:ext cx="4478694" cy="292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99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4" name="Hockey" descr="C:\Documents and Settings\Daniel Lascar\My Documents\My Pictures\Trap\IMG_0834.JPG"/>
          <p:cNvPicPr>
            <a:picLocks noChangeAspect="1" noChangeArrowheads="1"/>
          </p:cNvPicPr>
          <p:nvPr/>
        </p:nvPicPr>
        <p:blipFill>
          <a:blip r:embed="rId3" cstate="print"/>
          <a:srcRect l="10672" t="13045" r="25293" b="15810"/>
          <a:stretch>
            <a:fillRect/>
          </a:stretch>
        </p:blipFill>
        <p:spPr bwMode="auto">
          <a:xfrm>
            <a:off x="846161" y="0"/>
            <a:ext cx="7451678" cy="6209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1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930732"/>
            <a:ext cx="8229600" cy="2165268"/>
          </a:xfrm>
        </p:spPr>
        <p:txBody>
          <a:bodyPr/>
          <a:lstStyle/>
          <a:p>
            <a:r>
              <a:rPr lang="en-US" dirty="0" smtClean="0"/>
              <a:t>Ions are trapped in 3 dimensions</a:t>
            </a:r>
          </a:p>
          <a:p>
            <a:r>
              <a:rPr lang="en-US" dirty="0" smtClean="0"/>
              <a:t>Now you can study them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Trapping 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9,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losed"/>
          <p:cNvSpPr/>
          <p:nvPr/>
        </p:nvSpPr>
        <p:spPr bwMode="auto">
          <a:xfrm rot="10800000">
            <a:off x="6210300" y="538375"/>
            <a:ext cx="1600200" cy="3276600"/>
          </a:xfrm>
          <a:prstGeom prst="arc">
            <a:avLst>
              <a:gd name="adj1" fmla="val 16175669"/>
              <a:gd name="adj2" fmla="val 0"/>
            </a:avLst>
          </a:prstGeom>
          <a:noFill/>
          <a:ln w="57150" cap="flat" cmpd="sng" algn="ctr">
            <a:solidFill>
              <a:srgbClr val="5C04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Wall"/>
          <p:cNvSpPr/>
          <p:nvPr/>
        </p:nvSpPr>
        <p:spPr bwMode="auto">
          <a:xfrm rot="10800000">
            <a:off x="6216868" y="538375"/>
            <a:ext cx="1600200" cy="3276600"/>
          </a:xfrm>
          <a:prstGeom prst="arc">
            <a:avLst>
              <a:gd name="adj1" fmla="val 10891967"/>
              <a:gd name="adj2" fmla="val 16171460"/>
            </a:avLst>
          </a:prstGeom>
          <a:noFill/>
          <a:ln w="57150" cap="flat" cmpd="sng" algn="ctr">
            <a:solidFill>
              <a:srgbClr val="5C042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" name="open"/>
          <p:cNvCxnSpPr/>
          <p:nvPr/>
        </p:nvCxnSpPr>
        <p:spPr bwMode="auto">
          <a:xfrm flipH="1">
            <a:off x="6264165" y="3814976"/>
            <a:ext cx="762000" cy="0"/>
          </a:xfrm>
          <a:prstGeom prst="line">
            <a:avLst/>
          </a:prstGeom>
          <a:noFill/>
          <a:ln w="57150" cap="flat" cmpd="sng" algn="ctr">
            <a:solidFill>
              <a:srgbClr val="5C042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Ions"/>
          <p:cNvGrpSpPr/>
          <p:nvPr/>
        </p:nvGrpSpPr>
        <p:grpSpPr>
          <a:xfrm>
            <a:off x="304800" y="2595775"/>
            <a:ext cx="457200" cy="533400"/>
            <a:chOff x="2209800" y="3581400"/>
            <a:chExt cx="457200" cy="533400"/>
          </a:xfrm>
        </p:grpSpPr>
        <p:sp>
          <p:nvSpPr>
            <p:cNvPr id="11" name="Oval 10"/>
            <p:cNvSpPr/>
            <p:nvPr/>
          </p:nvSpPr>
          <p:spPr bwMode="auto">
            <a:xfrm>
              <a:off x="2362200" y="3581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2362200" y="3733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14600" y="3733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2098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362200" y="3962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1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0834 -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34 -1.11111E-6 L 0.70834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575"/>
            <a:ext cx="8229600" cy="605977"/>
          </a:xfrm>
        </p:spPr>
        <p:txBody>
          <a:bodyPr/>
          <a:lstStyle/>
          <a:p>
            <a:r>
              <a:rPr lang="en-US" dirty="0" smtClean="0"/>
              <a:t>Storage of ions in a Penning trap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5" y="668740"/>
            <a:ext cx="8332090" cy="570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2388" y="4258101"/>
            <a:ext cx="5691116" cy="955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Conversion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Northwestern University - Thesis Defense</a:t>
            </a: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57400" y="838200"/>
            <a:ext cx="4902200" cy="5540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" name="B field"/>
          <p:cNvGrpSpPr/>
          <p:nvPr/>
        </p:nvGrpSpPr>
        <p:grpSpPr>
          <a:xfrm>
            <a:off x="2863850" y="1905000"/>
            <a:ext cx="2882900" cy="3127375"/>
            <a:chOff x="2863850" y="1905000"/>
            <a:chExt cx="2882900" cy="3127375"/>
          </a:xfrm>
        </p:grpSpPr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2863850" y="1905000"/>
              <a:ext cx="628650" cy="3127375"/>
            </a:xfrm>
            <a:custGeom>
              <a:avLst/>
              <a:gdLst/>
              <a:ahLst/>
              <a:cxnLst>
                <a:cxn ang="0">
                  <a:pos x="395" y="1923"/>
                </a:cxn>
                <a:cxn ang="0">
                  <a:pos x="394" y="1869"/>
                </a:cxn>
                <a:cxn ang="0">
                  <a:pos x="394" y="1815"/>
                </a:cxn>
                <a:cxn ang="0">
                  <a:pos x="393" y="1761"/>
                </a:cxn>
                <a:cxn ang="0">
                  <a:pos x="391" y="1708"/>
                </a:cxn>
                <a:cxn ang="0">
                  <a:pos x="390" y="1655"/>
                </a:cxn>
                <a:cxn ang="0">
                  <a:pos x="388" y="1602"/>
                </a:cxn>
                <a:cxn ang="0">
                  <a:pos x="386" y="1550"/>
                </a:cxn>
                <a:cxn ang="0">
                  <a:pos x="384" y="1499"/>
                </a:cxn>
                <a:cxn ang="0">
                  <a:pos x="381" y="1448"/>
                </a:cxn>
                <a:cxn ang="0">
                  <a:pos x="378" y="1398"/>
                </a:cxn>
                <a:cxn ang="0">
                  <a:pos x="375" y="1348"/>
                </a:cxn>
                <a:cxn ang="0">
                  <a:pos x="372" y="1299"/>
                </a:cxn>
                <a:cxn ang="0">
                  <a:pos x="368" y="1250"/>
                </a:cxn>
                <a:cxn ang="0">
                  <a:pos x="364" y="1202"/>
                </a:cxn>
                <a:cxn ang="0">
                  <a:pos x="360" y="1155"/>
                </a:cxn>
                <a:cxn ang="0">
                  <a:pos x="355" y="1108"/>
                </a:cxn>
                <a:cxn ang="0">
                  <a:pos x="351" y="1062"/>
                </a:cxn>
                <a:cxn ang="0">
                  <a:pos x="346" y="1017"/>
                </a:cxn>
                <a:cxn ang="0">
                  <a:pos x="341" y="972"/>
                </a:cxn>
                <a:cxn ang="0">
                  <a:pos x="335" y="928"/>
                </a:cxn>
                <a:cxn ang="0">
                  <a:pos x="330" y="885"/>
                </a:cxn>
                <a:cxn ang="0">
                  <a:pos x="324" y="843"/>
                </a:cxn>
                <a:cxn ang="0">
                  <a:pos x="318" y="802"/>
                </a:cxn>
                <a:cxn ang="0">
                  <a:pos x="312" y="761"/>
                </a:cxn>
                <a:cxn ang="0">
                  <a:pos x="306" y="721"/>
                </a:cxn>
                <a:cxn ang="0">
                  <a:pos x="299" y="682"/>
                </a:cxn>
                <a:cxn ang="0">
                  <a:pos x="292" y="644"/>
                </a:cxn>
                <a:cxn ang="0">
                  <a:pos x="285" y="607"/>
                </a:cxn>
                <a:cxn ang="0">
                  <a:pos x="278" y="571"/>
                </a:cxn>
                <a:cxn ang="0">
                  <a:pos x="271" y="535"/>
                </a:cxn>
                <a:cxn ang="0">
                  <a:pos x="263" y="501"/>
                </a:cxn>
                <a:cxn ang="0">
                  <a:pos x="256" y="467"/>
                </a:cxn>
                <a:cxn ang="0">
                  <a:pos x="248" y="435"/>
                </a:cxn>
                <a:cxn ang="0">
                  <a:pos x="240" y="403"/>
                </a:cxn>
                <a:cxn ang="0">
                  <a:pos x="231" y="373"/>
                </a:cxn>
                <a:cxn ang="0">
                  <a:pos x="223" y="343"/>
                </a:cxn>
                <a:cxn ang="0">
                  <a:pos x="215" y="315"/>
                </a:cxn>
                <a:cxn ang="0">
                  <a:pos x="206" y="287"/>
                </a:cxn>
                <a:cxn ang="0">
                  <a:pos x="197" y="261"/>
                </a:cxn>
                <a:cxn ang="0">
                  <a:pos x="188" y="236"/>
                </a:cxn>
                <a:cxn ang="0">
                  <a:pos x="179" y="212"/>
                </a:cxn>
                <a:cxn ang="0">
                  <a:pos x="170" y="190"/>
                </a:cxn>
                <a:cxn ang="0">
                  <a:pos x="160" y="168"/>
                </a:cxn>
                <a:cxn ang="0">
                  <a:pos x="151" y="148"/>
                </a:cxn>
                <a:cxn ang="0">
                  <a:pos x="141" y="128"/>
                </a:cxn>
                <a:cxn ang="0">
                  <a:pos x="131" y="111"/>
                </a:cxn>
                <a:cxn ang="0">
                  <a:pos x="121" y="94"/>
                </a:cxn>
                <a:cxn ang="0">
                  <a:pos x="111" y="79"/>
                </a:cxn>
                <a:cxn ang="0">
                  <a:pos x="101" y="65"/>
                </a:cxn>
                <a:cxn ang="0">
                  <a:pos x="91" y="52"/>
                </a:cxn>
                <a:cxn ang="0">
                  <a:pos x="81" y="40"/>
                </a:cxn>
                <a:cxn ang="0">
                  <a:pos x="70" y="30"/>
                </a:cxn>
                <a:cxn ang="0">
                  <a:pos x="60" y="22"/>
                </a:cxn>
                <a:cxn ang="0">
                  <a:pos x="49" y="15"/>
                </a:cxn>
                <a:cxn ang="0">
                  <a:pos x="38" y="9"/>
                </a:cxn>
                <a:cxn ang="0">
                  <a:pos x="28" y="4"/>
                </a:cxn>
                <a:cxn ang="0">
                  <a:pos x="17" y="1"/>
                </a:cxn>
                <a:cxn ang="0">
                  <a:pos x="6" y="0"/>
                </a:cxn>
              </a:cxnLst>
              <a:rect l="0" t="0" r="r" b="b"/>
              <a:pathLst>
                <a:path w="396" h="1970">
                  <a:moveTo>
                    <a:pt x="395" y="1969"/>
                  </a:moveTo>
                  <a:lnTo>
                    <a:pt x="395" y="1960"/>
                  </a:lnTo>
                  <a:lnTo>
                    <a:pt x="395" y="1951"/>
                  </a:lnTo>
                  <a:lnTo>
                    <a:pt x="395" y="1942"/>
                  </a:lnTo>
                  <a:lnTo>
                    <a:pt x="395" y="1933"/>
                  </a:lnTo>
                  <a:lnTo>
                    <a:pt x="395" y="1923"/>
                  </a:lnTo>
                  <a:lnTo>
                    <a:pt x="395" y="1914"/>
                  </a:lnTo>
                  <a:lnTo>
                    <a:pt x="395" y="1905"/>
                  </a:lnTo>
                  <a:lnTo>
                    <a:pt x="395" y="1896"/>
                  </a:lnTo>
                  <a:lnTo>
                    <a:pt x="395" y="1887"/>
                  </a:lnTo>
                  <a:lnTo>
                    <a:pt x="394" y="1878"/>
                  </a:lnTo>
                  <a:lnTo>
                    <a:pt x="394" y="1869"/>
                  </a:lnTo>
                  <a:lnTo>
                    <a:pt x="394" y="1860"/>
                  </a:lnTo>
                  <a:lnTo>
                    <a:pt x="394" y="1851"/>
                  </a:lnTo>
                  <a:lnTo>
                    <a:pt x="394" y="1842"/>
                  </a:lnTo>
                  <a:lnTo>
                    <a:pt x="394" y="1833"/>
                  </a:lnTo>
                  <a:lnTo>
                    <a:pt x="394" y="1824"/>
                  </a:lnTo>
                  <a:lnTo>
                    <a:pt x="394" y="1815"/>
                  </a:lnTo>
                  <a:lnTo>
                    <a:pt x="394" y="1806"/>
                  </a:lnTo>
                  <a:lnTo>
                    <a:pt x="393" y="1797"/>
                  </a:lnTo>
                  <a:lnTo>
                    <a:pt x="393" y="1788"/>
                  </a:lnTo>
                  <a:lnTo>
                    <a:pt x="393" y="1779"/>
                  </a:lnTo>
                  <a:lnTo>
                    <a:pt x="393" y="1770"/>
                  </a:lnTo>
                  <a:lnTo>
                    <a:pt x="393" y="1761"/>
                  </a:lnTo>
                  <a:lnTo>
                    <a:pt x="393" y="1752"/>
                  </a:lnTo>
                  <a:lnTo>
                    <a:pt x="392" y="1743"/>
                  </a:lnTo>
                  <a:lnTo>
                    <a:pt x="392" y="1734"/>
                  </a:lnTo>
                  <a:lnTo>
                    <a:pt x="392" y="1725"/>
                  </a:lnTo>
                  <a:lnTo>
                    <a:pt x="392" y="1717"/>
                  </a:lnTo>
                  <a:lnTo>
                    <a:pt x="391" y="1708"/>
                  </a:lnTo>
                  <a:lnTo>
                    <a:pt x="391" y="1699"/>
                  </a:lnTo>
                  <a:lnTo>
                    <a:pt x="391" y="1690"/>
                  </a:lnTo>
                  <a:lnTo>
                    <a:pt x="391" y="1681"/>
                  </a:lnTo>
                  <a:lnTo>
                    <a:pt x="390" y="1672"/>
                  </a:lnTo>
                  <a:lnTo>
                    <a:pt x="390" y="1664"/>
                  </a:lnTo>
                  <a:lnTo>
                    <a:pt x="390" y="1655"/>
                  </a:lnTo>
                  <a:lnTo>
                    <a:pt x="390" y="1646"/>
                  </a:lnTo>
                  <a:lnTo>
                    <a:pt x="389" y="1637"/>
                  </a:lnTo>
                  <a:lnTo>
                    <a:pt x="389" y="1629"/>
                  </a:lnTo>
                  <a:lnTo>
                    <a:pt x="389" y="1620"/>
                  </a:lnTo>
                  <a:lnTo>
                    <a:pt x="388" y="1611"/>
                  </a:lnTo>
                  <a:lnTo>
                    <a:pt x="388" y="1602"/>
                  </a:lnTo>
                  <a:lnTo>
                    <a:pt x="388" y="1594"/>
                  </a:lnTo>
                  <a:lnTo>
                    <a:pt x="387" y="1585"/>
                  </a:lnTo>
                  <a:lnTo>
                    <a:pt x="387" y="1576"/>
                  </a:lnTo>
                  <a:lnTo>
                    <a:pt x="387" y="1568"/>
                  </a:lnTo>
                  <a:lnTo>
                    <a:pt x="386" y="1559"/>
                  </a:lnTo>
                  <a:lnTo>
                    <a:pt x="386" y="1550"/>
                  </a:lnTo>
                  <a:lnTo>
                    <a:pt x="386" y="1542"/>
                  </a:lnTo>
                  <a:lnTo>
                    <a:pt x="385" y="1533"/>
                  </a:lnTo>
                  <a:lnTo>
                    <a:pt x="385" y="1525"/>
                  </a:lnTo>
                  <a:lnTo>
                    <a:pt x="384" y="1516"/>
                  </a:lnTo>
                  <a:lnTo>
                    <a:pt x="384" y="1508"/>
                  </a:lnTo>
                  <a:lnTo>
                    <a:pt x="384" y="1499"/>
                  </a:lnTo>
                  <a:lnTo>
                    <a:pt x="383" y="1491"/>
                  </a:lnTo>
                  <a:lnTo>
                    <a:pt x="383" y="1482"/>
                  </a:lnTo>
                  <a:lnTo>
                    <a:pt x="382" y="1474"/>
                  </a:lnTo>
                  <a:lnTo>
                    <a:pt x="382" y="1465"/>
                  </a:lnTo>
                  <a:lnTo>
                    <a:pt x="381" y="1457"/>
                  </a:lnTo>
                  <a:lnTo>
                    <a:pt x="381" y="1448"/>
                  </a:lnTo>
                  <a:lnTo>
                    <a:pt x="381" y="1440"/>
                  </a:lnTo>
                  <a:lnTo>
                    <a:pt x="380" y="1431"/>
                  </a:lnTo>
                  <a:lnTo>
                    <a:pt x="380" y="1423"/>
                  </a:lnTo>
                  <a:lnTo>
                    <a:pt x="379" y="1415"/>
                  </a:lnTo>
                  <a:lnTo>
                    <a:pt x="379" y="1406"/>
                  </a:lnTo>
                  <a:lnTo>
                    <a:pt x="378" y="1398"/>
                  </a:lnTo>
                  <a:lnTo>
                    <a:pt x="378" y="1389"/>
                  </a:lnTo>
                  <a:lnTo>
                    <a:pt x="377" y="1381"/>
                  </a:lnTo>
                  <a:lnTo>
                    <a:pt x="377" y="1373"/>
                  </a:lnTo>
                  <a:lnTo>
                    <a:pt x="376" y="1365"/>
                  </a:lnTo>
                  <a:lnTo>
                    <a:pt x="375" y="1356"/>
                  </a:lnTo>
                  <a:lnTo>
                    <a:pt x="375" y="1348"/>
                  </a:lnTo>
                  <a:lnTo>
                    <a:pt x="374" y="1340"/>
                  </a:lnTo>
                  <a:lnTo>
                    <a:pt x="374" y="1331"/>
                  </a:lnTo>
                  <a:lnTo>
                    <a:pt x="373" y="1323"/>
                  </a:lnTo>
                  <a:lnTo>
                    <a:pt x="373" y="1315"/>
                  </a:lnTo>
                  <a:lnTo>
                    <a:pt x="372" y="1307"/>
                  </a:lnTo>
                  <a:lnTo>
                    <a:pt x="372" y="1299"/>
                  </a:lnTo>
                  <a:lnTo>
                    <a:pt x="371" y="1291"/>
                  </a:lnTo>
                  <a:lnTo>
                    <a:pt x="370" y="1282"/>
                  </a:lnTo>
                  <a:lnTo>
                    <a:pt x="370" y="1274"/>
                  </a:lnTo>
                  <a:lnTo>
                    <a:pt x="369" y="1266"/>
                  </a:lnTo>
                  <a:lnTo>
                    <a:pt x="368" y="1258"/>
                  </a:lnTo>
                  <a:lnTo>
                    <a:pt x="368" y="1250"/>
                  </a:lnTo>
                  <a:lnTo>
                    <a:pt x="367" y="1242"/>
                  </a:lnTo>
                  <a:lnTo>
                    <a:pt x="367" y="1234"/>
                  </a:lnTo>
                  <a:lnTo>
                    <a:pt x="366" y="1226"/>
                  </a:lnTo>
                  <a:lnTo>
                    <a:pt x="365" y="1218"/>
                  </a:lnTo>
                  <a:lnTo>
                    <a:pt x="365" y="1210"/>
                  </a:lnTo>
                  <a:lnTo>
                    <a:pt x="364" y="1202"/>
                  </a:lnTo>
                  <a:lnTo>
                    <a:pt x="363" y="1194"/>
                  </a:lnTo>
                  <a:lnTo>
                    <a:pt x="363" y="1186"/>
                  </a:lnTo>
                  <a:lnTo>
                    <a:pt x="362" y="1178"/>
                  </a:lnTo>
                  <a:lnTo>
                    <a:pt x="361" y="1170"/>
                  </a:lnTo>
                  <a:lnTo>
                    <a:pt x="361" y="1163"/>
                  </a:lnTo>
                  <a:lnTo>
                    <a:pt x="360" y="1155"/>
                  </a:lnTo>
                  <a:lnTo>
                    <a:pt x="359" y="1147"/>
                  </a:lnTo>
                  <a:lnTo>
                    <a:pt x="358" y="1139"/>
                  </a:lnTo>
                  <a:lnTo>
                    <a:pt x="358" y="1131"/>
                  </a:lnTo>
                  <a:lnTo>
                    <a:pt x="357" y="1124"/>
                  </a:lnTo>
                  <a:lnTo>
                    <a:pt x="356" y="1116"/>
                  </a:lnTo>
                  <a:lnTo>
                    <a:pt x="355" y="1108"/>
                  </a:lnTo>
                  <a:lnTo>
                    <a:pt x="355" y="1100"/>
                  </a:lnTo>
                  <a:lnTo>
                    <a:pt x="354" y="1093"/>
                  </a:lnTo>
                  <a:lnTo>
                    <a:pt x="353" y="1085"/>
                  </a:lnTo>
                  <a:lnTo>
                    <a:pt x="352" y="1077"/>
                  </a:lnTo>
                  <a:lnTo>
                    <a:pt x="352" y="1070"/>
                  </a:lnTo>
                  <a:lnTo>
                    <a:pt x="351" y="1062"/>
                  </a:lnTo>
                  <a:lnTo>
                    <a:pt x="350" y="1054"/>
                  </a:lnTo>
                  <a:lnTo>
                    <a:pt x="349" y="1047"/>
                  </a:lnTo>
                  <a:lnTo>
                    <a:pt x="348" y="1039"/>
                  </a:lnTo>
                  <a:lnTo>
                    <a:pt x="348" y="1032"/>
                  </a:lnTo>
                  <a:lnTo>
                    <a:pt x="347" y="1024"/>
                  </a:lnTo>
                  <a:lnTo>
                    <a:pt x="346" y="1017"/>
                  </a:lnTo>
                  <a:lnTo>
                    <a:pt x="345" y="1009"/>
                  </a:lnTo>
                  <a:lnTo>
                    <a:pt x="344" y="1002"/>
                  </a:lnTo>
                  <a:lnTo>
                    <a:pt x="343" y="994"/>
                  </a:lnTo>
                  <a:lnTo>
                    <a:pt x="343" y="987"/>
                  </a:lnTo>
                  <a:lnTo>
                    <a:pt x="342" y="979"/>
                  </a:lnTo>
                  <a:lnTo>
                    <a:pt x="341" y="972"/>
                  </a:lnTo>
                  <a:lnTo>
                    <a:pt x="340" y="965"/>
                  </a:lnTo>
                  <a:lnTo>
                    <a:pt x="339" y="957"/>
                  </a:lnTo>
                  <a:lnTo>
                    <a:pt x="338" y="950"/>
                  </a:lnTo>
                  <a:lnTo>
                    <a:pt x="337" y="943"/>
                  </a:lnTo>
                  <a:lnTo>
                    <a:pt x="336" y="935"/>
                  </a:lnTo>
                  <a:lnTo>
                    <a:pt x="335" y="928"/>
                  </a:lnTo>
                  <a:lnTo>
                    <a:pt x="335" y="921"/>
                  </a:lnTo>
                  <a:lnTo>
                    <a:pt x="334" y="914"/>
                  </a:lnTo>
                  <a:lnTo>
                    <a:pt x="333" y="907"/>
                  </a:lnTo>
                  <a:lnTo>
                    <a:pt x="332" y="899"/>
                  </a:lnTo>
                  <a:lnTo>
                    <a:pt x="331" y="892"/>
                  </a:lnTo>
                  <a:lnTo>
                    <a:pt x="330" y="885"/>
                  </a:lnTo>
                  <a:lnTo>
                    <a:pt x="329" y="878"/>
                  </a:lnTo>
                  <a:lnTo>
                    <a:pt x="328" y="871"/>
                  </a:lnTo>
                  <a:lnTo>
                    <a:pt x="327" y="864"/>
                  </a:lnTo>
                  <a:lnTo>
                    <a:pt x="326" y="857"/>
                  </a:lnTo>
                  <a:lnTo>
                    <a:pt x="325" y="850"/>
                  </a:lnTo>
                  <a:lnTo>
                    <a:pt x="324" y="843"/>
                  </a:lnTo>
                  <a:lnTo>
                    <a:pt x="323" y="836"/>
                  </a:lnTo>
                  <a:lnTo>
                    <a:pt x="322" y="829"/>
                  </a:lnTo>
                  <a:lnTo>
                    <a:pt x="321" y="822"/>
                  </a:lnTo>
                  <a:lnTo>
                    <a:pt x="320" y="815"/>
                  </a:lnTo>
                  <a:lnTo>
                    <a:pt x="319" y="809"/>
                  </a:lnTo>
                  <a:lnTo>
                    <a:pt x="318" y="802"/>
                  </a:lnTo>
                  <a:lnTo>
                    <a:pt x="317" y="795"/>
                  </a:lnTo>
                  <a:lnTo>
                    <a:pt x="316" y="788"/>
                  </a:lnTo>
                  <a:lnTo>
                    <a:pt x="315" y="782"/>
                  </a:lnTo>
                  <a:lnTo>
                    <a:pt x="314" y="775"/>
                  </a:lnTo>
                  <a:lnTo>
                    <a:pt x="313" y="768"/>
                  </a:lnTo>
                  <a:lnTo>
                    <a:pt x="312" y="761"/>
                  </a:lnTo>
                  <a:lnTo>
                    <a:pt x="311" y="755"/>
                  </a:lnTo>
                  <a:lnTo>
                    <a:pt x="310" y="748"/>
                  </a:lnTo>
                  <a:lnTo>
                    <a:pt x="309" y="741"/>
                  </a:lnTo>
                  <a:lnTo>
                    <a:pt x="308" y="735"/>
                  </a:lnTo>
                  <a:lnTo>
                    <a:pt x="307" y="728"/>
                  </a:lnTo>
                  <a:lnTo>
                    <a:pt x="306" y="721"/>
                  </a:lnTo>
                  <a:lnTo>
                    <a:pt x="305" y="715"/>
                  </a:lnTo>
                  <a:lnTo>
                    <a:pt x="304" y="708"/>
                  </a:lnTo>
                  <a:lnTo>
                    <a:pt x="302" y="702"/>
                  </a:lnTo>
                  <a:lnTo>
                    <a:pt x="301" y="695"/>
                  </a:lnTo>
                  <a:lnTo>
                    <a:pt x="300" y="689"/>
                  </a:lnTo>
                  <a:lnTo>
                    <a:pt x="299" y="682"/>
                  </a:lnTo>
                  <a:lnTo>
                    <a:pt x="298" y="676"/>
                  </a:lnTo>
                  <a:lnTo>
                    <a:pt x="297" y="670"/>
                  </a:lnTo>
                  <a:lnTo>
                    <a:pt x="296" y="663"/>
                  </a:lnTo>
                  <a:lnTo>
                    <a:pt x="295" y="657"/>
                  </a:lnTo>
                  <a:lnTo>
                    <a:pt x="293" y="651"/>
                  </a:lnTo>
                  <a:lnTo>
                    <a:pt x="292" y="644"/>
                  </a:lnTo>
                  <a:lnTo>
                    <a:pt x="291" y="638"/>
                  </a:lnTo>
                  <a:lnTo>
                    <a:pt x="290" y="632"/>
                  </a:lnTo>
                  <a:lnTo>
                    <a:pt x="289" y="625"/>
                  </a:lnTo>
                  <a:lnTo>
                    <a:pt x="288" y="619"/>
                  </a:lnTo>
                  <a:lnTo>
                    <a:pt x="287" y="613"/>
                  </a:lnTo>
                  <a:lnTo>
                    <a:pt x="285" y="607"/>
                  </a:lnTo>
                  <a:lnTo>
                    <a:pt x="284" y="601"/>
                  </a:lnTo>
                  <a:lnTo>
                    <a:pt x="283" y="595"/>
                  </a:lnTo>
                  <a:lnTo>
                    <a:pt x="282" y="589"/>
                  </a:lnTo>
                  <a:lnTo>
                    <a:pt x="281" y="583"/>
                  </a:lnTo>
                  <a:lnTo>
                    <a:pt x="279" y="577"/>
                  </a:lnTo>
                  <a:lnTo>
                    <a:pt x="278" y="571"/>
                  </a:lnTo>
                  <a:lnTo>
                    <a:pt x="277" y="565"/>
                  </a:lnTo>
                  <a:lnTo>
                    <a:pt x="276" y="559"/>
                  </a:lnTo>
                  <a:lnTo>
                    <a:pt x="275" y="553"/>
                  </a:lnTo>
                  <a:lnTo>
                    <a:pt x="273" y="547"/>
                  </a:lnTo>
                  <a:lnTo>
                    <a:pt x="272" y="541"/>
                  </a:lnTo>
                  <a:lnTo>
                    <a:pt x="271" y="535"/>
                  </a:lnTo>
                  <a:lnTo>
                    <a:pt x="270" y="529"/>
                  </a:lnTo>
                  <a:lnTo>
                    <a:pt x="268" y="524"/>
                  </a:lnTo>
                  <a:lnTo>
                    <a:pt x="267" y="518"/>
                  </a:lnTo>
                  <a:lnTo>
                    <a:pt x="266" y="512"/>
                  </a:lnTo>
                  <a:lnTo>
                    <a:pt x="265" y="506"/>
                  </a:lnTo>
                  <a:lnTo>
                    <a:pt x="263" y="501"/>
                  </a:lnTo>
                  <a:lnTo>
                    <a:pt x="262" y="495"/>
                  </a:lnTo>
                  <a:lnTo>
                    <a:pt x="261" y="489"/>
                  </a:lnTo>
                  <a:lnTo>
                    <a:pt x="259" y="484"/>
                  </a:lnTo>
                  <a:lnTo>
                    <a:pt x="258" y="478"/>
                  </a:lnTo>
                  <a:lnTo>
                    <a:pt x="257" y="473"/>
                  </a:lnTo>
                  <a:lnTo>
                    <a:pt x="256" y="467"/>
                  </a:lnTo>
                  <a:lnTo>
                    <a:pt x="254" y="462"/>
                  </a:lnTo>
                  <a:lnTo>
                    <a:pt x="253" y="456"/>
                  </a:lnTo>
                  <a:lnTo>
                    <a:pt x="252" y="451"/>
                  </a:lnTo>
                  <a:lnTo>
                    <a:pt x="250" y="445"/>
                  </a:lnTo>
                  <a:lnTo>
                    <a:pt x="249" y="440"/>
                  </a:lnTo>
                  <a:lnTo>
                    <a:pt x="248" y="435"/>
                  </a:lnTo>
                  <a:lnTo>
                    <a:pt x="246" y="429"/>
                  </a:lnTo>
                  <a:lnTo>
                    <a:pt x="245" y="424"/>
                  </a:lnTo>
                  <a:lnTo>
                    <a:pt x="244" y="419"/>
                  </a:lnTo>
                  <a:lnTo>
                    <a:pt x="242" y="413"/>
                  </a:lnTo>
                  <a:lnTo>
                    <a:pt x="241" y="408"/>
                  </a:lnTo>
                  <a:lnTo>
                    <a:pt x="240" y="403"/>
                  </a:lnTo>
                  <a:lnTo>
                    <a:pt x="238" y="398"/>
                  </a:lnTo>
                  <a:lnTo>
                    <a:pt x="237" y="393"/>
                  </a:lnTo>
                  <a:lnTo>
                    <a:pt x="236" y="388"/>
                  </a:lnTo>
                  <a:lnTo>
                    <a:pt x="234" y="383"/>
                  </a:lnTo>
                  <a:lnTo>
                    <a:pt x="233" y="378"/>
                  </a:lnTo>
                  <a:lnTo>
                    <a:pt x="231" y="373"/>
                  </a:lnTo>
                  <a:lnTo>
                    <a:pt x="230" y="368"/>
                  </a:lnTo>
                  <a:lnTo>
                    <a:pt x="229" y="363"/>
                  </a:lnTo>
                  <a:lnTo>
                    <a:pt x="227" y="358"/>
                  </a:lnTo>
                  <a:lnTo>
                    <a:pt x="226" y="353"/>
                  </a:lnTo>
                  <a:lnTo>
                    <a:pt x="225" y="348"/>
                  </a:lnTo>
                  <a:lnTo>
                    <a:pt x="223" y="343"/>
                  </a:lnTo>
                  <a:lnTo>
                    <a:pt x="222" y="338"/>
                  </a:lnTo>
                  <a:lnTo>
                    <a:pt x="220" y="334"/>
                  </a:lnTo>
                  <a:lnTo>
                    <a:pt x="219" y="329"/>
                  </a:lnTo>
                  <a:lnTo>
                    <a:pt x="217" y="324"/>
                  </a:lnTo>
                  <a:lnTo>
                    <a:pt x="216" y="319"/>
                  </a:lnTo>
                  <a:lnTo>
                    <a:pt x="215" y="315"/>
                  </a:lnTo>
                  <a:lnTo>
                    <a:pt x="213" y="310"/>
                  </a:lnTo>
                  <a:lnTo>
                    <a:pt x="212" y="306"/>
                  </a:lnTo>
                  <a:lnTo>
                    <a:pt x="210" y="301"/>
                  </a:lnTo>
                  <a:lnTo>
                    <a:pt x="209" y="296"/>
                  </a:lnTo>
                  <a:lnTo>
                    <a:pt x="207" y="292"/>
                  </a:lnTo>
                  <a:lnTo>
                    <a:pt x="206" y="287"/>
                  </a:lnTo>
                  <a:lnTo>
                    <a:pt x="204" y="283"/>
                  </a:lnTo>
                  <a:lnTo>
                    <a:pt x="203" y="279"/>
                  </a:lnTo>
                  <a:lnTo>
                    <a:pt x="201" y="274"/>
                  </a:lnTo>
                  <a:lnTo>
                    <a:pt x="200" y="270"/>
                  </a:lnTo>
                  <a:lnTo>
                    <a:pt x="199" y="266"/>
                  </a:lnTo>
                  <a:lnTo>
                    <a:pt x="197" y="261"/>
                  </a:lnTo>
                  <a:lnTo>
                    <a:pt x="196" y="257"/>
                  </a:lnTo>
                  <a:lnTo>
                    <a:pt x="194" y="253"/>
                  </a:lnTo>
                  <a:lnTo>
                    <a:pt x="193" y="249"/>
                  </a:lnTo>
                  <a:lnTo>
                    <a:pt x="191" y="244"/>
                  </a:lnTo>
                  <a:lnTo>
                    <a:pt x="190" y="240"/>
                  </a:lnTo>
                  <a:lnTo>
                    <a:pt x="188" y="236"/>
                  </a:lnTo>
                  <a:lnTo>
                    <a:pt x="187" y="232"/>
                  </a:lnTo>
                  <a:lnTo>
                    <a:pt x="185" y="228"/>
                  </a:lnTo>
                  <a:lnTo>
                    <a:pt x="184" y="224"/>
                  </a:lnTo>
                  <a:lnTo>
                    <a:pt x="182" y="220"/>
                  </a:lnTo>
                  <a:lnTo>
                    <a:pt x="180" y="216"/>
                  </a:lnTo>
                  <a:lnTo>
                    <a:pt x="179" y="212"/>
                  </a:lnTo>
                  <a:lnTo>
                    <a:pt x="177" y="208"/>
                  </a:lnTo>
                  <a:lnTo>
                    <a:pt x="176" y="205"/>
                  </a:lnTo>
                  <a:lnTo>
                    <a:pt x="174" y="201"/>
                  </a:lnTo>
                  <a:lnTo>
                    <a:pt x="173" y="197"/>
                  </a:lnTo>
                  <a:lnTo>
                    <a:pt x="171" y="193"/>
                  </a:lnTo>
                  <a:lnTo>
                    <a:pt x="170" y="190"/>
                  </a:lnTo>
                  <a:lnTo>
                    <a:pt x="168" y="186"/>
                  </a:lnTo>
                  <a:lnTo>
                    <a:pt x="167" y="182"/>
                  </a:lnTo>
                  <a:lnTo>
                    <a:pt x="165" y="179"/>
                  </a:lnTo>
                  <a:lnTo>
                    <a:pt x="163" y="175"/>
                  </a:lnTo>
                  <a:lnTo>
                    <a:pt x="162" y="171"/>
                  </a:lnTo>
                  <a:lnTo>
                    <a:pt x="160" y="168"/>
                  </a:lnTo>
                  <a:lnTo>
                    <a:pt x="159" y="164"/>
                  </a:lnTo>
                  <a:lnTo>
                    <a:pt x="157" y="161"/>
                  </a:lnTo>
                  <a:lnTo>
                    <a:pt x="156" y="158"/>
                  </a:lnTo>
                  <a:lnTo>
                    <a:pt x="154" y="154"/>
                  </a:lnTo>
                  <a:lnTo>
                    <a:pt x="152" y="151"/>
                  </a:lnTo>
                  <a:lnTo>
                    <a:pt x="151" y="148"/>
                  </a:lnTo>
                  <a:lnTo>
                    <a:pt x="149" y="144"/>
                  </a:lnTo>
                  <a:lnTo>
                    <a:pt x="148" y="141"/>
                  </a:lnTo>
                  <a:lnTo>
                    <a:pt x="146" y="138"/>
                  </a:lnTo>
                  <a:lnTo>
                    <a:pt x="144" y="135"/>
                  </a:lnTo>
                  <a:lnTo>
                    <a:pt x="143" y="132"/>
                  </a:lnTo>
                  <a:lnTo>
                    <a:pt x="141" y="128"/>
                  </a:lnTo>
                  <a:lnTo>
                    <a:pt x="139" y="125"/>
                  </a:lnTo>
                  <a:lnTo>
                    <a:pt x="138" y="122"/>
                  </a:lnTo>
                  <a:lnTo>
                    <a:pt x="136" y="119"/>
                  </a:lnTo>
                  <a:lnTo>
                    <a:pt x="135" y="116"/>
                  </a:lnTo>
                  <a:lnTo>
                    <a:pt x="133" y="113"/>
                  </a:lnTo>
                  <a:lnTo>
                    <a:pt x="131" y="111"/>
                  </a:lnTo>
                  <a:lnTo>
                    <a:pt x="130" y="108"/>
                  </a:lnTo>
                  <a:lnTo>
                    <a:pt x="128" y="105"/>
                  </a:lnTo>
                  <a:lnTo>
                    <a:pt x="126" y="102"/>
                  </a:lnTo>
                  <a:lnTo>
                    <a:pt x="125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20" y="91"/>
                  </a:lnTo>
                  <a:lnTo>
                    <a:pt x="118" y="89"/>
                  </a:lnTo>
                  <a:lnTo>
                    <a:pt x="116" y="86"/>
                  </a:lnTo>
                  <a:lnTo>
                    <a:pt x="115" y="84"/>
                  </a:lnTo>
                  <a:lnTo>
                    <a:pt x="113" y="81"/>
                  </a:lnTo>
                  <a:lnTo>
                    <a:pt x="111" y="79"/>
                  </a:lnTo>
                  <a:lnTo>
                    <a:pt x="110" y="76"/>
                  </a:lnTo>
                  <a:lnTo>
                    <a:pt x="108" y="74"/>
                  </a:lnTo>
                  <a:lnTo>
                    <a:pt x="106" y="71"/>
                  </a:lnTo>
                  <a:lnTo>
                    <a:pt x="105" y="69"/>
                  </a:lnTo>
                  <a:lnTo>
                    <a:pt x="103" y="67"/>
                  </a:lnTo>
                  <a:lnTo>
                    <a:pt x="101" y="65"/>
                  </a:lnTo>
                  <a:lnTo>
                    <a:pt x="100" y="62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1" y="52"/>
                  </a:lnTo>
                  <a:lnTo>
                    <a:pt x="89" y="50"/>
                  </a:lnTo>
                  <a:lnTo>
                    <a:pt x="88" y="48"/>
                  </a:lnTo>
                  <a:lnTo>
                    <a:pt x="86" y="46"/>
                  </a:lnTo>
                  <a:lnTo>
                    <a:pt x="84" y="44"/>
                  </a:lnTo>
                  <a:lnTo>
                    <a:pt x="82" y="42"/>
                  </a:lnTo>
                  <a:lnTo>
                    <a:pt x="81" y="40"/>
                  </a:lnTo>
                  <a:lnTo>
                    <a:pt x="79" y="39"/>
                  </a:lnTo>
                  <a:lnTo>
                    <a:pt x="77" y="37"/>
                  </a:lnTo>
                  <a:lnTo>
                    <a:pt x="76" y="35"/>
                  </a:lnTo>
                  <a:lnTo>
                    <a:pt x="74" y="34"/>
                  </a:lnTo>
                  <a:lnTo>
                    <a:pt x="72" y="32"/>
                  </a:lnTo>
                  <a:lnTo>
                    <a:pt x="70" y="30"/>
                  </a:lnTo>
                  <a:lnTo>
                    <a:pt x="69" y="29"/>
                  </a:lnTo>
                  <a:lnTo>
                    <a:pt x="67" y="27"/>
                  </a:lnTo>
                  <a:lnTo>
                    <a:pt x="65" y="26"/>
                  </a:lnTo>
                  <a:lnTo>
                    <a:pt x="63" y="25"/>
                  </a:lnTo>
                  <a:lnTo>
                    <a:pt x="62" y="23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6" y="19"/>
                  </a:lnTo>
                  <a:lnTo>
                    <a:pt x="54" y="18"/>
                  </a:lnTo>
                  <a:lnTo>
                    <a:pt x="53" y="17"/>
                  </a:lnTo>
                  <a:lnTo>
                    <a:pt x="51" y="16"/>
                  </a:lnTo>
                  <a:lnTo>
                    <a:pt x="49" y="15"/>
                  </a:lnTo>
                  <a:lnTo>
                    <a:pt x="47" y="13"/>
                  </a:lnTo>
                  <a:lnTo>
                    <a:pt x="46" y="12"/>
                  </a:lnTo>
                  <a:lnTo>
                    <a:pt x="44" y="11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8" y="9"/>
                  </a:lnTo>
                  <a:lnTo>
                    <a:pt x="37" y="8"/>
                  </a:lnTo>
                  <a:lnTo>
                    <a:pt x="35" y="7"/>
                  </a:lnTo>
                  <a:lnTo>
                    <a:pt x="33" y="6"/>
                  </a:lnTo>
                  <a:lnTo>
                    <a:pt x="31" y="6"/>
                  </a:lnTo>
                  <a:lnTo>
                    <a:pt x="29" y="5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5121275" y="1905000"/>
              <a:ext cx="625475" cy="3127375"/>
            </a:xfrm>
            <a:custGeom>
              <a:avLst/>
              <a:gdLst/>
              <a:ahLst/>
              <a:cxnLst>
                <a:cxn ang="0">
                  <a:pos x="0" y="1923"/>
                </a:cxn>
                <a:cxn ang="0">
                  <a:pos x="0" y="1869"/>
                </a:cxn>
                <a:cxn ang="0">
                  <a:pos x="1" y="1815"/>
                </a:cxn>
                <a:cxn ang="0">
                  <a:pos x="2" y="1761"/>
                </a:cxn>
                <a:cxn ang="0">
                  <a:pos x="3" y="1708"/>
                </a:cxn>
                <a:cxn ang="0">
                  <a:pos x="5" y="1655"/>
                </a:cxn>
                <a:cxn ang="0">
                  <a:pos x="6" y="1602"/>
                </a:cxn>
                <a:cxn ang="0">
                  <a:pos x="9" y="1551"/>
                </a:cxn>
                <a:cxn ang="0">
                  <a:pos x="11" y="1499"/>
                </a:cxn>
                <a:cxn ang="0">
                  <a:pos x="14" y="1448"/>
                </a:cxn>
                <a:cxn ang="0">
                  <a:pos x="16" y="1398"/>
                </a:cxn>
                <a:cxn ang="0">
                  <a:pos x="20" y="1348"/>
                </a:cxn>
                <a:cxn ang="0">
                  <a:pos x="23" y="1299"/>
                </a:cxn>
                <a:cxn ang="0">
                  <a:pos x="27" y="1250"/>
                </a:cxn>
                <a:cxn ang="0">
                  <a:pos x="31" y="1202"/>
                </a:cxn>
                <a:cxn ang="0">
                  <a:pos x="35" y="1155"/>
                </a:cxn>
                <a:cxn ang="0">
                  <a:pos x="39" y="1108"/>
                </a:cxn>
                <a:cxn ang="0">
                  <a:pos x="44" y="1062"/>
                </a:cxn>
                <a:cxn ang="0">
                  <a:pos x="49" y="1017"/>
                </a:cxn>
                <a:cxn ang="0">
                  <a:pos x="54" y="972"/>
                </a:cxn>
                <a:cxn ang="0">
                  <a:pos x="59" y="929"/>
                </a:cxn>
                <a:cxn ang="0">
                  <a:pos x="65" y="885"/>
                </a:cxn>
                <a:cxn ang="0">
                  <a:pos x="70" y="843"/>
                </a:cxn>
                <a:cxn ang="0">
                  <a:pos x="76" y="803"/>
                </a:cxn>
                <a:cxn ang="0">
                  <a:pos x="82" y="762"/>
                </a:cxn>
                <a:cxn ang="0">
                  <a:pos x="89" y="722"/>
                </a:cxn>
                <a:cxn ang="0">
                  <a:pos x="95" y="683"/>
                </a:cxn>
                <a:cxn ang="0">
                  <a:pos x="102" y="645"/>
                </a:cxn>
                <a:cxn ang="0">
                  <a:pos x="109" y="608"/>
                </a:cxn>
                <a:cxn ang="0">
                  <a:pos x="116" y="571"/>
                </a:cxn>
                <a:cxn ang="0">
                  <a:pos x="124" y="536"/>
                </a:cxn>
                <a:cxn ang="0">
                  <a:pos x="131" y="501"/>
                </a:cxn>
                <a:cxn ang="0">
                  <a:pos x="139" y="468"/>
                </a:cxn>
                <a:cxn ang="0">
                  <a:pos x="147" y="435"/>
                </a:cxn>
                <a:cxn ang="0">
                  <a:pos x="155" y="404"/>
                </a:cxn>
                <a:cxn ang="0">
                  <a:pos x="163" y="373"/>
                </a:cxn>
                <a:cxn ang="0">
                  <a:pos x="171" y="344"/>
                </a:cxn>
                <a:cxn ang="0">
                  <a:pos x="180" y="315"/>
                </a:cxn>
                <a:cxn ang="0">
                  <a:pos x="188" y="288"/>
                </a:cxn>
                <a:cxn ang="0">
                  <a:pos x="197" y="262"/>
                </a:cxn>
                <a:cxn ang="0">
                  <a:pos x="206" y="237"/>
                </a:cxn>
                <a:cxn ang="0">
                  <a:pos x="215" y="213"/>
                </a:cxn>
                <a:cxn ang="0">
                  <a:pos x="225" y="190"/>
                </a:cxn>
                <a:cxn ang="0">
                  <a:pos x="233" y="169"/>
                </a:cxn>
                <a:cxn ang="0">
                  <a:pos x="242" y="148"/>
                </a:cxn>
                <a:cxn ang="0">
                  <a:pos x="252" y="129"/>
                </a:cxn>
                <a:cxn ang="0">
                  <a:pos x="262" y="111"/>
                </a:cxn>
                <a:cxn ang="0">
                  <a:pos x="272" y="95"/>
                </a:cxn>
                <a:cxn ang="0">
                  <a:pos x="282" y="79"/>
                </a:cxn>
                <a:cxn ang="0">
                  <a:pos x="292" y="65"/>
                </a:cxn>
                <a:cxn ang="0">
                  <a:pos x="302" y="52"/>
                </a:cxn>
                <a:cxn ang="0">
                  <a:pos x="312" y="41"/>
                </a:cxn>
                <a:cxn ang="0">
                  <a:pos x="323" y="31"/>
                </a:cxn>
                <a:cxn ang="0">
                  <a:pos x="333" y="22"/>
                </a:cxn>
                <a:cxn ang="0">
                  <a:pos x="344" y="15"/>
                </a:cxn>
                <a:cxn ang="0">
                  <a:pos x="355" y="9"/>
                </a:cxn>
                <a:cxn ang="0">
                  <a:pos x="365" y="5"/>
                </a:cxn>
                <a:cxn ang="0">
                  <a:pos x="376" y="2"/>
                </a:cxn>
                <a:cxn ang="0">
                  <a:pos x="387" y="0"/>
                </a:cxn>
              </a:cxnLst>
              <a:rect l="0" t="0" r="r" b="b"/>
              <a:pathLst>
                <a:path w="394" h="1970">
                  <a:moveTo>
                    <a:pt x="0" y="1969"/>
                  </a:moveTo>
                  <a:lnTo>
                    <a:pt x="0" y="1960"/>
                  </a:lnTo>
                  <a:lnTo>
                    <a:pt x="0" y="1951"/>
                  </a:lnTo>
                  <a:lnTo>
                    <a:pt x="0" y="1942"/>
                  </a:lnTo>
                  <a:lnTo>
                    <a:pt x="0" y="1933"/>
                  </a:lnTo>
                  <a:lnTo>
                    <a:pt x="0" y="1923"/>
                  </a:lnTo>
                  <a:lnTo>
                    <a:pt x="0" y="1914"/>
                  </a:lnTo>
                  <a:lnTo>
                    <a:pt x="0" y="1905"/>
                  </a:lnTo>
                  <a:lnTo>
                    <a:pt x="0" y="1896"/>
                  </a:lnTo>
                  <a:lnTo>
                    <a:pt x="0" y="1887"/>
                  </a:lnTo>
                  <a:lnTo>
                    <a:pt x="0" y="1878"/>
                  </a:lnTo>
                  <a:lnTo>
                    <a:pt x="0" y="1869"/>
                  </a:lnTo>
                  <a:lnTo>
                    <a:pt x="0" y="1860"/>
                  </a:lnTo>
                  <a:lnTo>
                    <a:pt x="0" y="1851"/>
                  </a:lnTo>
                  <a:lnTo>
                    <a:pt x="0" y="1842"/>
                  </a:lnTo>
                  <a:lnTo>
                    <a:pt x="0" y="1833"/>
                  </a:lnTo>
                  <a:lnTo>
                    <a:pt x="1" y="1824"/>
                  </a:lnTo>
                  <a:lnTo>
                    <a:pt x="1" y="1815"/>
                  </a:lnTo>
                  <a:lnTo>
                    <a:pt x="1" y="1806"/>
                  </a:lnTo>
                  <a:lnTo>
                    <a:pt x="1" y="1797"/>
                  </a:lnTo>
                  <a:lnTo>
                    <a:pt x="1" y="1788"/>
                  </a:lnTo>
                  <a:lnTo>
                    <a:pt x="1" y="1779"/>
                  </a:lnTo>
                  <a:lnTo>
                    <a:pt x="2" y="1770"/>
                  </a:lnTo>
                  <a:lnTo>
                    <a:pt x="2" y="1761"/>
                  </a:lnTo>
                  <a:lnTo>
                    <a:pt x="2" y="1752"/>
                  </a:lnTo>
                  <a:lnTo>
                    <a:pt x="2" y="1743"/>
                  </a:lnTo>
                  <a:lnTo>
                    <a:pt x="2" y="1734"/>
                  </a:lnTo>
                  <a:lnTo>
                    <a:pt x="3" y="1725"/>
                  </a:lnTo>
                  <a:lnTo>
                    <a:pt x="3" y="1717"/>
                  </a:lnTo>
                  <a:lnTo>
                    <a:pt x="3" y="1708"/>
                  </a:lnTo>
                  <a:lnTo>
                    <a:pt x="3" y="1699"/>
                  </a:lnTo>
                  <a:lnTo>
                    <a:pt x="3" y="1690"/>
                  </a:lnTo>
                  <a:lnTo>
                    <a:pt x="4" y="1681"/>
                  </a:lnTo>
                  <a:lnTo>
                    <a:pt x="4" y="1672"/>
                  </a:lnTo>
                  <a:lnTo>
                    <a:pt x="4" y="1664"/>
                  </a:lnTo>
                  <a:lnTo>
                    <a:pt x="5" y="1655"/>
                  </a:lnTo>
                  <a:lnTo>
                    <a:pt x="5" y="1646"/>
                  </a:lnTo>
                  <a:lnTo>
                    <a:pt x="5" y="1637"/>
                  </a:lnTo>
                  <a:lnTo>
                    <a:pt x="5" y="1629"/>
                  </a:lnTo>
                  <a:lnTo>
                    <a:pt x="6" y="1620"/>
                  </a:lnTo>
                  <a:lnTo>
                    <a:pt x="6" y="1611"/>
                  </a:lnTo>
                  <a:lnTo>
                    <a:pt x="6" y="1602"/>
                  </a:lnTo>
                  <a:lnTo>
                    <a:pt x="7" y="1594"/>
                  </a:lnTo>
                  <a:lnTo>
                    <a:pt x="7" y="1585"/>
                  </a:lnTo>
                  <a:lnTo>
                    <a:pt x="7" y="1576"/>
                  </a:lnTo>
                  <a:lnTo>
                    <a:pt x="8" y="1568"/>
                  </a:lnTo>
                  <a:lnTo>
                    <a:pt x="8" y="1559"/>
                  </a:lnTo>
                  <a:lnTo>
                    <a:pt x="9" y="1551"/>
                  </a:lnTo>
                  <a:lnTo>
                    <a:pt x="9" y="1542"/>
                  </a:lnTo>
                  <a:lnTo>
                    <a:pt x="9" y="1533"/>
                  </a:lnTo>
                  <a:lnTo>
                    <a:pt x="10" y="1525"/>
                  </a:lnTo>
                  <a:lnTo>
                    <a:pt x="10" y="1516"/>
                  </a:lnTo>
                  <a:lnTo>
                    <a:pt x="10" y="1508"/>
                  </a:lnTo>
                  <a:lnTo>
                    <a:pt x="11" y="1499"/>
                  </a:lnTo>
                  <a:lnTo>
                    <a:pt x="11" y="1491"/>
                  </a:lnTo>
                  <a:lnTo>
                    <a:pt x="12" y="1482"/>
                  </a:lnTo>
                  <a:lnTo>
                    <a:pt x="12" y="1474"/>
                  </a:lnTo>
                  <a:lnTo>
                    <a:pt x="13" y="1465"/>
                  </a:lnTo>
                  <a:lnTo>
                    <a:pt x="13" y="1457"/>
                  </a:lnTo>
                  <a:lnTo>
                    <a:pt x="14" y="1448"/>
                  </a:lnTo>
                  <a:lnTo>
                    <a:pt x="14" y="1440"/>
                  </a:lnTo>
                  <a:lnTo>
                    <a:pt x="14" y="1431"/>
                  </a:lnTo>
                  <a:lnTo>
                    <a:pt x="15" y="1423"/>
                  </a:lnTo>
                  <a:lnTo>
                    <a:pt x="15" y="1415"/>
                  </a:lnTo>
                  <a:lnTo>
                    <a:pt x="16" y="1406"/>
                  </a:lnTo>
                  <a:lnTo>
                    <a:pt x="16" y="1398"/>
                  </a:lnTo>
                  <a:lnTo>
                    <a:pt x="17" y="1390"/>
                  </a:lnTo>
                  <a:lnTo>
                    <a:pt x="17" y="1381"/>
                  </a:lnTo>
                  <a:lnTo>
                    <a:pt x="18" y="1373"/>
                  </a:lnTo>
                  <a:lnTo>
                    <a:pt x="19" y="1365"/>
                  </a:lnTo>
                  <a:lnTo>
                    <a:pt x="19" y="1356"/>
                  </a:lnTo>
                  <a:lnTo>
                    <a:pt x="20" y="1348"/>
                  </a:lnTo>
                  <a:lnTo>
                    <a:pt x="20" y="1340"/>
                  </a:lnTo>
                  <a:lnTo>
                    <a:pt x="21" y="1332"/>
                  </a:lnTo>
                  <a:lnTo>
                    <a:pt x="21" y="1323"/>
                  </a:lnTo>
                  <a:lnTo>
                    <a:pt x="22" y="1315"/>
                  </a:lnTo>
                  <a:lnTo>
                    <a:pt x="22" y="1307"/>
                  </a:lnTo>
                  <a:lnTo>
                    <a:pt x="23" y="1299"/>
                  </a:lnTo>
                  <a:lnTo>
                    <a:pt x="24" y="1291"/>
                  </a:lnTo>
                  <a:lnTo>
                    <a:pt x="24" y="1283"/>
                  </a:lnTo>
                  <a:lnTo>
                    <a:pt x="25" y="1275"/>
                  </a:lnTo>
                  <a:lnTo>
                    <a:pt x="25" y="1266"/>
                  </a:lnTo>
                  <a:lnTo>
                    <a:pt x="26" y="1258"/>
                  </a:lnTo>
                  <a:lnTo>
                    <a:pt x="27" y="1250"/>
                  </a:lnTo>
                  <a:lnTo>
                    <a:pt x="27" y="1242"/>
                  </a:lnTo>
                  <a:lnTo>
                    <a:pt x="28" y="1234"/>
                  </a:lnTo>
                  <a:lnTo>
                    <a:pt x="29" y="1226"/>
                  </a:lnTo>
                  <a:lnTo>
                    <a:pt x="29" y="1218"/>
                  </a:lnTo>
                  <a:lnTo>
                    <a:pt x="30" y="1210"/>
                  </a:lnTo>
                  <a:lnTo>
                    <a:pt x="31" y="1202"/>
                  </a:lnTo>
                  <a:lnTo>
                    <a:pt x="31" y="1194"/>
                  </a:lnTo>
                  <a:lnTo>
                    <a:pt x="32" y="1187"/>
                  </a:lnTo>
                  <a:lnTo>
                    <a:pt x="33" y="1179"/>
                  </a:lnTo>
                  <a:lnTo>
                    <a:pt x="33" y="1171"/>
                  </a:lnTo>
                  <a:lnTo>
                    <a:pt x="34" y="1163"/>
                  </a:lnTo>
                  <a:lnTo>
                    <a:pt x="35" y="1155"/>
                  </a:lnTo>
                  <a:lnTo>
                    <a:pt x="35" y="1147"/>
                  </a:lnTo>
                  <a:lnTo>
                    <a:pt x="36" y="1139"/>
                  </a:lnTo>
                  <a:lnTo>
                    <a:pt x="37" y="1132"/>
                  </a:lnTo>
                  <a:lnTo>
                    <a:pt x="38" y="1124"/>
                  </a:lnTo>
                  <a:lnTo>
                    <a:pt x="38" y="1116"/>
                  </a:lnTo>
                  <a:lnTo>
                    <a:pt x="39" y="1108"/>
                  </a:lnTo>
                  <a:lnTo>
                    <a:pt x="40" y="1101"/>
                  </a:lnTo>
                  <a:lnTo>
                    <a:pt x="41" y="1093"/>
                  </a:lnTo>
                  <a:lnTo>
                    <a:pt x="41" y="1085"/>
                  </a:lnTo>
                  <a:lnTo>
                    <a:pt x="42" y="1078"/>
                  </a:lnTo>
                  <a:lnTo>
                    <a:pt x="43" y="1070"/>
                  </a:lnTo>
                  <a:lnTo>
                    <a:pt x="44" y="1062"/>
                  </a:lnTo>
                  <a:lnTo>
                    <a:pt x="45" y="1055"/>
                  </a:lnTo>
                  <a:lnTo>
                    <a:pt x="45" y="1047"/>
                  </a:lnTo>
                  <a:lnTo>
                    <a:pt x="46" y="1040"/>
                  </a:lnTo>
                  <a:lnTo>
                    <a:pt x="47" y="1032"/>
                  </a:lnTo>
                  <a:lnTo>
                    <a:pt x="48" y="1025"/>
                  </a:lnTo>
                  <a:lnTo>
                    <a:pt x="49" y="1017"/>
                  </a:lnTo>
                  <a:lnTo>
                    <a:pt x="49" y="1010"/>
                  </a:lnTo>
                  <a:lnTo>
                    <a:pt x="50" y="1002"/>
                  </a:lnTo>
                  <a:lnTo>
                    <a:pt x="51" y="995"/>
                  </a:lnTo>
                  <a:lnTo>
                    <a:pt x="52" y="987"/>
                  </a:lnTo>
                  <a:lnTo>
                    <a:pt x="53" y="980"/>
                  </a:lnTo>
                  <a:lnTo>
                    <a:pt x="54" y="972"/>
                  </a:lnTo>
                  <a:lnTo>
                    <a:pt x="55" y="965"/>
                  </a:lnTo>
                  <a:lnTo>
                    <a:pt x="55" y="958"/>
                  </a:lnTo>
                  <a:lnTo>
                    <a:pt x="56" y="950"/>
                  </a:lnTo>
                  <a:lnTo>
                    <a:pt x="57" y="943"/>
                  </a:lnTo>
                  <a:lnTo>
                    <a:pt x="58" y="936"/>
                  </a:lnTo>
                  <a:lnTo>
                    <a:pt x="59" y="929"/>
                  </a:lnTo>
                  <a:lnTo>
                    <a:pt x="60" y="921"/>
                  </a:lnTo>
                  <a:lnTo>
                    <a:pt x="61" y="914"/>
                  </a:lnTo>
                  <a:lnTo>
                    <a:pt x="62" y="907"/>
                  </a:lnTo>
                  <a:lnTo>
                    <a:pt x="63" y="900"/>
                  </a:lnTo>
                  <a:lnTo>
                    <a:pt x="64" y="893"/>
                  </a:lnTo>
                  <a:lnTo>
                    <a:pt x="65" y="885"/>
                  </a:lnTo>
                  <a:lnTo>
                    <a:pt x="66" y="878"/>
                  </a:lnTo>
                  <a:lnTo>
                    <a:pt x="66" y="871"/>
                  </a:lnTo>
                  <a:lnTo>
                    <a:pt x="67" y="864"/>
                  </a:lnTo>
                  <a:lnTo>
                    <a:pt x="68" y="857"/>
                  </a:lnTo>
                  <a:lnTo>
                    <a:pt x="69" y="850"/>
                  </a:lnTo>
                  <a:lnTo>
                    <a:pt x="70" y="843"/>
                  </a:lnTo>
                  <a:lnTo>
                    <a:pt x="71" y="836"/>
                  </a:lnTo>
                  <a:lnTo>
                    <a:pt x="72" y="829"/>
                  </a:lnTo>
                  <a:lnTo>
                    <a:pt x="73" y="822"/>
                  </a:lnTo>
                  <a:lnTo>
                    <a:pt x="74" y="815"/>
                  </a:lnTo>
                  <a:lnTo>
                    <a:pt x="75" y="809"/>
                  </a:lnTo>
                  <a:lnTo>
                    <a:pt x="76" y="803"/>
                  </a:lnTo>
                  <a:lnTo>
                    <a:pt x="77" y="796"/>
                  </a:lnTo>
                  <a:lnTo>
                    <a:pt x="78" y="789"/>
                  </a:lnTo>
                  <a:lnTo>
                    <a:pt x="79" y="782"/>
                  </a:lnTo>
                  <a:lnTo>
                    <a:pt x="80" y="775"/>
                  </a:lnTo>
                  <a:lnTo>
                    <a:pt x="81" y="769"/>
                  </a:lnTo>
                  <a:lnTo>
                    <a:pt x="82" y="762"/>
                  </a:lnTo>
                  <a:lnTo>
                    <a:pt x="83" y="755"/>
                  </a:lnTo>
                  <a:lnTo>
                    <a:pt x="85" y="749"/>
                  </a:lnTo>
                  <a:lnTo>
                    <a:pt x="86" y="742"/>
                  </a:lnTo>
                  <a:lnTo>
                    <a:pt x="87" y="735"/>
                  </a:lnTo>
                  <a:lnTo>
                    <a:pt x="88" y="729"/>
                  </a:lnTo>
                  <a:lnTo>
                    <a:pt x="89" y="722"/>
                  </a:lnTo>
                  <a:lnTo>
                    <a:pt x="90" y="715"/>
                  </a:lnTo>
                  <a:lnTo>
                    <a:pt x="91" y="709"/>
                  </a:lnTo>
                  <a:lnTo>
                    <a:pt x="92" y="702"/>
                  </a:lnTo>
                  <a:lnTo>
                    <a:pt x="93" y="696"/>
                  </a:lnTo>
                  <a:lnTo>
                    <a:pt x="94" y="689"/>
                  </a:lnTo>
                  <a:lnTo>
                    <a:pt x="95" y="683"/>
                  </a:lnTo>
                  <a:lnTo>
                    <a:pt x="96" y="677"/>
                  </a:lnTo>
                  <a:lnTo>
                    <a:pt x="98" y="670"/>
                  </a:lnTo>
                  <a:lnTo>
                    <a:pt x="99" y="664"/>
                  </a:lnTo>
                  <a:lnTo>
                    <a:pt x="100" y="657"/>
                  </a:lnTo>
                  <a:lnTo>
                    <a:pt x="101" y="651"/>
                  </a:lnTo>
                  <a:lnTo>
                    <a:pt x="102" y="645"/>
                  </a:lnTo>
                  <a:lnTo>
                    <a:pt x="103" y="639"/>
                  </a:lnTo>
                  <a:lnTo>
                    <a:pt x="104" y="632"/>
                  </a:lnTo>
                  <a:lnTo>
                    <a:pt x="106" y="626"/>
                  </a:lnTo>
                  <a:lnTo>
                    <a:pt x="107" y="620"/>
                  </a:lnTo>
                  <a:lnTo>
                    <a:pt x="108" y="614"/>
                  </a:lnTo>
                  <a:lnTo>
                    <a:pt x="109" y="608"/>
                  </a:lnTo>
                  <a:lnTo>
                    <a:pt x="110" y="601"/>
                  </a:lnTo>
                  <a:lnTo>
                    <a:pt x="111" y="595"/>
                  </a:lnTo>
                  <a:lnTo>
                    <a:pt x="113" y="589"/>
                  </a:lnTo>
                  <a:lnTo>
                    <a:pt x="114" y="583"/>
                  </a:lnTo>
                  <a:lnTo>
                    <a:pt x="115" y="577"/>
                  </a:lnTo>
                  <a:lnTo>
                    <a:pt x="116" y="571"/>
                  </a:lnTo>
                  <a:lnTo>
                    <a:pt x="117" y="565"/>
                  </a:lnTo>
                  <a:lnTo>
                    <a:pt x="119" y="559"/>
                  </a:lnTo>
                  <a:lnTo>
                    <a:pt x="120" y="553"/>
                  </a:lnTo>
                  <a:lnTo>
                    <a:pt x="121" y="548"/>
                  </a:lnTo>
                  <a:lnTo>
                    <a:pt x="122" y="542"/>
                  </a:lnTo>
                  <a:lnTo>
                    <a:pt x="124" y="536"/>
                  </a:lnTo>
                  <a:lnTo>
                    <a:pt x="125" y="530"/>
                  </a:lnTo>
                  <a:lnTo>
                    <a:pt x="126" y="524"/>
                  </a:lnTo>
                  <a:lnTo>
                    <a:pt x="127" y="518"/>
                  </a:lnTo>
                  <a:lnTo>
                    <a:pt x="129" y="513"/>
                  </a:lnTo>
                  <a:lnTo>
                    <a:pt x="130" y="507"/>
                  </a:lnTo>
                  <a:lnTo>
                    <a:pt x="131" y="501"/>
                  </a:lnTo>
                  <a:lnTo>
                    <a:pt x="132" y="496"/>
                  </a:lnTo>
                  <a:lnTo>
                    <a:pt x="134" y="490"/>
                  </a:lnTo>
                  <a:lnTo>
                    <a:pt x="135" y="484"/>
                  </a:lnTo>
                  <a:lnTo>
                    <a:pt x="136" y="479"/>
                  </a:lnTo>
                  <a:lnTo>
                    <a:pt x="137" y="473"/>
                  </a:lnTo>
                  <a:lnTo>
                    <a:pt x="139" y="468"/>
                  </a:lnTo>
                  <a:lnTo>
                    <a:pt x="140" y="462"/>
                  </a:lnTo>
                  <a:lnTo>
                    <a:pt x="141" y="457"/>
                  </a:lnTo>
                  <a:lnTo>
                    <a:pt x="143" y="451"/>
                  </a:lnTo>
                  <a:lnTo>
                    <a:pt x="144" y="446"/>
                  </a:lnTo>
                  <a:lnTo>
                    <a:pt x="145" y="441"/>
                  </a:lnTo>
                  <a:lnTo>
                    <a:pt x="147" y="435"/>
                  </a:lnTo>
                  <a:lnTo>
                    <a:pt x="148" y="430"/>
                  </a:lnTo>
                  <a:lnTo>
                    <a:pt x="149" y="425"/>
                  </a:lnTo>
                  <a:lnTo>
                    <a:pt x="151" y="419"/>
                  </a:lnTo>
                  <a:lnTo>
                    <a:pt x="152" y="414"/>
                  </a:lnTo>
                  <a:lnTo>
                    <a:pt x="153" y="409"/>
                  </a:lnTo>
                  <a:lnTo>
                    <a:pt x="155" y="404"/>
                  </a:lnTo>
                  <a:lnTo>
                    <a:pt x="156" y="399"/>
                  </a:lnTo>
                  <a:lnTo>
                    <a:pt x="157" y="394"/>
                  </a:lnTo>
                  <a:lnTo>
                    <a:pt x="159" y="388"/>
                  </a:lnTo>
                  <a:lnTo>
                    <a:pt x="160" y="383"/>
                  </a:lnTo>
                  <a:lnTo>
                    <a:pt x="162" y="378"/>
                  </a:lnTo>
                  <a:lnTo>
                    <a:pt x="163" y="373"/>
                  </a:lnTo>
                  <a:lnTo>
                    <a:pt x="164" y="368"/>
                  </a:lnTo>
                  <a:lnTo>
                    <a:pt x="166" y="363"/>
                  </a:lnTo>
                  <a:lnTo>
                    <a:pt x="167" y="358"/>
                  </a:lnTo>
                  <a:lnTo>
                    <a:pt x="168" y="354"/>
                  </a:lnTo>
                  <a:lnTo>
                    <a:pt x="170" y="349"/>
                  </a:lnTo>
                  <a:lnTo>
                    <a:pt x="171" y="344"/>
                  </a:lnTo>
                  <a:lnTo>
                    <a:pt x="173" y="339"/>
                  </a:lnTo>
                  <a:lnTo>
                    <a:pt x="174" y="334"/>
                  </a:lnTo>
                  <a:lnTo>
                    <a:pt x="175" y="330"/>
                  </a:lnTo>
                  <a:lnTo>
                    <a:pt x="177" y="325"/>
                  </a:lnTo>
                  <a:lnTo>
                    <a:pt x="178" y="320"/>
                  </a:lnTo>
                  <a:lnTo>
                    <a:pt x="180" y="315"/>
                  </a:lnTo>
                  <a:lnTo>
                    <a:pt x="181" y="311"/>
                  </a:lnTo>
                  <a:lnTo>
                    <a:pt x="183" y="306"/>
                  </a:lnTo>
                  <a:lnTo>
                    <a:pt x="184" y="302"/>
                  </a:lnTo>
                  <a:lnTo>
                    <a:pt x="186" y="297"/>
                  </a:lnTo>
                  <a:lnTo>
                    <a:pt x="187" y="293"/>
                  </a:lnTo>
                  <a:lnTo>
                    <a:pt x="188" y="288"/>
                  </a:lnTo>
                  <a:lnTo>
                    <a:pt x="190" y="284"/>
                  </a:lnTo>
                  <a:lnTo>
                    <a:pt x="191" y="279"/>
                  </a:lnTo>
                  <a:lnTo>
                    <a:pt x="193" y="275"/>
                  </a:lnTo>
                  <a:lnTo>
                    <a:pt x="194" y="271"/>
                  </a:lnTo>
                  <a:lnTo>
                    <a:pt x="196" y="266"/>
                  </a:lnTo>
                  <a:lnTo>
                    <a:pt x="197" y="262"/>
                  </a:lnTo>
                  <a:lnTo>
                    <a:pt x="199" y="258"/>
                  </a:lnTo>
                  <a:lnTo>
                    <a:pt x="200" y="254"/>
                  </a:lnTo>
                  <a:lnTo>
                    <a:pt x="202" y="249"/>
                  </a:lnTo>
                  <a:lnTo>
                    <a:pt x="203" y="245"/>
                  </a:lnTo>
                  <a:lnTo>
                    <a:pt x="205" y="241"/>
                  </a:lnTo>
                  <a:lnTo>
                    <a:pt x="206" y="237"/>
                  </a:lnTo>
                  <a:lnTo>
                    <a:pt x="208" y="233"/>
                  </a:lnTo>
                  <a:lnTo>
                    <a:pt x="209" y="229"/>
                  </a:lnTo>
                  <a:lnTo>
                    <a:pt x="211" y="225"/>
                  </a:lnTo>
                  <a:lnTo>
                    <a:pt x="212" y="221"/>
                  </a:lnTo>
                  <a:lnTo>
                    <a:pt x="214" y="217"/>
                  </a:lnTo>
                  <a:lnTo>
                    <a:pt x="215" y="213"/>
                  </a:lnTo>
                  <a:lnTo>
                    <a:pt x="217" y="209"/>
                  </a:lnTo>
                  <a:lnTo>
                    <a:pt x="218" y="205"/>
                  </a:lnTo>
                  <a:lnTo>
                    <a:pt x="220" y="202"/>
                  </a:lnTo>
                  <a:lnTo>
                    <a:pt x="221" y="198"/>
                  </a:lnTo>
                  <a:lnTo>
                    <a:pt x="223" y="194"/>
                  </a:lnTo>
                  <a:lnTo>
                    <a:pt x="225" y="190"/>
                  </a:lnTo>
                  <a:lnTo>
                    <a:pt x="226" y="187"/>
                  </a:lnTo>
                  <a:lnTo>
                    <a:pt x="227" y="183"/>
                  </a:lnTo>
                  <a:lnTo>
                    <a:pt x="228" y="179"/>
                  </a:lnTo>
                  <a:lnTo>
                    <a:pt x="230" y="176"/>
                  </a:lnTo>
                  <a:lnTo>
                    <a:pt x="231" y="172"/>
                  </a:lnTo>
                  <a:lnTo>
                    <a:pt x="233" y="169"/>
                  </a:lnTo>
                  <a:lnTo>
                    <a:pt x="235" y="165"/>
                  </a:lnTo>
                  <a:lnTo>
                    <a:pt x="236" y="162"/>
                  </a:lnTo>
                  <a:lnTo>
                    <a:pt x="238" y="158"/>
                  </a:lnTo>
                  <a:lnTo>
                    <a:pt x="239" y="155"/>
                  </a:lnTo>
                  <a:lnTo>
                    <a:pt x="241" y="152"/>
                  </a:lnTo>
                  <a:lnTo>
                    <a:pt x="242" y="148"/>
                  </a:lnTo>
                  <a:lnTo>
                    <a:pt x="244" y="145"/>
                  </a:lnTo>
                  <a:lnTo>
                    <a:pt x="246" y="142"/>
                  </a:lnTo>
                  <a:lnTo>
                    <a:pt x="247" y="139"/>
                  </a:lnTo>
                  <a:lnTo>
                    <a:pt x="249" y="135"/>
                  </a:lnTo>
                  <a:lnTo>
                    <a:pt x="251" y="132"/>
                  </a:lnTo>
                  <a:lnTo>
                    <a:pt x="252" y="129"/>
                  </a:lnTo>
                  <a:lnTo>
                    <a:pt x="254" y="126"/>
                  </a:lnTo>
                  <a:lnTo>
                    <a:pt x="255" y="123"/>
                  </a:lnTo>
                  <a:lnTo>
                    <a:pt x="257" y="120"/>
                  </a:lnTo>
                  <a:lnTo>
                    <a:pt x="259" y="117"/>
                  </a:lnTo>
                  <a:lnTo>
                    <a:pt x="260" y="114"/>
                  </a:lnTo>
                  <a:lnTo>
                    <a:pt x="262" y="111"/>
                  </a:lnTo>
                  <a:lnTo>
                    <a:pt x="264" y="108"/>
                  </a:lnTo>
                  <a:lnTo>
                    <a:pt x="265" y="106"/>
                  </a:lnTo>
                  <a:lnTo>
                    <a:pt x="267" y="103"/>
                  </a:lnTo>
                  <a:lnTo>
                    <a:pt x="268" y="100"/>
                  </a:lnTo>
                  <a:lnTo>
                    <a:pt x="270" y="97"/>
                  </a:lnTo>
                  <a:lnTo>
                    <a:pt x="272" y="95"/>
                  </a:lnTo>
                  <a:lnTo>
                    <a:pt x="273" y="92"/>
                  </a:lnTo>
                  <a:lnTo>
                    <a:pt x="275" y="89"/>
                  </a:lnTo>
                  <a:lnTo>
                    <a:pt x="277" y="87"/>
                  </a:lnTo>
                  <a:lnTo>
                    <a:pt x="278" y="84"/>
                  </a:lnTo>
                  <a:lnTo>
                    <a:pt x="280" y="82"/>
                  </a:lnTo>
                  <a:lnTo>
                    <a:pt x="282" y="79"/>
                  </a:lnTo>
                  <a:lnTo>
                    <a:pt x="283" y="77"/>
                  </a:lnTo>
                  <a:lnTo>
                    <a:pt x="285" y="74"/>
                  </a:lnTo>
                  <a:lnTo>
                    <a:pt x="287" y="72"/>
                  </a:lnTo>
                  <a:lnTo>
                    <a:pt x="288" y="70"/>
                  </a:lnTo>
                  <a:lnTo>
                    <a:pt x="290" y="67"/>
                  </a:lnTo>
                  <a:lnTo>
                    <a:pt x="292" y="65"/>
                  </a:lnTo>
                  <a:lnTo>
                    <a:pt x="294" y="63"/>
                  </a:lnTo>
                  <a:lnTo>
                    <a:pt x="295" y="61"/>
                  </a:lnTo>
                  <a:lnTo>
                    <a:pt x="297" y="59"/>
                  </a:lnTo>
                  <a:lnTo>
                    <a:pt x="299" y="56"/>
                  </a:lnTo>
                  <a:lnTo>
                    <a:pt x="300" y="54"/>
                  </a:lnTo>
                  <a:lnTo>
                    <a:pt x="302" y="52"/>
                  </a:lnTo>
                  <a:lnTo>
                    <a:pt x="304" y="50"/>
                  </a:lnTo>
                  <a:lnTo>
                    <a:pt x="306" y="48"/>
                  </a:lnTo>
                  <a:lnTo>
                    <a:pt x="307" y="46"/>
                  </a:lnTo>
                  <a:lnTo>
                    <a:pt x="309" y="45"/>
                  </a:lnTo>
                  <a:lnTo>
                    <a:pt x="311" y="43"/>
                  </a:lnTo>
                  <a:lnTo>
                    <a:pt x="312" y="41"/>
                  </a:lnTo>
                  <a:lnTo>
                    <a:pt x="314" y="39"/>
                  </a:lnTo>
                  <a:lnTo>
                    <a:pt x="316" y="37"/>
                  </a:lnTo>
                  <a:lnTo>
                    <a:pt x="318" y="36"/>
                  </a:lnTo>
                  <a:lnTo>
                    <a:pt x="319" y="34"/>
                  </a:lnTo>
                  <a:lnTo>
                    <a:pt x="321" y="32"/>
                  </a:lnTo>
                  <a:lnTo>
                    <a:pt x="323" y="31"/>
                  </a:lnTo>
                  <a:lnTo>
                    <a:pt x="325" y="29"/>
                  </a:lnTo>
                  <a:lnTo>
                    <a:pt x="326" y="28"/>
                  </a:lnTo>
                  <a:lnTo>
                    <a:pt x="328" y="26"/>
                  </a:lnTo>
                  <a:lnTo>
                    <a:pt x="330" y="25"/>
                  </a:lnTo>
                  <a:lnTo>
                    <a:pt x="332" y="24"/>
                  </a:lnTo>
                  <a:lnTo>
                    <a:pt x="333" y="22"/>
                  </a:lnTo>
                  <a:lnTo>
                    <a:pt x="335" y="21"/>
                  </a:lnTo>
                  <a:lnTo>
                    <a:pt x="337" y="20"/>
                  </a:lnTo>
                  <a:lnTo>
                    <a:pt x="339" y="18"/>
                  </a:lnTo>
                  <a:lnTo>
                    <a:pt x="340" y="17"/>
                  </a:lnTo>
                  <a:lnTo>
                    <a:pt x="342" y="16"/>
                  </a:lnTo>
                  <a:lnTo>
                    <a:pt x="344" y="15"/>
                  </a:lnTo>
                  <a:lnTo>
                    <a:pt x="346" y="14"/>
                  </a:lnTo>
                  <a:lnTo>
                    <a:pt x="347" y="13"/>
                  </a:lnTo>
                  <a:lnTo>
                    <a:pt x="349" y="12"/>
                  </a:lnTo>
                  <a:lnTo>
                    <a:pt x="351" y="11"/>
                  </a:lnTo>
                  <a:lnTo>
                    <a:pt x="353" y="10"/>
                  </a:lnTo>
                  <a:lnTo>
                    <a:pt x="355" y="9"/>
                  </a:lnTo>
                  <a:lnTo>
                    <a:pt x="356" y="8"/>
                  </a:lnTo>
                  <a:lnTo>
                    <a:pt x="358" y="7"/>
                  </a:lnTo>
                  <a:lnTo>
                    <a:pt x="360" y="7"/>
                  </a:lnTo>
                  <a:lnTo>
                    <a:pt x="362" y="6"/>
                  </a:lnTo>
                  <a:lnTo>
                    <a:pt x="364" y="5"/>
                  </a:lnTo>
                  <a:lnTo>
                    <a:pt x="365" y="5"/>
                  </a:lnTo>
                  <a:lnTo>
                    <a:pt x="367" y="4"/>
                  </a:lnTo>
                  <a:lnTo>
                    <a:pt x="369" y="3"/>
                  </a:lnTo>
                  <a:lnTo>
                    <a:pt x="371" y="3"/>
                  </a:lnTo>
                  <a:lnTo>
                    <a:pt x="373" y="2"/>
                  </a:lnTo>
                  <a:lnTo>
                    <a:pt x="374" y="2"/>
                  </a:lnTo>
                  <a:lnTo>
                    <a:pt x="376" y="2"/>
                  </a:lnTo>
                  <a:lnTo>
                    <a:pt x="378" y="1"/>
                  </a:lnTo>
                  <a:lnTo>
                    <a:pt x="380" y="1"/>
                  </a:lnTo>
                  <a:lnTo>
                    <a:pt x="382" y="1"/>
                  </a:lnTo>
                  <a:lnTo>
                    <a:pt x="384" y="0"/>
                  </a:lnTo>
                  <a:lnTo>
                    <a:pt x="385" y="0"/>
                  </a:lnTo>
                  <a:lnTo>
                    <a:pt x="387" y="0"/>
                  </a:lnTo>
                  <a:lnTo>
                    <a:pt x="389" y="0"/>
                  </a:lnTo>
                  <a:lnTo>
                    <a:pt x="391" y="0"/>
                  </a:lnTo>
                  <a:lnTo>
                    <a:pt x="393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498850" y="4616450"/>
            <a:ext cx="1616075" cy="330200"/>
          </a:xfrm>
          <a:prstGeom prst="ellipse">
            <a:avLst/>
          </a:prstGeom>
          <a:gradFill rotWithShape="0">
            <a:gsLst>
              <a:gs pos="0">
                <a:schemeClr val="hlink">
                  <a:alpha val="25000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4310063" y="1905000"/>
            <a:ext cx="1588" cy="3136900"/>
          </a:xfrm>
          <a:custGeom>
            <a:avLst/>
            <a:gdLst/>
            <a:ahLst/>
            <a:cxnLst>
              <a:cxn ang="0">
                <a:pos x="0" y="1975"/>
              </a:cxn>
              <a:cxn ang="0">
                <a:pos x="0" y="0"/>
              </a:cxn>
            </a:cxnLst>
            <a:rect l="0" t="0" r="r" b="b"/>
            <a:pathLst>
              <a:path w="1" h="1976">
                <a:moveTo>
                  <a:pt x="0" y="1975"/>
                </a:move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0" name="B0 ion"/>
          <p:cNvGrpSpPr/>
          <p:nvPr/>
        </p:nvGrpSpPr>
        <p:grpSpPr>
          <a:xfrm>
            <a:off x="4014788" y="4568825"/>
            <a:ext cx="695325" cy="411163"/>
            <a:chOff x="4014788" y="4568825"/>
            <a:chExt cx="695325" cy="411163"/>
          </a:xfrm>
        </p:grpSpPr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4624388" y="4899025"/>
              <a:ext cx="85725" cy="36513"/>
            </a:xfrm>
            <a:custGeom>
              <a:avLst/>
              <a:gdLst/>
              <a:ahLst/>
              <a:cxnLst>
                <a:cxn ang="0">
                  <a:pos x="53" y="22"/>
                </a:cxn>
                <a:cxn ang="0">
                  <a:pos x="0" y="0"/>
                </a:cxn>
              </a:cxnLst>
              <a:rect l="0" t="0" r="r" b="b"/>
              <a:pathLst>
                <a:path w="54" h="23">
                  <a:moveTo>
                    <a:pt x="53" y="22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640263" y="4933950"/>
              <a:ext cx="65088" cy="460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28"/>
                </a:cxn>
              </a:cxnLst>
              <a:rect l="0" t="0" r="r" b="b"/>
              <a:pathLst>
                <a:path w="41" h="29">
                  <a:moveTo>
                    <a:pt x="40" y="0"/>
                  </a:moveTo>
                  <a:lnTo>
                    <a:pt x="0" y="28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014788" y="4568825"/>
              <a:ext cx="77788" cy="53975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48" y="0"/>
                </a:cxn>
              </a:cxnLst>
              <a:rect l="0" t="0" r="r" b="b"/>
              <a:pathLst>
                <a:path w="49" h="34">
                  <a:moveTo>
                    <a:pt x="0" y="33"/>
                  </a:moveTo>
                  <a:lnTo>
                    <a:pt x="48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4022725" y="4618038"/>
              <a:ext cx="60325" cy="4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25"/>
                </a:cxn>
              </a:cxnLst>
              <a:rect l="0" t="0" r="r" b="b"/>
              <a:pathLst>
                <a:path w="38" h="26">
                  <a:moveTo>
                    <a:pt x="0" y="0"/>
                  </a:moveTo>
                  <a:lnTo>
                    <a:pt x="37" y="25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B 0"/>
          <p:cNvGrpSpPr/>
          <p:nvPr/>
        </p:nvGrpSpPr>
        <p:grpSpPr>
          <a:xfrm>
            <a:off x="3481388" y="4745038"/>
            <a:ext cx="1635125" cy="73025"/>
            <a:chOff x="3481388" y="4745038"/>
            <a:chExt cx="1635125" cy="73025"/>
          </a:xfrm>
        </p:grpSpPr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4598988" y="4781550"/>
              <a:ext cx="517525" cy="158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0"/>
                </a:cxn>
              </a:cxnLst>
              <a:rect l="0" t="0" r="r" b="b"/>
              <a:pathLst>
                <a:path w="326" h="1">
                  <a:moveTo>
                    <a:pt x="32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481388" y="4786313"/>
              <a:ext cx="517525" cy="1588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0"/>
                </a:cxn>
              </a:cxnLst>
              <a:rect l="0" t="0" r="r" b="b"/>
              <a:pathLst>
                <a:path w="326" h="1">
                  <a:moveTo>
                    <a:pt x="325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4598988" y="4745038"/>
              <a:ext cx="58738" cy="4286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36" y="0"/>
                </a:cxn>
              </a:cxnLst>
              <a:rect l="0" t="0" r="r" b="b"/>
              <a:pathLst>
                <a:path w="37" h="27">
                  <a:moveTo>
                    <a:pt x="0" y="26"/>
                  </a:moveTo>
                  <a:lnTo>
                    <a:pt x="36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4606925" y="4786313"/>
              <a:ext cx="42863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4"/>
                </a:cxn>
              </a:cxnLst>
              <a:rect l="0" t="0" r="r" b="b"/>
              <a:pathLst>
                <a:path w="27" h="15">
                  <a:moveTo>
                    <a:pt x="0" y="0"/>
                  </a:moveTo>
                  <a:lnTo>
                    <a:pt x="26" y="14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3941763" y="4756150"/>
              <a:ext cx="53975" cy="31750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0" y="0"/>
                </a:cxn>
              </a:cxnLst>
              <a:rect l="0" t="0" r="r" b="b"/>
              <a:pathLst>
                <a:path w="34" h="20">
                  <a:moveTo>
                    <a:pt x="33" y="19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>
              <a:off x="3948113" y="4786313"/>
              <a:ext cx="42863" cy="317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9"/>
                </a:cxn>
              </a:cxnLst>
              <a:rect l="0" t="0" r="r" b="b"/>
              <a:pathLst>
                <a:path w="27" h="20">
                  <a:moveTo>
                    <a:pt x="26" y="0"/>
                  </a:moveTo>
                  <a:lnTo>
                    <a:pt x="0" y="19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2255838" y="3055938"/>
            <a:ext cx="9667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1500" b="1">
                <a:solidFill>
                  <a:srgbClr val="000000"/>
                </a:solidFill>
              </a:rPr>
              <a:t>Magnetic field lines outside the Penning trap</a:t>
            </a: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3051175" y="5935663"/>
            <a:ext cx="25463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r>
              <a:rPr lang="en-US" sz="1800" b="1">
                <a:solidFill>
                  <a:srgbClr val="000000"/>
                </a:solidFill>
              </a:rPr>
              <a:t>Ions from the Penning trap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3979863" y="5181600"/>
            <a:ext cx="669925" cy="766763"/>
            <a:chOff x="3979863" y="5181600"/>
            <a:chExt cx="669925" cy="766763"/>
          </a:xfrm>
        </p:grpSpPr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3979863" y="5283200"/>
              <a:ext cx="652463" cy="665163"/>
            </a:xfrm>
            <a:custGeom>
              <a:avLst/>
              <a:gdLst/>
              <a:ahLst/>
              <a:cxnLst>
                <a:cxn ang="0">
                  <a:pos x="207" y="1"/>
                </a:cxn>
                <a:cxn ang="0">
                  <a:pos x="215" y="7"/>
                </a:cxn>
                <a:cxn ang="0">
                  <a:pos x="229" y="17"/>
                </a:cxn>
                <a:cxn ang="0">
                  <a:pos x="248" y="30"/>
                </a:cxn>
                <a:cxn ang="0">
                  <a:pos x="270" y="46"/>
                </a:cxn>
                <a:cxn ang="0">
                  <a:pos x="296" y="64"/>
                </a:cxn>
                <a:cxn ang="0">
                  <a:pos x="324" y="84"/>
                </a:cxn>
                <a:cxn ang="0">
                  <a:pos x="353" y="104"/>
                </a:cxn>
                <a:cxn ang="0">
                  <a:pos x="382" y="125"/>
                </a:cxn>
                <a:cxn ang="0">
                  <a:pos x="410" y="145"/>
                </a:cxn>
                <a:cxn ang="0">
                  <a:pos x="399" y="145"/>
                </a:cxn>
                <a:cxn ang="0">
                  <a:pos x="364" y="145"/>
                </a:cxn>
                <a:cxn ang="0">
                  <a:pos x="326" y="145"/>
                </a:cxn>
                <a:cxn ang="0">
                  <a:pos x="308" y="145"/>
                </a:cxn>
                <a:cxn ang="0">
                  <a:pos x="308" y="160"/>
                </a:cxn>
                <a:cxn ang="0">
                  <a:pos x="308" y="186"/>
                </a:cxn>
                <a:cxn ang="0">
                  <a:pos x="308" y="216"/>
                </a:cxn>
                <a:cxn ang="0">
                  <a:pos x="308" y="250"/>
                </a:cxn>
                <a:cxn ang="0">
                  <a:pos x="308" y="284"/>
                </a:cxn>
                <a:cxn ang="0">
                  <a:pos x="308" y="318"/>
                </a:cxn>
                <a:cxn ang="0">
                  <a:pos x="308" y="349"/>
                </a:cxn>
                <a:cxn ang="0">
                  <a:pos x="308" y="377"/>
                </a:cxn>
                <a:cxn ang="0">
                  <a:pos x="308" y="399"/>
                </a:cxn>
                <a:cxn ang="0">
                  <a:pos x="308" y="413"/>
                </a:cxn>
                <a:cxn ang="0">
                  <a:pos x="308" y="418"/>
                </a:cxn>
                <a:cxn ang="0">
                  <a:pos x="302" y="418"/>
                </a:cxn>
                <a:cxn ang="0">
                  <a:pos x="282" y="418"/>
                </a:cxn>
                <a:cxn ang="0">
                  <a:pos x="251" y="418"/>
                </a:cxn>
                <a:cxn ang="0">
                  <a:pos x="214" y="418"/>
                </a:cxn>
                <a:cxn ang="0">
                  <a:pos x="176" y="418"/>
                </a:cxn>
                <a:cxn ang="0">
                  <a:pos x="142" y="418"/>
                </a:cxn>
                <a:cxn ang="0">
                  <a:pos x="116" y="418"/>
                </a:cxn>
                <a:cxn ang="0">
                  <a:pos x="103" y="418"/>
                </a:cxn>
                <a:cxn ang="0">
                  <a:pos x="102" y="417"/>
                </a:cxn>
                <a:cxn ang="0">
                  <a:pos x="102" y="407"/>
                </a:cxn>
                <a:cxn ang="0">
                  <a:pos x="102" y="388"/>
                </a:cxn>
                <a:cxn ang="0">
                  <a:pos x="102" y="364"/>
                </a:cxn>
                <a:cxn ang="0">
                  <a:pos x="102" y="334"/>
                </a:cxn>
                <a:cxn ang="0">
                  <a:pos x="102" y="301"/>
                </a:cxn>
                <a:cxn ang="0">
                  <a:pos x="102" y="267"/>
                </a:cxn>
                <a:cxn ang="0">
                  <a:pos x="102" y="233"/>
                </a:cxn>
                <a:cxn ang="0">
                  <a:pos x="102" y="201"/>
                </a:cxn>
                <a:cxn ang="0">
                  <a:pos x="102" y="172"/>
                </a:cxn>
                <a:cxn ang="0">
                  <a:pos x="102" y="149"/>
                </a:cxn>
                <a:cxn ang="0">
                  <a:pos x="97" y="145"/>
                </a:cxn>
                <a:cxn ang="0">
                  <a:pos x="66" y="145"/>
                </a:cxn>
                <a:cxn ang="0">
                  <a:pos x="26" y="145"/>
                </a:cxn>
                <a:cxn ang="0">
                  <a:pos x="1" y="145"/>
                </a:cxn>
                <a:cxn ang="0">
                  <a:pos x="14" y="135"/>
                </a:cxn>
                <a:cxn ang="0">
                  <a:pos x="43" y="114"/>
                </a:cxn>
                <a:cxn ang="0">
                  <a:pos x="72" y="94"/>
                </a:cxn>
                <a:cxn ang="0">
                  <a:pos x="100" y="74"/>
                </a:cxn>
                <a:cxn ang="0">
                  <a:pos x="127" y="55"/>
                </a:cxn>
                <a:cxn ang="0">
                  <a:pos x="151" y="38"/>
                </a:cxn>
                <a:cxn ang="0">
                  <a:pos x="172" y="23"/>
                </a:cxn>
                <a:cxn ang="0">
                  <a:pos x="188" y="12"/>
                </a:cxn>
                <a:cxn ang="0">
                  <a:pos x="199" y="4"/>
                </a:cxn>
                <a:cxn ang="0">
                  <a:pos x="205" y="0"/>
                </a:cxn>
              </a:cxnLst>
              <a:rect l="0" t="0" r="r" b="b"/>
              <a:pathLst>
                <a:path w="411" h="419">
                  <a:moveTo>
                    <a:pt x="205" y="0"/>
                  </a:moveTo>
                  <a:lnTo>
                    <a:pt x="205" y="0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10" y="4"/>
                  </a:lnTo>
                  <a:lnTo>
                    <a:pt x="212" y="5"/>
                  </a:lnTo>
                  <a:lnTo>
                    <a:pt x="215" y="7"/>
                  </a:lnTo>
                  <a:lnTo>
                    <a:pt x="218" y="9"/>
                  </a:lnTo>
                  <a:lnTo>
                    <a:pt x="221" y="12"/>
                  </a:lnTo>
                  <a:lnTo>
                    <a:pt x="225" y="14"/>
                  </a:lnTo>
                  <a:lnTo>
                    <a:pt x="229" y="17"/>
                  </a:lnTo>
                  <a:lnTo>
                    <a:pt x="233" y="20"/>
                  </a:lnTo>
                  <a:lnTo>
                    <a:pt x="238" y="23"/>
                  </a:lnTo>
                  <a:lnTo>
                    <a:pt x="243" y="27"/>
                  </a:lnTo>
                  <a:lnTo>
                    <a:pt x="248" y="30"/>
                  </a:lnTo>
                  <a:lnTo>
                    <a:pt x="253" y="34"/>
                  </a:lnTo>
                  <a:lnTo>
                    <a:pt x="259" y="38"/>
                  </a:lnTo>
                  <a:lnTo>
                    <a:pt x="265" y="42"/>
                  </a:lnTo>
                  <a:lnTo>
                    <a:pt x="270" y="46"/>
                  </a:lnTo>
                  <a:lnTo>
                    <a:pt x="277" y="51"/>
                  </a:lnTo>
                  <a:lnTo>
                    <a:pt x="283" y="55"/>
                  </a:lnTo>
                  <a:lnTo>
                    <a:pt x="289" y="60"/>
                  </a:lnTo>
                  <a:lnTo>
                    <a:pt x="296" y="64"/>
                  </a:lnTo>
                  <a:lnTo>
                    <a:pt x="303" y="69"/>
                  </a:lnTo>
                  <a:lnTo>
                    <a:pt x="310" y="74"/>
                  </a:lnTo>
                  <a:lnTo>
                    <a:pt x="317" y="79"/>
                  </a:lnTo>
                  <a:lnTo>
                    <a:pt x="324" y="84"/>
                  </a:lnTo>
                  <a:lnTo>
                    <a:pt x="331" y="89"/>
                  </a:lnTo>
                  <a:lnTo>
                    <a:pt x="338" y="94"/>
                  </a:lnTo>
                  <a:lnTo>
                    <a:pt x="345" y="99"/>
                  </a:lnTo>
                  <a:lnTo>
                    <a:pt x="353" y="104"/>
                  </a:lnTo>
                  <a:lnTo>
                    <a:pt x="360" y="109"/>
                  </a:lnTo>
                  <a:lnTo>
                    <a:pt x="367" y="114"/>
                  </a:lnTo>
                  <a:lnTo>
                    <a:pt x="374" y="120"/>
                  </a:lnTo>
                  <a:lnTo>
                    <a:pt x="382" y="125"/>
                  </a:lnTo>
                  <a:lnTo>
                    <a:pt x="389" y="130"/>
                  </a:lnTo>
                  <a:lnTo>
                    <a:pt x="396" y="135"/>
                  </a:lnTo>
                  <a:lnTo>
                    <a:pt x="403" y="140"/>
                  </a:lnTo>
                  <a:lnTo>
                    <a:pt x="410" y="145"/>
                  </a:lnTo>
                  <a:lnTo>
                    <a:pt x="410" y="145"/>
                  </a:lnTo>
                  <a:lnTo>
                    <a:pt x="409" y="145"/>
                  </a:lnTo>
                  <a:lnTo>
                    <a:pt x="405" y="145"/>
                  </a:lnTo>
                  <a:lnTo>
                    <a:pt x="399" y="145"/>
                  </a:lnTo>
                  <a:lnTo>
                    <a:pt x="392" y="145"/>
                  </a:lnTo>
                  <a:lnTo>
                    <a:pt x="384" y="145"/>
                  </a:lnTo>
                  <a:lnTo>
                    <a:pt x="374" y="145"/>
                  </a:lnTo>
                  <a:lnTo>
                    <a:pt x="364" y="145"/>
                  </a:lnTo>
                  <a:lnTo>
                    <a:pt x="354" y="145"/>
                  </a:lnTo>
                  <a:lnTo>
                    <a:pt x="344" y="145"/>
                  </a:lnTo>
                  <a:lnTo>
                    <a:pt x="334" y="145"/>
                  </a:lnTo>
                  <a:lnTo>
                    <a:pt x="326" y="145"/>
                  </a:lnTo>
                  <a:lnTo>
                    <a:pt x="318" y="145"/>
                  </a:lnTo>
                  <a:lnTo>
                    <a:pt x="312" y="145"/>
                  </a:lnTo>
                  <a:lnTo>
                    <a:pt x="309" y="145"/>
                  </a:lnTo>
                  <a:lnTo>
                    <a:pt x="308" y="145"/>
                  </a:lnTo>
                  <a:lnTo>
                    <a:pt x="308" y="145"/>
                  </a:lnTo>
                  <a:lnTo>
                    <a:pt x="308" y="149"/>
                  </a:lnTo>
                  <a:lnTo>
                    <a:pt x="308" y="155"/>
                  </a:lnTo>
                  <a:lnTo>
                    <a:pt x="308" y="160"/>
                  </a:lnTo>
                  <a:lnTo>
                    <a:pt x="308" y="166"/>
                  </a:lnTo>
                  <a:lnTo>
                    <a:pt x="308" y="172"/>
                  </a:lnTo>
                  <a:lnTo>
                    <a:pt x="308" y="179"/>
                  </a:lnTo>
                  <a:lnTo>
                    <a:pt x="308" y="186"/>
                  </a:lnTo>
                  <a:lnTo>
                    <a:pt x="308" y="193"/>
                  </a:lnTo>
                  <a:lnTo>
                    <a:pt x="308" y="201"/>
                  </a:lnTo>
                  <a:lnTo>
                    <a:pt x="308" y="208"/>
                  </a:lnTo>
                  <a:lnTo>
                    <a:pt x="308" y="216"/>
                  </a:lnTo>
                  <a:lnTo>
                    <a:pt x="308" y="225"/>
                  </a:lnTo>
                  <a:lnTo>
                    <a:pt x="308" y="233"/>
                  </a:lnTo>
                  <a:lnTo>
                    <a:pt x="308" y="241"/>
                  </a:lnTo>
                  <a:lnTo>
                    <a:pt x="308" y="250"/>
                  </a:lnTo>
                  <a:lnTo>
                    <a:pt x="308" y="258"/>
                  </a:lnTo>
                  <a:lnTo>
                    <a:pt x="308" y="267"/>
                  </a:lnTo>
                  <a:lnTo>
                    <a:pt x="308" y="275"/>
                  </a:lnTo>
                  <a:lnTo>
                    <a:pt x="308" y="284"/>
                  </a:lnTo>
                  <a:lnTo>
                    <a:pt x="308" y="293"/>
                  </a:lnTo>
                  <a:lnTo>
                    <a:pt x="308" y="301"/>
                  </a:lnTo>
                  <a:lnTo>
                    <a:pt x="308" y="310"/>
                  </a:lnTo>
                  <a:lnTo>
                    <a:pt x="308" y="318"/>
                  </a:lnTo>
                  <a:lnTo>
                    <a:pt x="308" y="326"/>
                  </a:lnTo>
                  <a:lnTo>
                    <a:pt x="308" y="334"/>
                  </a:lnTo>
                  <a:lnTo>
                    <a:pt x="308" y="342"/>
                  </a:lnTo>
                  <a:lnTo>
                    <a:pt x="308" y="349"/>
                  </a:lnTo>
                  <a:lnTo>
                    <a:pt x="308" y="357"/>
                  </a:lnTo>
                  <a:lnTo>
                    <a:pt x="308" y="364"/>
                  </a:lnTo>
                  <a:lnTo>
                    <a:pt x="308" y="370"/>
                  </a:lnTo>
                  <a:lnTo>
                    <a:pt x="308" y="377"/>
                  </a:lnTo>
                  <a:lnTo>
                    <a:pt x="308" y="383"/>
                  </a:lnTo>
                  <a:lnTo>
                    <a:pt x="308" y="388"/>
                  </a:lnTo>
                  <a:lnTo>
                    <a:pt x="308" y="394"/>
                  </a:lnTo>
                  <a:lnTo>
                    <a:pt x="308" y="399"/>
                  </a:lnTo>
                  <a:lnTo>
                    <a:pt x="308" y="403"/>
                  </a:lnTo>
                  <a:lnTo>
                    <a:pt x="308" y="407"/>
                  </a:lnTo>
                  <a:lnTo>
                    <a:pt x="308" y="410"/>
                  </a:lnTo>
                  <a:lnTo>
                    <a:pt x="308" y="413"/>
                  </a:lnTo>
                  <a:lnTo>
                    <a:pt x="308" y="415"/>
                  </a:lnTo>
                  <a:lnTo>
                    <a:pt x="308" y="417"/>
                  </a:lnTo>
                  <a:lnTo>
                    <a:pt x="308" y="418"/>
                  </a:lnTo>
                  <a:lnTo>
                    <a:pt x="308" y="418"/>
                  </a:lnTo>
                  <a:lnTo>
                    <a:pt x="308" y="418"/>
                  </a:lnTo>
                  <a:lnTo>
                    <a:pt x="307" y="418"/>
                  </a:lnTo>
                  <a:lnTo>
                    <a:pt x="305" y="418"/>
                  </a:lnTo>
                  <a:lnTo>
                    <a:pt x="302" y="418"/>
                  </a:lnTo>
                  <a:lnTo>
                    <a:pt x="299" y="418"/>
                  </a:lnTo>
                  <a:lnTo>
                    <a:pt x="294" y="418"/>
                  </a:lnTo>
                  <a:lnTo>
                    <a:pt x="289" y="418"/>
                  </a:lnTo>
                  <a:lnTo>
                    <a:pt x="282" y="418"/>
                  </a:lnTo>
                  <a:lnTo>
                    <a:pt x="275" y="418"/>
                  </a:lnTo>
                  <a:lnTo>
                    <a:pt x="268" y="418"/>
                  </a:lnTo>
                  <a:lnTo>
                    <a:pt x="260" y="418"/>
                  </a:lnTo>
                  <a:lnTo>
                    <a:pt x="251" y="418"/>
                  </a:lnTo>
                  <a:lnTo>
                    <a:pt x="243" y="418"/>
                  </a:lnTo>
                  <a:lnTo>
                    <a:pt x="233" y="418"/>
                  </a:lnTo>
                  <a:lnTo>
                    <a:pt x="224" y="418"/>
                  </a:lnTo>
                  <a:lnTo>
                    <a:pt x="214" y="418"/>
                  </a:lnTo>
                  <a:lnTo>
                    <a:pt x="205" y="418"/>
                  </a:lnTo>
                  <a:lnTo>
                    <a:pt x="195" y="418"/>
                  </a:lnTo>
                  <a:lnTo>
                    <a:pt x="186" y="418"/>
                  </a:lnTo>
                  <a:lnTo>
                    <a:pt x="176" y="418"/>
                  </a:lnTo>
                  <a:lnTo>
                    <a:pt x="167" y="418"/>
                  </a:lnTo>
                  <a:lnTo>
                    <a:pt x="158" y="418"/>
                  </a:lnTo>
                  <a:lnTo>
                    <a:pt x="150" y="418"/>
                  </a:lnTo>
                  <a:lnTo>
                    <a:pt x="142" y="418"/>
                  </a:lnTo>
                  <a:lnTo>
                    <a:pt x="134" y="418"/>
                  </a:lnTo>
                  <a:lnTo>
                    <a:pt x="127" y="418"/>
                  </a:lnTo>
                  <a:lnTo>
                    <a:pt x="121" y="418"/>
                  </a:lnTo>
                  <a:lnTo>
                    <a:pt x="116" y="418"/>
                  </a:lnTo>
                  <a:lnTo>
                    <a:pt x="111" y="418"/>
                  </a:lnTo>
                  <a:lnTo>
                    <a:pt x="107" y="418"/>
                  </a:lnTo>
                  <a:lnTo>
                    <a:pt x="104" y="418"/>
                  </a:lnTo>
                  <a:lnTo>
                    <a:pt x="103" y="418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2" y="417"/>
                  </a:lnTo>
                  <a:lnTo>
                    <a:pt x="102" y="415"/>
                  </a:lnTo>
                  <a:lnTo>
                    <a:pt x="102" y="413"/>
                  </a:lnTo>
                  <a:lnTo>
                    <a:pt x="102" y="410"/>
                  </a:lnTo>
                  <a:lnTo>
                    <a:pt x="102" y="407"/>
                  </a:lnTo>
                  <a:lnTo>
                    <a:pt x="102" y="403"/>
                  </a:lnTo>
                  <a:lnTo>
                    <a:pt x="102" y="399"/>
                  </a:lnTo>
                  <a:lnTo>
                    <a:pt x="102" y="394"/>
                  </a:lnTo>
                  <a:lnTo>
                    <a:pt x="102" y="388"/>
                  </a:lnTo>
                  <a:lnTo>
                    <a:pt x="102" y="383"/>
                  </a:lnTo>
                  <a:lnTo>
                    <a:pt x="102" y="377"/>
                  </a:lnTo>
                  <a:lnTo>
                    <a:pt x="102" y="370"/>
                  </a:lnTo>
                  <a:lnTo>
                    <a:pt x="102" y="364"/>
                  </a:lnTo>
                  <a:lnTo>
                    <a:pt x="102" y="357"/>
                  </a:lnTo>
                  <a:lnTo>
                    <a:pt x="102" y="349"/>
                  </a:lnTo>
                  <a:lnTo>
                    <a:pt x="102" y="342"/>
                  </a:lnTo>
                  <a:lnTo>
                    <a:pt x="102" y="334"/>
                  </a:lnTo>
                  <a:lnTo>
                    <a:pt x="102" y="326"/>
                  </a:lnTo>
                  <a:lnTo>
                    <a:pt x="102" y="318"/>
                  </a:lnTo>
                  <a:lnTo>
                    <a:pt x="102" y="310"/>
                  </a:lnTo>
                  <a:lnTo>
                    <a:pt x="102" y="301"/>
                  </a:lnTo>
                  <a:lnTo>
                    <a:pt x="102" y="293"/>
                  </a:lnTo>
                  <a:lnTo>
                    <a:pt x="102" y="284"/>
                  </a:lnTo>
                  <a:lnTo>
                    <a:pt x="102" y="275"/>
                  </a:lnTo>
                  <a:lnTo>
                    <a:pt x="102" y="267"/>
                  </a:lnTo>
                  <a:lnTo>
                    <a:pt x="102" y="258"/>
                  </a:lnTo>
                  <a:lnTo>
                    <a:pt x="102" y="250"/>
                  </a:lnTo>
                  <a:lnTo>
                    <a:pt x="102" y="241"/>
                  </a:lnTo>
                  <a:lnTo>
                    <a:pt x="102" y="233"/>
                  </a:lnTo>
                  <a:lnTo>
                    <a:pt x="102" y="225"/>
                  </a:lnTo>
                  <a:lnTo>
                    <a:pt x="102" y="216"/>
                  </a:lnTo>
                  <a:lnTo>
                    <a:pt x="102" y="208"/>
                  </a:lnTo>
                  <a:lnTo>
                    <a:pt x="102" y="201"/>
                  </a:lnTo>
                  <a:lnTo>
                    <a:pt x="102" y="193"/>
                  </a:lnTo>
                  <a:lnTo>
                    <a:pt x="102" y="186"/>
                  </a:lnTo>
                  <a:lnTo>
                    <a:pt x="102" y="179"/>
                  </a:lnTo>
                  <a:lnTo>
                    <a:pt x="102" y="172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5"/>
                  </a:lnTo>
                  <a:lnTo>
                    <a:pt x="102" y="149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1" y="145"/>
                  </a:lnTo>
                  <a:lnTo>
                    <a:pt x="97" y="145"/>
                  </a:lnTo>
                  <a:lnTo>
                    <a:pt x="92" y="145"/>
                  </a:lnTo>
                  <a:lnTo>
                    <a:pt x="84" y="145"/>
                  </a:lnTo>
                  <a:lnTo>
                    <a:pt x="76" y="145"/>
                  </a:lnTo>
                  <a:lnTo>
                    <a:pt x="66" y="145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36" y="145"/>
                  </a:lnTo>
                  <a:lnTo>
                    <a:pt x="26" y="145"/>
                  </a:lnTo>
                  <a:lnTo>
                    <a:pt x="18" y="145"/>
                  </a:lnTo>
                  <a:lnTo>
                    <a:pt x="10" y="145"/>
                  </a:lnTo>
                  <a:lnTo>
                    <a:pt x="5" y="145"/>
                  </a:lnTo>
                  <a:lnTo>
                    <a:pt x="1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0"/>
                  </a:lnTo>
                  <a:lnTo>
                    <a:pt x="14" y="135"/>
                  </a:lnTo>
                  <a:lnTo>
                    <a:pt x="21" y="130"/>
                  </a:lnTo>
                  <a:lnTo>
                    <a:pt x="28" y="125"/>
                  </a:lnTo>
                  <a:lnTo>
                    <a:pt x="35" y="120"/>
                  </a:lnTo>
                  <a:lnTo>
                    <a:pt x="43" y="114"/>
                  </a:lnTo>
                  <a:lnTo>
                    <a:pt x="50" y="109"/>
                  </a:lnTo>
                  <a:lnTo>
                    <a:pt x="57" y="104"/>
                  </a:lnTo>
                  <a:lnTo>
                    <a:pt x="65" y="99"/>
                  </a:lnTo>
                  <a:lnTo>
                    <a:pt x="72" y="94"/>
                  </a:lnTo>
                  <a:lnTo>
                    <a:pt x="79" y="89"/>
                  </a:lnTo>
                  <a:lnTo>
                    <a:pt x="86" y="84"/>
                  </a:lnTo>
                  <a:lnTo>
                    <a:pt x="93" y="79"/>
                  </a:lnTo>
                  <a:lnTo>
                    <a:pt x="100" y="74"/>
                  </a:lnTo>
                  <a:lnTo>
                    <a:pt x="107" y="69"/>
                  </a:lnTo>
                  <a:lnTo>
                    <a:pt x="114" y="64"/>
                  </a:lnTo>
                  <a:lnTo>
                    <a:pt x="120" y="60"/>
                  </a:lnTo>
                  <a:lnTo>
                    <a:pt x="127" y="55"/>
                  </a:lnTo>
                  <a:lnTo>
                    <a:pt x="133" y="51"/>
                  </a:lnTo>
                  <a:lnTo>
                    <a:pt x="139" y="46"/>
                  </a:lnTo>
                  <a:lnTo>
                    <a:pt x="145" y="42"/>
                  </a:lnTo>
                  <a:lnTo>
                    <a:pt x="151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7" y="27"/>
                  </a:lnTo>
                  <a:lnTo>
                    <a:pt x="172" y="23"/>
                  </a:lnTo>
                  <a:lnTo>
                    <a:pt x="176" y="20"/>
                  </a:lnTo>
                  <a:lnTo>
                    <a:pt x="181" y="17"/>
                  </a:lnTo>
                  <a:lnTo>
                    <a:pt x="185" y="14"/>
                  </a:lnTo>
                  <a:lnTo>
                    <a:pt x="188" y="12"/>
                  </a:lnTo>
                  <a:lnTo>
                    <a:pt x="192" y="9"/>
                  </a:lnTo>
                  <a:lnTo>
                    <a:pt x="195" y="7"/>
                  </a:lnTo>
                  <a:lnTo>
                    <a:pt x="197" y="5"/>
                  </a:lnTo>
                  <a:lnTo>
                    <a:pt x="199" y="4"/>
                  </a:lnTo>
                  <a:lnTo>
                    <a:pt x="201" y="2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3997325" y="5181600"/>
              <a:ext cx="652463" cy="665163"/>
            </a:xfrm>
            <a:custGeom>
              <a:avLst/>
              <a:gdLst/>
              <a:ahLst/>
              <a:cxnLst>
                <a:cxn ang="0">
                  <a:pos x="207" y="1"/>
                </a:cxn>
                <a:cxn ang="0">
                  <a:pos x="215" y="7"/>
                </a:cxn>
                <a:cxn ang="0">
                  <a:pos x="229" y="17"/>
                </a:cxn>
                <a:cxn ang="0">
                  <a:pos x="248" y="30"/>
                </a:cxn>
                <a:cxn ang="0">
                  <a:pos x="270" y="46"/>
                </a:cxn>
                <a:cxn ang="0">
                  <a:pos x="296" y="64"/>
                </a:cxn>
                <a:cxn ang="0">
                  <a:pos x="324" y="84"/>
                </a:cxn>
                <a:cxn ang="0">
                  <a:pos x="353" y="104"/>
                </a:cxn>
                <a:cxn ang="0">
                  <a:pos x="382" y="125"/>
                </a:cxn>
                <a:cxn ang="0">
                  <a:pos x="410" y="145"/>
                </a:cxn>
                <a:cxn ang="0">
                  <a:pos x="399" y="145"/>
                </a:cxn>
                <a:cxn ang="0">
                  <a:pos x="364" y="145"/>
                </a:cxn>
                <a:cxn ang="0">
                  <a:pos x="326" y="145"/>
                </a:cxn>
                <a:cxn ang="0">
                  <a:pos x="308" y="145"/>
                </a:cxn>
                <a:cxn ang="0">
                  <a:pos x="308" y="160"/>
                </a:cxn>
                <a:cxn ang="0">
                  <a:pos x="308" y="186"/>
                </a:cxn>
                <a:cxn ang="0">
                  <a:pos x="308" y="216"/>
                </a:cxn>
                <a:cxn ang="0">
                  <a:pos x="308" y="250"/>
                </a:cxn>
                <a:cxn ang="0">
                  <a:pos x="308" y="284"/>
                </a:cxn>
                <a:cxn ang="0">
                  <a:pos x="308" y="318"/>
                </a:cxn>
                <a:cxn ang="0">
                  <a:pos x="308" y="349"/>
                </a:cxn>
                <a:cxn ang="0">
                  <a:pos x="308" y="377"/>
                </a:cxn>
                <a:cxn ang="0">
                  <a:pos x="308" y="399"/>
                </a:cxn>
                <a:cxn ang="0">
                  <a:pos x="308" y="413"/>
                </a:cxn>
                <a:cxn ang="0">
                  <a:pos x="308" y="418"/>
                </a:cxn>
                <a:cxn ang="0">
                  <a:pos x="302" y="418"/>
                </a:cxn>
                <a:cxn ang="0">
                  <a:pos x="282" y="418"/>
                </a:cxn>
                <a:cxn ang="0">
                  <a:pos x="251" y="418"/>
                </a:cxn>
                <a:cxn ang="0">
                  <a:pos x="214" y="418"/>
                </a:cxn>
                <a:cxn ang="0">
                  <a:pos x="176" y="418"/>
                </a:cxn>
                <a:cxn ang="0">
                  <a:pos x="142" y="418"/>
                </a:cxn>
                <a:cxn ang="0">
                  <a:pos x="116" y="418"/>
                </a:cxn>
                <a:cxn ang="0">
                  <a:pos x="103" y="418"/>
                </a:cxn>
                <a:cxn ang="0">
                  <a:pos x="102" y="417"/>
                </a:cxn>
                <a:cxn ang="0">
                  <a:pos x="102" y="407"/>
                </a:cxn>
                <a:cxn ang="0">
                  <a:pos x="102" y="388"/>
                </a:cxn>
                <a:cxn ang="0">
                  <a:pos x="102" y="364"/>
                </a:cxn>
                <a:cxn ang="0">
                  <a:pos x="102" y="334"/>
                </a:cxn>
                <a:cxn ang="0">
                  <a:pos x="102" y="301"/>
                </a:cxn>
                <a:cxn ang="0">
                  <a:pos x="102" y="267"/>
                </a:cxn>
                <a:cxn ang="0">
                  <a:pos x="102" y="233"/>
                </a:cxn>
                <a:cxn ang="0">
                  <a:pos x="102" y="201"/>
                </a:cxn>
                <a:cxn ang="0">
                  <a:pos x="102" y="172"/>
                </a:cxn>
                <a:cxn ang="0">
                  <a:pos x="102" y="149"/>
                </a:cxn>
                <a:cxn ang="0">
                  <a:pos x="97" y="145"/>
                </a:cxn>
                <a:cxn ang="0">
                  <a:pos x="66" y="145"/>
                </a:cxn>
                <a:cxn ang="0">
                  <a:pos x="26" y="145"/>
                </a:cxn>
                <a:cxn ang="0">
                  <a:pos x="1" y="145"/>
                </a:cxn>
                <a:cxn ang="0">
                  <a:pos x="14" y="135"/>
                </a:cxn>
                <a:cxn ang="0">
                  <a:pos x="43" y="114"/>
                </a:cxn>
                <a:cxn ang="0">
                  <a:pos x="72" y="94"/>
                </a:cxn>
                <a:cxn ang="0">
                  <a:pos x="100" y="74"/>
                </a:cxn>
                <a:cxn ang="0">
                  <a:pos x="127" y="55"/>
                </a:cxn>
                <a:cxn ang="0">
                  <a:pos x="151" y="38"/>
                </a:cxn>
                <a:cxn ang="0">
                  <a:pos x="172" y="23"/>
                </a:cxn>
                <a:cxn ang="0">
                  <a:pos x="188" y="12"/>
                </a:cxn>
                <a:cxn ang="0">
                  <a:pos x="199" y="4"/>
                </a:cxn>
                <a:cxn ang="0">
                  <a:pos x="205" y="0"/>
                </a:cxn>
              </a:cxnLst>
              <a:rect l="0" t="0" r="r" b="b"/>
              <a:pathLst>
                <a:path w="411" h="419">
                  <a:moveTo>
                    <a:pt x="205" y="0"/>
                  </a:moveTo>
                  <a:lnTo>
                    <a:pt x="205" y="0"/>
                  </a:lnTo>
                  <a:lnTo>
                    <a:pt x="206" y="1"/>
                  </a:lnTo>
                  <a:lnTo>
                    <a:pt x="207" y="1"/>
                  </a:lnTo>
                  <a:lnTo>
                    <a:pt x="208" y="2"/>
                  </a:lnTo>
                  <a:lnTo>
                    <a:pt x="210" y="4"/>
                  </a:lnTo>
                  <a:lnTo>
                    <a:pt x="212" y="5"/>
                  </a:lnTo>
                  <a:lnTo>
                    <a:pt x="215" y="7"/>
                  </a:lnTo>
                  <a:lnTo>
                    <a:pt x="218" y="9"/>
                  </a:lnTo>
                  <a:lnTo>
                    <a:pt x="221" y="12"/>
                  </a:lnTo>
                  <a:lnTo>
                    <a:pt x="225" y="14"/>
                  </a:lnTo>
                  <a:lnTo>
                    <a:pt x="229" y="17"/>
                  </a:lnTo>
                  <a:lnTo>
                    <a:pt x="233" y="20"/>
                  </a:lnTo>
                  <a:lnTo>
                    <a:pt x="238" y="23"/>
                  </a:lnTo>
                  <a:lnTo>
                    <a:pt x="243" y="27"/>
                  </a:lnTo>
                  <a:lnTo>
                    <a:pt x="248" y="30"/>
                  </a:lnTo>
                  <a:lnTo>
                    <a:pt x="253" y="34"/>
                  </a:lnTo>
                  <a:lnTo>
                    <a:pt x="259" y="38"/>
                  </a:lnTo>
                  <a:lnTo>
                    <a:pt x="265" y="42"/>
                  </a:lnTo>
                  <a:lnTo>
                    <a:pt x="270" y="46"/>
                  </a:lnTo>
                  <a:lnTo>
                    <a:pt x="277" y="51"/>
                  </a:lnTo>
                  <a:lnTo>
                    <a:pt x="283" y="55"/>
                  </a:lnTo>
                  <a:lnTo>
                    <a:pt x="289" y="60"/>
                  </a:lnTo>
                  <a:lnTo>
                    <a:pt x="296" y="64"/>
                  </a:lnTo>
                  <a:lnTo>
                    <a:pt x="303" y="69"/>
                  </a:lnTo>
                  <a:lnTo>
                    <a:pt x="310" y="74"/>
                  </a:lnTo>
                  <a:lnTo>
                    <a:pt x="317" y="79"/>
                  </a:lnTo>
                  <a:lnTo>
                    <a:pt x="324" y="84"/>
                  </a:lnTo>
                  <a:lnTo>
                    <a:pt x="331" y="89"/>
                  </a:lnTo>
                  <a:lnTo>
                    <a:pt x="338" y="94"/>
                  </a:lnTo>
                  <a:lnTo>
                    <a:pt x="345" y="99"/>
                  </a:lnTo>
                  <a:lnTo>
                    <a:pt x="353" y="104"/>
                  </a:lnTo>
                  <a:lnTo>
                    <a:pt x="360" y="109"/>
                  </a:lnTo>
                  <a:lnTo>
                    <a:pt x="367" y="114"/>
                  </a:lnTo>
                  <a:lnTo>
                    <a:pt x="374" y="120"/>
                  </a:lnTo>
                  <a:lnTo>
                    <a:pt x="382" y="125"/>
                  </a:lnTo>
                  <a:lnTo>
                    <a:pt x="389" y="130"/>
                  </a:lnTo>
                  <a:lnTo>
                    <a:pt x="396" y="135"/>
                  </a:lnTo>
                  <a:lnTo>
                    <a:pt x="403" y="140"/>
                  </a:lnTo>
                  <a:lnTo>
                    <a:pt x="410" y="145"/>
                  </a:lnTo>
                  <a:lnTo>
                    <a:pt x="410" y="145"/>
                  </a:lnTo>
                  <a:lnTo>
                    <a:pt x="409" y="145"/>
                  </a:lnTo>
                  <a:lnTo>
                    <a:pt x="405" y="145"/>
                  </a:lnTo>
                  <a:lnTo>
                    <a:pt x="399" y="145"/>
                  </a:lnTo>
                  <a:lnTo>
                    <a:pt x="392" y="145"/>
                  </a:lnTo>
                  <a:lnTo>
                    <a:pt x="384" y="145"/>
                  </a:lnTo>
                  <a:lnTo>
                    <a:pt x="374" y="145"/>
                  </a:lnTo>
                  <a:lnTo>
                    <a:pt x="364" y="145"/>
                  </a:lnTo>
                  <a:lnTo>
                    <a:pt x="354" y="145"/>
                  </a:lnTo>
                  <a:lnTo>
                    <a:pt x="344" y="145"/>
                  </a:lnTo>
                  <a:lnTo>
                    <a:pt x="334" y="145"/>
                  </a:lnTo>
                  <a:lnTo>
                    <a:pt x="326" y="145"/>
                  </a:lnTo>
                  <a:lnTo>
                    <a:pt x="318" y="145"/>
                  </a:lnTo>
                  <a:lnTo>
                    <a:pt x="312" y="145"/>
                  </a:lnTo>
                  <a:lnTo>
                    <a:pt x="309" y="145"/>
                  </a:lnTo>
                  <a:lnTo>
                    <a:pt x="308" y="145"/>
                  </a:lnTo>
                  <a:lnTo>
                    <a:pt x="308" y="145"/>
                  </a:lnTo>
                  <a:lnTo>
                    <a:pt x="308" y="149"/>
                  </a:lnTo>
                  <a:lnTo>
                    <a:pt x="308" y="155"/>
                  </a:lnTo>
                  <a:lnTo>
                    <a:pt x="308" y="160"/>
                  </a:lnTo>
                  <a:lnTo>
                    <a:pt x="308" y="166"/>
                  </a:lnTo>
                  <a:lnTo>
                    <a:pt x="308" y="172"/>
                  </a:lnTo>
                  <a:lnTo>
                    <a:pt x="308" y="179"/>
                  </a:lnTo>
                  <a:lnTo>
                    <a:pt x="308" y="186"/>
                  </a:lnTo>
                  <a:lnTo>
                    <a:pt x="308" y="193"/>
                  </a:lnTo>
                  <a:lnTo>
                    <a:pt x="308" y="201"/>
                  </a:lnTo>
                  <a:lnTo>
                    <a:pt x="308" y="208"/>
                  </a:lnTo>
                  <a:lnTo>
                    <a:pt x="308" y="216"/>
                  </a:lnTo>
                  <a:lnTo>
                    <a:pt x="308" y="225"/>
                  </a:lnTo>
                  <a:lnTo>
                    <a:pt x="308" y="233"/>
                  </a:lnTo>
                  <a:lnTo>
                    <a:pt x="308" y="241"/>
                  </a:lnTo>
                  <a:lnTo>
                    <a:pt x="308" y="250"/>
                  </a:lnTo>
                  <a:lnTo>
                    <a:pt x="308" y="258"/>
                  </a:lnTo>
                  <a:lnTo>
                    <a:pt x="308" y="267"/>
                  </a:lnTo>
                  <a:lnTo>
                    <a:pt x="308" y="275"/>
                  </a:lnTo>
                  <a:lnTo>
                    <a:pt x="308" y="284"/>
                  </a:lnTo>
                  <a:lnTo>
                    <a:pt x="308" y="293"/>
                  </a:lnTo>
                  <a:lnTo>
                    <a:pt x="308" y="301"/>
                  </a:lnTo>
                  <a:lnTo>
                    <a:pt x="308" y="310"/>
                  </a:lnTo>
                  <a:lnTo>
                    <a:pt x="308" y="318"/>
                  </a:lnTo>
                  <a:lnTo>
                    <a:pt x="308" y="326"/>
                  </a:lnTo>
                  <a:lnTo>
                    <a:pt x="308" y="334"/>
                  </a:lnTo>
                  <a:lnTo>
                    <a:pt x="308" y="342"/>
                  </a:lnTo>
                  <a:lnTo>
                    <a:pt x="308" y="349"/>
                  </a:lnTo>
                  <a:lnTo>
                    <a:pt x="308" y="357"/>
                  </a:lnTo>
                  <a:lnTo>
                    <a:pt x="308" y="364"/>
                  </a:lnTo>
                  <a:lnTo>
                    <a:pt x="308" y="370"/>
                  </a:lnTo>
                  <a:lnTo>
                    <a:pt x="308" y="377"/>
                  </a:lnTo>
                  <a:lnTo>
                    <a:pt x="308" y="383"/>
                  </a:lnTo>
                  <a:lnTo>
                    <a:pt x="308" y="388"/>
                  </a:lnTo>
                  <a:lnTo>
                    <a:pt x="308" y="394"/>
                  </a:lnTo>
                  <a:lnTo>
                    <a:pt x="308" y="399"/>
                  </a:lnTo>
                  <a:lnTo>
                    <a:pt x="308" y="403"/>
                  </a:lnTo>
                  <a:lnTo>
                    <a:pt x="308" y="407"/>
                  </a:lnTo>
                  <a:lnTo>
                    <a:pt x="308" y="410"/>
                  </a:lnTo>
                  <a:lnTo>
                    <a:pt x="308" y="413"/>
                  </a:lnTo>
                  <a:lnTo>
                    <a:pt x="308" y="415"/>
                  </a:lnTo>
                  <a:lnTo>
                    <a:pt x="308" y="417"/>
                  </a:lnTo>
                  <a:lnTo>
                    <a:pt x="308" y="418"/>
                  </a:lnTo>
                  <a:lnTo>
                    <a:pt x="308" y="418"/>
                  </a:lnTo>
                  <a:lnTo>
                    <a:pt x="308" y="418"/>
                  </a:lnTo>
                  <a:lnTo>
                    <a:pt x="307" y="418"/>
                  </a:lnTo>
                  <a:lnTo>
                    <a:pt x="305" y="418"/>
                  </a:lnTo>
                  <a:lnTo>
                    <a:pt x="302" y="418"/>
                  </a:lnTo>
                  <a:lnTo>
                    <a:pt x="299" y="418"/>
                  </a:lnTo>
                  <a:lnTo>
                    <a:pt x="294" y="418"/>
                  </a:lnTo>
                  <a:lnTo>
                    <a:pt x="289" y="418"/>
                  </a:lnTo>
                  <a:lnTo>
                    <a:pt x="282" y="418"/>
                  </a:lnTo>
                  <a:lnTo>
                    <a:pt x="275" y="418"/>
                  </a:lnTo>
                  <a:lnTo>
                    <a:pt x="268" y="418"/>
                  </a:lnTo>
                  <a:lnTo>
                    <a:pt x="260" y="418"/>
                  </a:lnTo>
                  <a:lnTo>
                    <a:pt x="251" y="418"/>
                  </a:lnTo>
                  <a:lnTo>
                    <a:pt x="243" y="418"/>
                  </a:lnTo>
                  <a:lnTo>
                    <a:pt x="233" y="418"/>
                  </a:lnTo>
                  <a:lnTo>
                    <a:pt x="224" y="418"/>
                  </a:lnTo>
                  <a:lnTo>
                    <a:pt x="214" y="418"/>
                  </a:lnTo>
                  <a:lnTo>
                    <a:pt x="205" y="418"/>
                  </a:lnTo>
                  <a:lnTo>
                    <a:pt x="195" y="418"/>
                  </a:lnTo>
                  <a:lnTo>
                    <a:pt x="186" y="418"/>
                  </a:lnTo>
                  <a:lnTo>
                    <a:pt x="176" y="418"/>
                  </a:lnTo>
                  <a:lnTo>
                    <a:pt x="167" y="418"/>
                  </a:lnTo>
                  <a:lnTo>
                    <a:pt x="158" y="418"/>
                  </a:lnTo>
                  <a:lnTo>
                    <a:pt x="150" y="418"/>
                  </a:lnTo>
                  <a:lnTo>
                    <a:pt x="142" y="418"/>
                  </a:lnTo>
                  <a:lnTo>
                    <a:pt x="134" y="418"/>
                  </a:lnTo>
                  <a:lnTo>
                    <a:pt x="127" y="418"/>
                  </a:lnTo>
                  <a:lnTo>
                    <a:pt x="121" y="418"/>
                  </a:lnTo>
                  <a:lnTo>
                    <a:pt x="116" y="418"/>
                  </a:lnTo>
                  <a:lnTo>
                    <a:pt x="111" y="418"/>
                  </a:lnTo>
                  <a:lnTo>
                    <a:pt x="107" y="418"/>
                  </a:lnTo>
                  <a:lnTo>
                    <a:pt x="104" y="418"/>
                  </a:lnTo>
                  <a:lnTo>
                    <a:pt x="103" y="418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2" y="418"/>
                  </a:lnTo>
                  <a:lnTo>
                    <a:pt x="102" y="417"/>
                  </a:lnTo>
                  <a:lnTo>
                    <a:pt x="102" y="415"/>
                  </a:lnTo>
                  <a:lnTo>
                    <a:pt x="102" y="413"/>
                  </a:lnTo>
                  <a:lnTo>
                    <a:pt x="102" y="410"/>
                  </a:lnTo>
                  <a:lnTo>
                    <a:pt x="102" y="407"/>
                  </a:lnTo>
                  <a:lnTo>
                    <a:pt x="102" y="403"/>
                  </a:lnTo>
                  <a:lnTo>
                    <a:pt x="102" y="399"/>
                  </a:lnTo>
                  <a:lnTo>
                    <a:pt x="102" y="394"/>
                  </a:lnTo>
                  <a:lnTo>
                    <a:pt x="102" y="388"/>
                  </a:lnTo>
                  <a:lnTo>
                    <a:pt x="102" y="383"/>
                  </a:lnTo>
                  <a:lnTo>
                    <a:pt x="102" y="377"/>
                  </a:lnTo>
                  <a:lnTo>
                    <a:pt x="102" y="370"/>
                  </a:lnTo>
                  <a:lnTo>
                    <a:pt x="102" y="364"/>
                  </a:lnTo>
                  <a:lnTo>
                    <a:pt x="102" y="357"/>
                  </a:lnTo>
                  <a:lnTo>
                    <a:pt x="102" y="349"/>
                  </a:lnTo>
                  <a:lnTo>
                    <a:pt x="102" y="342"/>
                  </a:lnTo>
                  <a:lnTo>
                    <a:pt x="102" y="334"/>
                  </a:lnTo>
                  <a:lnTo>
                    <a:pt x="102" y="326"/>
                  </a:lnTo>
                  <a:lnTo>
                    <a:pt x="102" y="318"/>
                  </a:lnTo>
                  <a:lnTo>
                    <a:pt x="102" y="310"/>
                  </a:lnTo>
                  <a:lnTo>
                    <a:pt x="102" y="301"/>
                  </a:lnTo>
                  <a:lnTo>
                    <a:pt x="102" y="293"/>
                  </a:lnTo>
                  <a:lnTo>
                    <a:pt x="102" y="284"/>
                  </a:lnTo>
                  <a:lnTo>
                    <a:pt x="102" y="275"/>
                  </a:lnTo>
                  <a:lnTo>
                    <a:pt x="102" y="267"/>
                  </a:lnTo>
                  <a:lnTo>
                    <a:pt x="102" y="258"/>
                  </a:lnTo>
                  <a:lnTo>
                    <a:pt x="102" y="250"/>
                  </a:lnTo>
                  <a:lnTo>
                    <a:pt x="102" y="241"/>
                  </a:lnTo>
                  <a:lnTo>
                    <a:pt x="102" y="233"/>
                  </a:lnTo>
                  <a:lnTo>
                    <a:pt x="102" y="225"/>
                  </a:lnTo>
                  <a:lnTo>
                    <a:pt x="102" y="216"/>
                  </a:lnTo>
                  <a:lnTo>
                    <a:pt x="102" y="208"/>
                  </a:lnTo>
                  <a:lnTo>
                    <a:pt x="102" y="201"/>
                  </a:lnTo>
                  <a:lnTo>
                    <a:pt x="102" y="193"/>
                  </a:lnTo>
                  <a:lnTo>
                    <a:pt x="102" y="186"/>
                  </a:lnTo>
                  <a:lnTo>
                    <a:pt x="102" y="179"/>
                  </a:lnTo>
                  <a:lnTo>
                    <a:pt x="102" y="172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5"/>
                  </a:lnTo>
                  <a:lnTo>
                    <a:pt x="102" y="149"/>
                  </a:lnTo>
                  <a:lnTo>
                    <a:pt x="102" y="145"/>
                  </a:lnTo>
                  <a:lnTo>
                    <a:pt x="102" y="145"/>
                  </a:lnTo>
                  <a:lnTo>
                    <a:pt x="101" y="145"/>
                  </a:lnTo>
                  <a:lnTo>
                    <a:pt x="97" y="145"/>
                  </a:lnTo>
                  <a:lnTo>
                    <a:pt x="92" y="145"/>
                  </a:lnTo>
                  <a:lnTo>
                    <a:pt x="84" y="145"/>
                  </a:lnTo>
                  <a:lnTo>
                    <a:pt x="76" y="145"/>
                  </a:lnTo>
                  <a:lnTo>
                    <a:pt x="66" y="145"/>
                  </a:lnTo>
                  <a:lnTo>
                    <a:pt x="56" y="145"/>
                  </a:lnTo>
                  <a:lnTo>
                    <a:pt x="46" y="145"/>
                  </a:lnTo>
                  <a:lnTo>
                    <a:pt x="36" y="145"/>
                  </a:lnTo>
                  <a:lnTo>
                    <a:pt x="26" y="145"/>
                  </a:lnTo>
                  <a:lnTo>
                    <a:pt x="18" y="145"/>
                  </a:lnTo>
                  <a:lnTo>
                    <a:pt x="10" y="145"/>
                  </a:lnTo>
                  <a:lnTo>
                    <a:pt x="5" y="145"/>
                  </a:lnTo>
                  <a:lnTo>
                    <a:pt x="1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7" y="140"/>
                  </a:lnTo>
                  <a:lnTo>
                    <a:pt x="14" y="135"/>
                  </a:lnTo>
                  <a:lnTo>
                    <a:pt x="21" y="130"/>
                  </a:lnTo>
                  <a:lnTo>
                    <a:pt x="28" y="125"/>
                  </a:lnTo>
                  <a:lnTo>
                    <a:pt x="35" y="120"/>
                  </a:lnTo>
                  <a:lnTo>
                    <a:pt x="43" y="114"/>
                  </a:lnTo>
                  <a:lnTo>
                    <a:pt x="50" y="109"/>
                  </a:lnTo>
                  <a:lnTo>
                    <a:pt x="57" y="104"/>
                  </a:lnTo>
                  <a:lnTo>
                    <a:pt x="65" y="99"/>
                  </a:lnTo>
                  <a:lnTo>
                    <a:pt x="72" y="94"/>
                  </a:lnTo>
                  <a:lnTo>
                    <a:pt x="79" y="89"/>
                  </a:lnTo>
                  <a:lnTo>
                    <a:pt x="86" y="84"/>
                  </a:lnTo>
                  <a:lnTo>
                    <a:pt x="93" y="79"/>
                  </a:lnTo>
                  <a:lnTo>
                    <a:pt x="100" y="74"/>
                  </a:lnTo>
                  <a:lnTo>
                    <a:pt x="107" y="69"/>
                  </a:lnTo>
                  <a:lnTo>
                    <a:pt x="114" y="64"/>
                  </a:lnTo>
                  <a:lnTo>
                    <a:pt x="120" y="60"/>
                  </a:lnTo>
                  <a:lnTo>
                    <a:pt x="127" y="55"/>
                  </a:lnTo>
                  <a:lnTo>
                    <a:pt x="133" y="51"/>
                  </a:lnTo>
                  <a:lnTo>
                    <a:pt x="139" y="46"/>
                  </a:lnTo>
                  <a:lnTo>
                    <a:pt x="145" y="42"/>
                  </a:lnTo>
                  <a:lnTo>
                    <a:pt x="151" y="38"/>
                  </a:lnTo>
                  <a:lnTo>
                    <a:pt x="157" y="34"/>
                  </a:lnTo>
                  <a:lnTo>
                    <a:pt x="162" y="30"/>
                  </a:lnTo>
                  <a:lnTo>
                    <a:pt x="167" y="27"/>
                  </a:lnTo>
                  <a:lnTo>
                    <a:pt x="172" y="23"/>
                  </a:lnTo>
                  <a:lnTo>
                    <a:pt x="176" y="20"/>
                  </a:lnTo>
                  <a:lnTo>
                    <a:pt x="181" y="17"/>
                  </a:lnTo>
                  <a:lnTo>
                    <a:pt x="185" y="14"/>
                  </a:lnTo>
                  <a:lnTo>
                    <a:pt x="188" y="12"/>
                  </a:lnTo>
                  <a:lnTo>
                    <a:pt x="192" y="9"/>
                  </a:lnTo>
                  <a:lnTo>
                    <a:pt x="195" y="7"/>
                  </a:lnTo>
                  <a:lnTo>
                    <a:pt x="197" y="5"/>
                  </a:lnTo>
                  <a:lnTo>
                    <a:pt x="199" y="4"/>
                  </a:lnTo>
                  <a:lnTo>
                    <a:pt x="201" y="2"/>
                  </a:lnTo>
                  <a:lnTo>
                    <a:pt x="203" y="1"/>
                  </a:lnTo>
                  <a:lnTo>
                    <a:pt x="204" y="1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05" y="0"/>
                  </a:lnTo>
                </a:path>
              </a:pathLst>
            </a:custGeom>
            <a:solidFill>
              <a:schemeClr val="bg2"/>
            </a:solidFill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47" name="Object 48"/>
          <p:cNvGraphicFramePr>
            <a:graphicFrameLocks noChangeAspect="1"/>
          </p:cNvGraphicFramePr>
          <p:nvPr/>
        </p:nvGraphicFramePr>
        <p:xfrm>
          <a:off x="2239963" y="4573588"/>
          <a:ext cx="900112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Equation" r:id="rId4" imgW="533160" imgH="215640" progId="Equation.3">
                  <p:embed/>
                </p:oleObj>
              </mc:Choice>
              <mc:Fallback>
                <p:oleObj name="Equation" r:id="rId4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4573588"/>
                        <a:ext cx="900112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rbital Energy"/>
          <p:cNvSpPr>
            <a:spLocks noChangeArrowheads="1"/>
          </p:cNvSpPr>
          <p:nvPr/>
        </p:nvSpPr>
        <p:spPr bwMode="auto">
          <a:xfrm>
            <a:off x="5741988" y="4346575"/>
            <a:ext cx="1073150" cy="831850"/>
          </a:xfrm>
          <a:prstGeom prst="rect">
            <a:avLst/>
          </a:prstGeom>
          <a:noFill/>
          <a:ln w="25400">
            <a:solidFill>
              <a:srgbClr val="2F13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Orbital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Energy</a:t>
            </a:r>
          </a:p>
        </p:txBody>
      </p:sp>
      <p:grpSp>
        <p:nvGrpSpPr>
          <p:cNvPr id="105" name="Lin Energy"/>
          <p:cNvGrpSpPr/>
          <p:nvPr/>
        </p:nvGrpSpPr>
        <p:grpSpPr>
          <a:xfrm>
            <a:off x="2241550" y="2286000"/>
            <a:ext cx="4575176" cy="1879601"/>
            <a:chOff x="2241550" y="2286000"/>
            <a:chExt cx="4575176" cy="1879601"/>
          </a:xfrm>
        </p:grpSpPr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3260725" y="2295525"/>
              <a:ext cx="2082800" cy="523875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" name="Bforce"/>
            <p:cNvGrpSpPr/>
            <p:nvPr/>
          </p:nvGrpSpPr>
          <p:grpSpPr>
            <a:xfrm>
              <a:off x="3225800" y="2379663"/>
              <a:ext cx="2154238" cy="217488"/>
              <a:chOff x="3225800" y="2379663"/>
              <a:chExt cx="2154238" cy="217488"/>
            </a:xfrm>
          </p:grpSpPr>
          <p:sp>
            <p:nvSpPr>
              <p:cNvPr id="23" name="Freeform 24"/>
              <p:cNvSpPr>
                <a:spLocks/>
              </p:cNvSpPr>
              <p:nvPr/>
            </p:nvSpPr>
            <p:spPr bwMode="auto">
              <a:xfrm>
                <a:off x="4837113" y="2559050"/>
                <a:ext cx="508000" cy="1588"/>
              </a:xfrm>
              <a:custGeom>
                <a:avLst/>
                <a:gdLst/>
                <a:ahLst/>
                <a:cxnLst>
                  <a:cxn ang="0">
                    <a:pos x="319" y="0"/>
                  </a:cxn>
                  <a:cxn ang="0">
                    <a:pos x="0" y="0"/>
                  </a:cxn>
                </a:cxnLst>
                <a:rect l="0" t="0" r="r" b="b"/>
                <a:pathLst>
                  <a:path w="320" h="1">
                    <a:moveTo>
                      <a:pt x="319" y="0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5"/>
              <p:cNvSpPr>
                <a:spLocks/>
              </p:cNvSpPr>
              <p:nvPr/>
            </p:nvSpPr>
            <p:spPr bwMode="auto">
              <a:xfrm>
                <a:off x="3243263" y="2554288"/>
                <a:ext cx="508000" cy="1588"/>
              </a:xfrm>
              <a:custGeom>
                <a:avLst/>
                <a:gdLst/>
                <a:ahLst/>
                <a:cxnLst>
                  <a:cxn ang="0">
                    <a:pos x="319" y="0"/>
                  </a:cxn>
                  <a:cxn ang="0">
                    <a:pos x="0" y="0"/>
                  </a:cxn>
                </a:cxnLst>
                <a:rect l="0" t="0" r="r" b="b"/>
                <a:pathLst>
                  <a:path w="320" h="1">
                    <a:moveTo>
                      <a:pt x="319" y="0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26"/>
              <p:cNvSpPr>
                <a:spLocks/>
              </p:cNvSpPr>
              <p:nvPr/>
            </p:nvSpPr>
            <p:spPr bwMode="auto">
              <a:xfrm>
                <a:off x="5353050" y="2379663"/>
                <a:ext cx="1588" cy="180975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1" h="114">
                    <a:moveTo>
                      <a:pt x="0" y="113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>
                <a:off x="3251200" y="2379663"/>
                <a:ext cx="1588" cy="180975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0" y="0"/>
                  </a:cxn>
                </a:cxnLst>
                <a:rect l="0" t="0" r="r" b="b"/>
                <a:pathLst>
                  <a:path w="1" h="114">
                    <a:moveTo>
                      <a:pt x="0" y="113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6" name="B force"/>
              <p:cNvGrpSpPr/>
              <p:nvPr/>
            </p:nvGrpSpPr>
            <p:grpSpPr>
              <a:xfrm>
                <a:off x="3225800" y="2381250"/>
                <a:ext cx="2154238" cy="215901"/>
                <a:chOff x="3225800" y="2381250"/>
                <a:chExt cx="2154238" cy="215901"/>
              </a:xfrm>
            </p:grpSpPr>
            <p:sp>
              <p:nvSpPr>
                <p:cNvPr id="33" name="Freeform 34"/>
                <p:cNvSpPr>
                  <a:spLocks/>
                </p:cNvSpPr>
                <p:nvPr/>
              </p:nvSpPr>
              <p:spPr bwMode="auto">
                <a:xfrm>
                  <a:off x="4840288" y="2516188"/>
                  <a:ext cx="58738" cy="42863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27">
                      <a:moveTo>
                        <a:pt x="0" y="26"/>
                      </a:moveTo>
                      <a:lnTo>
                        <a:pt x="36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35"/>
                <p:cNvSpPr>
                  <a:spLocks/>
                </p:cNvSpPr>
                <p:nvPr/>
              </p:nvSpPr>
              <p:spPr bwMode="auto">
                <a:xfrm>
                  <a:off x="4837113" y="2557463"/>
                  <a:ext cx="65088" cy="396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0" y="24"/>
                    </a:cxn>
                  </a:cxnLst>
                  <a:rect l="0" t="0" r="r" b="b"/>
                  <a:pathLst>
                    <a:path w="41" h="25">
                      <a:moveTo>
                        <a:pt x="0" y="0"/>
                      </a:moveTo>
                      <a:lnTo>
                        <a:pt x="40" y="24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36"/>
                <p:cNvSpPr>
                  <a:spLocks/>
                </p:cNvSpPr>
                <p:nvPr/>
              </p:nvSpPr>
              <p:spPr bwMode="auto">
                <a:xfrm>
                  <a:off x="5321300" y="2384425"/>
                  <a:ext cx="25400" cy="65088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16" h="41">
                      <a:moveTo>
                        <a:pt x="15" y="0"/>
                      </a:moveTo>
                      <a:lnTo>
                        <a:pt x="0" y="4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37"/>
                <p:cNvSpPr>
                  <a:spLocks/>
                </p:cNvSpPr>
                <p:nvPr/>
              </p:nvSpPr>
              <p:spPr bwMode="auto">
                <a:xfrm>
                  <a:off x="5351463" y="2384425"/>
                  <a:ext cx="28575" cy="47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" y="29"/>
                    </a:cxn>
                  </a:cxnLst>
                  <a:rect l="0" t="0" r="r" b="b"/>
                  <a:pathLst>
                    <a:path w="18" h="30">
                      <a:moveTo>
                        <a:pt x="0" y="0"/>
                      </a:moveTo>
                      <a:lnTo>
                        <a:pt x="17" y="29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38"/>
                <p:cNvSpPr>
                  <a:spLocks/>
                </p:cNvSpPr>
                <p:nvPr/>
              </p:nvSpPr>
              <p:spPr bwMode="auto">
                <a:xfrm>
                  <a:off x="3225800" y="2381250"/>
                  <a:ext cx="23813" cy="5715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15" h="36">
                      <a:moveTo>
                        <a:pt x="14" y="0"/>
                      </a:moveTo>
                      <a:lnTo>
                        <a:pt x="0" y="35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39"/>
                <p:cNvSpPr>
                  <a:spLocks/>
                </p:cNvSpPr>
                <p:nvPr/>
              </p:nvSpPr>
              <p:spPr bwMode="auto">
                <a:xfrm>
                  <a:off x="3252788" y="2381250"/>
                  <a:ext cx="31750" cy="508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31"/>
                    </a:cxn>
                  </a:cxnLst>
                  <a:rect l="0" t="0" r="r" b="b"/>
                  <a:pathLst>
                    <a:path w="20" h="32">
                      <a:moveTo>
                        <a:pt x="0" y="0"/>
                      </a:moveTo>
                      <a:lnTo>
                        <a:pt x="19" y="31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40"/>
                <p:cNvSpPr>
                  <a:spLocks/>
                </p:cNvSpPr>
                <p:nvPr/>
              </p:nvSpPr>
              <p:spPr bwMode="auto">
                <a:xfrm>
                  <a:off x="3695700" y="2520950"/>
                  <a:ext cx="52388" cy="39688"/>
                </a:xfrm>
                <a:custGeom>
                  <a:avLst/>
                  <a:gdLst/>
                  <a:ahLst/>
                  <a:cxnLst>
                    <a:cxn ang="0">
                      <a:pos x="32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25">
                      <a:moveTo>
                        <a:pt x="32" y="2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41"/>
                <p:cNvSpPr>
                  <a:spLocks/>
                </p:cNvSpPr>
                <p:nvPr/>
              </p:nvSpPr>
              <p:spPr bwMode="auto">
                <a:xfrm>
                  <a:off x="3706813" y="2554288"/>
                  <a:ext cx="41275" cy="36513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6" h="23">
                      <a:moveTo>
                        <a:pt x="25" y="0"/>
                      </a:moveTo>
                      <a:lnTo>
                        <a:pt x="0" y="22"/>
                      </a:lnTo>
                    </a:path>
                  </a:pathLst>
                </a:custGeom>
                <a:noFill/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46" name="Object 47"/>
            <p:cNvGraphicFramePr>
              <a:graphicFrameLocks noChangeAspect="1"/>
            </p:cNvGraphicFramePr>
            <p:nvPr/>
          </p:nvGraphicFramePr>
          <p:xfrm>
            <a:off x="2241550" y="2378075"/>
            <a:ext cx="89852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3" name="Equation" r:id="rId6" imgW="533160" imgH="215640" progId="Equation.3">
                    <p:embed/>
                  </p:oleObj>
                </mc:Choice>
                <mc:Fallback>
                  <p:oleObj name="Equation" r:id="rId6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1550" y="2378075"/>
                          <a:ext cx="898525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9" name="Bforce ion"/>
            <p:cNvGrpSpPr/>
            <p:nvPr/>
          </p:nvGrpSpPr>
          <p:grpSpPr>
            <a:xfrm>
              <a:off x="3733800" y="2286000"/>
              <a:ext cx="1143001" cy="573088"/>
              <a:chOff x="3749675" y="2270125"/>
              <a:chExt cx="1143001" cy="573088"/>
            </a:xfrm>
          </p:grpSpPr>
          <p:sp>
            <p:nvSpPr>
              <p:cNvPr id="19" name="Freeform 20"/>
              <p:cNvSpPr>
                <a:spLocks/>
              </p:cNvSpPr>
              <p:nvPr/>
            </p:nvSpPr>
            <p:spPr bwMode="auto">
              <a:xfrm>
                <a:off x="4783138" y="2733675"/>
                <a:ext cx="109538" cy="39688"/>
              </a:xfrm>
              <a:custGeom>
                <a:avLst/>
                <a:gdLst/>
                <a:ahLst/>
                <a:cxnLst>
                  <a:cxn ang="0">
                    <a:pos x="68" y="24"/>
                  </a:cxn>
                  <a:cxn ang="0">
                    <a:pos x="0" y="0"/>
                  </a:cxn>
                </a:cxnLst>
                <a:rect l="0" t="0" r="r" b="b"/>
                <a:pathLst>
                  <a:path w="69" h="25">
                    <a:moveTo>
                      <a:pt x="68" y="24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4814888" y="2774950"/>
                <a:ext cx="77788" cy="68263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42"/>
                  </a:cxn>
                </a:cxnLst>
                <a:rect l="0" t="0" r="r" b="b"/>
                <a:pathLst>
                  <a:path w="49" h="43">
                    <a:moveTo>
                      <a:pt x="48" y="0"/>
                    </a:moveTo>
                    <a:lnTo>
                      <a:pt x="0" y="42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2"/>
              <p:cNvSpPr>
                <a:spLocks/>
              </p:cNvSpPr>
              <p:nvPr/>
            </p:nvSpPr>
            <p:spPr bwMode="auto">
              <a:xfrm>
                <a:off x="3749675" y="2270125"/>
                <a:ext cx="71438" cy="57150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44" y="0"/>
                  </a:cxn>
                </a:cxnLst>
                <a:rect l="0" t="0" r="r" b="b"/>
                <a:pathLst>
                  <a:path w="45" h="36">
                    <a:moveTo>
                      <a:pt x="0" y="35"/>
                    </a:moveTo>
                    <a:lnTo>
                      <a:pt x="44" y="0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3"/>
              <p:cNvSpPr>
                <a:spLocks/>
              </p:cNvSpPr>
              <p:nvPr/>
            </p:nvSpPr>
            <p:spPr bwMode="auto">
              <a:xfrm>
                <a:off x="3757613" y="2322513"/>
                <a:ext cx="92075" cy="30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" y="18"/>
                  </a:cxn>
                </a:cxnLst>
                <a:rect l="0" t="0" r="r" b="b"/>
                <a:pathLst>
                  <a:path w="58" h="19">
                    <a:moveTo>
                      <a:pt x="0" y="0"/>
                    </a:moveTo>
                    <a:lnTo>
                      <a:pt x="57" y="18"/>
                    </a:lnTo>
                  </a:path>
                </a:pathLst>
              </a:custGeom>
              <a:noFill/>
              <a:ln w="254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Linear Energy"/>
            <p:cNvGrpSpPr>
              <a:grpSpLocks/>
            </p:cNvGrpSpPr>
            <p:nvPr/>
          </p:nvGrpSpPr>
          <p:grpSpPr bwMode="auto">
            <a:xfrm>
              <a:off x="5741988" y="2386013"/>
              <a:ext cx="1074738" cy="1779588"/>
              <a:chOff x="3643" y="1612"/>
              <a:chExt cx="677" cy="1121"/>
            </a:xfrm>
          </p:grpSpPr>
          <p:sp>
            <p:nvSpPr>
              <p:cNvPr id="56" name="Rectangle 90"/>
              <p:cNvSpPr>
                <a:spLocks noChangeArrowheads="1"/>
              </p:cNvSpPr>
              <p:nvPr/>
            </p:nvSpPr>
            <p:spPr bwMode="auto">
              <a:xfrm>
                <a:off x="3643" y="1612"/>
                <a:ext cx="677" cy="481"/>
              </a:xfrm>
              <a:prstGeom prst="rect">
                <a:avLst/>
              </a:prstGeom>
              <a:noFill/>
              <a:ln w="25400">
                <a:solidFill>
                  <a:srgbClr val="2F13FF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Linear</a:t>
                </a:r>
              </a:p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Times New Roman" pitchFamily="18" charset="0"/>
                  </a:rPr>
                  <a:t>Energy</a:t>
                </a:r>
              </a:p>
            </p:txBody>
          </p:sp>
          <p:sp>
            <p:nvSpPr>
              <p:cNvPr id="57" name="Freeform 91"/>
              <p:cNvSpPr>
                <a:spLocks/>
              </p:cNvSpPr>
              <p:nvPr/>
            </p:nvSpPr>
            <p:spPr bwMode="auto">
              <a:xfrm>
                <a:off x="3805" y="2160"/>
                <a:ext cx="353" cy="573"/>
              </a:xfrm>
              <a:custGeom>
                <a:avLst/>
                <a:gdLst/>
                <a:ahLst/>
                <a:cxnLst>
                  <a:cxn ang="0">
                    <a:pos x="182" y="8"/>
                  </a:cxn>
                  <a:cxn ang="0">
                    <a:pos x="204" y="34"/>
                  </a:cxn>
                  <a:cxn ang="0">
                    <a:pos x="236" y="73"/>
                  </a:cxn>
                  <a:cxn ang="0">
                    <a:pos x="273" y="116"/>
                  </a:cxn>
                  <a:cxn ang="0">
                    <a:pos x="308" y="157"/>
                  </a:cxn>
                  <a:cxn ang="0">
                    <a:pos x="336" y="190"/>
                  </a:cxn>
                  <a:cxn ang="0">
                    <a:pos x="351" y="208"/>
                  </a:cxn>
                  <a:cxn ang="0">
                    <a:pos x="340" y="209"/>
                  </a:cxn>
                  <a:cxn ang="0">
                    <a:pos x="284" y="209"/>
                  </a:cxn>
                  <a:cxn ang="0">
                    <a:pos x="264" y="216"/>
                  </a:cxn>
                  <a:cxn ang="0">
                    <a:pos x="264" y="256"/>
                  </a:cxn>
                  <a:cxn ang="0">
                    <a:pos x="264" y="300"/>
                  </a:cxn>
                  <a:cxn ang="0">
                    <a:pos x="264" y="346"/>
                  </a:cxn>
                  <a:cxn ang="0">
                    <a:pos x="264" y="394"/>
                  </a:cxn>
                  <a:cxn ang="0">
                    <a:pos x="264" y="444"/>
                  </a:cxn>
                  <a:cxn ang="0">
                    <a:pos x="264" y="494"/>
                  </a:cxn>
                  <a:cxn ang="0">
                    <a:pos x="264" y="543"/>
                  </a:cxn>
                  <a:cxn ang="0">
                    <a:pos x="264" y="592"/>
                  </a:cxn>
                  <a:cxn ang="0">
                    <a:pos x="264" y="638"/>
                  </a:cxn>
                  <a:cxn ang="0">
                    <a:pos x="264" y="681"/>
                  </a:cxn>
                  <a:cxn ang="0">
                    <a:pos x="264" y="721"/>
                  </a:cxn>
                  <a:cxn ang="0">
                    <a:pos x="264" y="757"/>
                  </a:cxn>
                  <a:cxn ang="0">
                    <a:pos x="264" y="787"/>
                  </a:cxn>
                  <a:cxn ang="0">
                    <a:pos x="264" y="811"/>
                  </a:cxn>
                  <a:cxn ang="0">
                    <a:pos x="264" y="828"/>
                  </a:cxn>
                  <a:cxn ang="0">
                    <a:pos x="264" y="838"/>
                  </a:cxn>
                  <a:cxn ang="0">
                    <a:pos x="263" y="840"/>
                  </a:cxn>
                  <a:cxn ang="0">
                    <a:pos x="234" y="840"/>
                  </a:cxn>
                  <a:cxn ang="0">
                    <a:pos x="181" y="840"/>
                  </a:cxn>
                  <a:cxn ang="0">
                    <a:pos x="125" y="840"/>
                  </a:cxn>
                  <a:cxn ang="0">
                    <a:pos x="90" y="840"/>
                  </a:cxn>
                  <a:cxn ang="0">
                    <a:pos x="88" y="839"/>
                  </a:cxn>
                  <a:cxn ang="0">
                    <a:pos x="88" y="830"/>
                  </a:cxn>
                  <a:cxn ang="0">
                    <a:pos x="88" y="814"/>
                  </a:cxn>
                  <a:cxn ang="0">
                    <a:pos x="88" y="791"/>
                  </a:cxn>
                  <a:cxn ang="0">
                    <a:pos x="88" y="762"/>
                  </a:cxn>
                  <a:cxn ang="0">
                    <a:pos x="88" y="727"/>
                  </a:cxn>
                  <a:cxn ang="0">
                    <a:pos x="88" y="688"/>
                  </a:cxn>
                  <a:cxn ang="0">
                    <a:pos x="88" y="645"/>
                  </a:cxn>
                  <a:cxn ang="0">
                    <a:pos x="88" y="600"/>
                  </a:cxn>
                  <a:cxn ang="0">
                    <a:pos x="88" y="552"/>
                  </a:cxn>
                  <a:cxn ang="0">
                    <a:pos x="88" y="502"/>
                  </a:cxn>
                  <a:cxn ang="0">
                    <a:pos x="88" y="452"/>
                  </a:cxn>
                  <a:cxn ang="0">
                    <a:pos x="88" y="403"/>
                  </a:cxn>
                  <a:cxn ang="0">
                    <a:pos x="88" y="354"/>
                  </a:cxn>
                  <a:cxn ang="0">
                    <a:pos x="88" y="307"/>
                  </a:cxn>
                  <a:cxn ang="0">
                    <a:pos x="88" y="263"/>
                  </a:cxn>
                  <a:cxn ang="0">
                    <a:pos x="88" y="222"/>
                  </a:cxn>
                  <a:cxn ang="0">
                    <a:pos x="76" y="209"/>
                  </a:cxn>
                  <a:cxn ang="0">
                    <a:pos x="20" y="209"/>
                  </a:cxn>
                  <a:cxn ang="0">
                    <a:pos x="0" y="209"/>
                  </a:cxn>
                  <a:cxn ang="0">
                    <a:pos x="12" y="194"/>
                  </a:cxn>
                  <a:cxn ang="0">
                    <a:pos x="38" y="163"/>
                  </a:cxn>
                  <a:cxn ang="0">
                    <a:pos x="72" y="124"/>
                  </a:cxn>
                  <a:cxn ang="0">
                    <a:pos x="109" y="80"/>
                  </a:cxn>
                  <a:cxn ang="0">
                    <a:pos x="142" y="40"/>
                  </a:cxn>
                  <a:cxn ang="0">
                    <a:pos x="166" y="11"/>
                  </a:cxn>
                  <a:cxn ang="0">
                    <a:pos x="176" y="0"/>
                  </a:cxn>
                </a:cxnLst>
                <a:rect l="0" t="0" r="r" b="b"/>
                <a:pathLst>
                  <a:path w="353" h="841">
                    <a:moveTo>
                      <a:pt x="176" y="0"/>
                    </a:moveTo>
                    <a:lnTo>
                      <a:pt x="176" y="1"/>
                    </a:lnTo>
                    <a:lnTo>
                      <a:pt x="177" y="2"/>
                    </a:lnTo>
                    <a:lnTo>
                      <a:pt x="178" y="3"/>
                    </a:lnTo>
                    <a:lnTo>
                      <a:pt x="180" y="5"/>
                    </a:lnTo>
                    <a:lnTo>
                      <a:pt x="182" y="8"/>
                    </a:lnTo>
                    <a:lnTo>
                      <a:pt x="185" y="11"/>
                    </a:lnTo>
                    <a:lnTo>
                      <a:pt x="188" y="15"/>
                    </a:lnTo>
                    <a:lnTo>
                      <a:pt x="192" y="19"/>
                    </a:lnTo>
                    <a:lnTo>
                      <a:pt x="196" y="24"/>
                    </a:lnTo>
                    <a:lnTo>
                      <a:pt x="200" y="29"/>
                    </a:lnTo>
                    <a:lnTo>
                      <a:pt x="204" y="34"/>
                    </a:lnTo>
                    <a:lnTo>
                      <a:pt x="209" y="40"/>
                    </a:lnTo>
                    <a:lnTo>
                      <a:pt x="214" y="46"/>
                    </a:lnTo>
                    <a:lnTo>
                      <a:pt x="220" y="53"/>
                    </a:lnTo>
                    <a:lnTo>
                      <a:pt x="225" y="59"/>
                    </a:lnTo>
                    <a:lnTo>
                      <a:pt x="231" y="66"/>
                    </a:lnTo>
                    <a:lnTo>
                      <a:pt x="236" y="73"/>
                    </a:lnTo>
                    <a:lnTo>
                      <a:pt x="242" y="80"/>
                    </a:lnTo>
                    <a:lnTo>
                      <a:pt x="248" y="87"/>
                    </a:lnTo>
                    <a:lnTo>
                      <a:pt x="254" y="94"/>
                    </a:lnTo>
                    <a:lnTo>
                      <a:pt x="261" y="102"/>
                    </a:lnTo>
                    <a:lnTo>
                      <a:pt x="267" y="109"/>
                    </a:lnTo>
                    <a:lnTo>
                      <a:pt x="273" y="116"/>
                    </a:lnTo>
                    <a:lnTo>
                      <a:pt x="279" y="124"/>
                    </a:lnTo>
                    <a:lnTo>
                      <a:pt x="285" y="131"/>
                    </a:lnTo>
                    <a:lnTo>
                      <a:pt x="291" y="138"/>
                    </a:lnTo>
                    <a:lnTo>
                      <a:pt x="297" y="144"/>
                    </a:lnTo>
                    <a:lnTo>
                      <a:pt x="302" y="151"/>
                    </a:lnTo>
                    <a:lnTo>
                      <a:pt x="308" y="157"/>
                    </a:lnTo>
                    <a:lnTo>
                      <a:pt x="313" y="163"/>
                    </a:lnTo>
                    <a:lnTo>
                      <a:pt x="318" y="169"/>
                    </a:lnTo>
                    <a:lnTo>
                      <a:pt x="323" y="175"/>
                    </a:lnTo>
                    <a:lnTo>
                      <a:pt x="328" y="181"/>
                    </a:lnTo>
                    <a:lnTo>
                      <a:pt x="332" y="186"/>
                    </a:lnTo>
                    <a:lnTo>
                      <a:pt x="336" y="190"/>
                    </a:lnTo>
                    <a:lnTo>
                      <a:pt x="339" y="194"/>
                    </a:lnTo>
                    <a:lnTo>
                      <a:pt x="342" y="198"/>
                    </a:lnTo>
                    <a:lnTo>
                      <a:pt x="345" y="202"/>
                    </a:lnTo>
                    <a:lnTo>
                      <a:pt x="347" y="204"/>
                    </a:lnTo>
                    <a:lnTo>
                      <a:pt x="349" y="206"/>
                    </a:lnTo>
                    <a:lnTo>
                      <a:pt x="351" y="208"/>
                    </a:lnTo>
                    <a:lnTo>
                      <a:pt x="351" y="209"/>
                    </a:lnTo>
                    <a:lnTo>
                      <a:pt x="352" y="209"/>
                    </a:lnTo>
                    <a:lnTo>
                      <a:pt x="352" y="209"/>
                    </a:lnTo>
                    <a:lnTo>
                      <a:pt x="350" y="209"/>
                    </a:lnTo>
                    <a:lnTo>
                      <a:pt x="346" y="209"/>
                    </a:lnTo>
                    <a:lnTo>
                      <a:pt x="340" y="209"/>
                    </a:lnTo>
                    <a:lnTo>
                      <a:pt x="332" y="209"/>
                    </a:lnTo>
                    <a:lnTo>
                      <a:pt x="323" y="209"/>
                    </a:lnTo>
                    <a:lnTo>
                      <a:pt x="313" y="209"/>
                    </a:lnTo>
                    <a:lnTo>
                      <a:pt x="303" y="209"/>
                    </a:lnTo>
                    <a:lnTo>
                      <a:pt x="293" y="209"/>
                    </a:lnTo>
                    <a:lnTo>
                      <a:pt x="284" y="209"/>
                    </a:lnTo>
                    <a:lnTo>
                      <a:pt x="276" y="209"/>
                    </a:lnTo>
                    <a:lnTo>
                      <a:pt x="269" y="209"/>
                    </a:lnTo>
                    <a:lnTo>
                      <a:pt x="265" y="209"/>
                    </a:lnTo>
                    <a:lnTo>
                      <a:pt x="264" y="209"/>
                    </a:lnTo>
                    <a:lnTo>
                      <a:pt x="264" y="209"/>
                    </a:lnTo>
                    <a:lnTo>
                      <a:pt x="264" y="216"/>
                    </a:lnTo>
                    <a:lnTo>
                      <a:pt x="264" y="222"/>
                    </a:lnTo>
                    <a:lnTo>
                      <a:pt x="264" y="229"/>
                    </a:lnTo>
                    <a:lnTo>
                      <a:pt x="264" y="235"/>
                    </a:lnTo>
                    <a:lnTo>
                      <a:pt x="264" y="242"/>
                    </a:lnTo>
                    <a:lnTo>
                      <a:pt x="264" y="249"/>
                    </a:lnTo>
                    <a:lnTo>
                      <a:pt x="264" y="256"/>
                    </a:lnTo>
                    <a:lnTo>
                      <a:pt x="264" y="263"/>
                    </a:lnTo>
                    <a:lnTo>
                      <a:pt x="264" y="270"/>
                    </a:lnTo>
                    <a:lnTo>
                      <a:pt x="264" y="277"/>
                    </a:lnTo>
                    <a:lnTo>
                      <a:pt x="264" y="285"/>
                    </a:lnTo>
                    <a:lnTo>
                      <a:pt x="264" y="292"/>
                    </a:lnTo>
                    <a:lnTo>
                      <a:pt x="264" y="300"/>
                    </a:lnTo>
                    <a:lnTo>
                      <a:pt x="264" y="307"/>
                    </a:lnTo>
                    <a:lnTo>
                      <a:pt x="264" y="315"/>
                    </a:lnTo>
                    <a:lnTo>
                      <a:pt x="264" y="323"/>
                    </a:lnTo>
                    <a:lnTo>
                      <a:pt x="264" y="330"/>
                    </a:lnTo>
                    <a:lnTo>
                      <a:pt x="264" y="338"/>
                    </a:lnTo>
                    <a:lnTo>
                      <a:pt x="264" y="346"/>
                    </a:lnTo>
                    <a:lnTo>
                      <a:pt x="264" y="354"/>
                    </a:lnTo>
                    <a:lnTo>
                      <a:pt x="264" y="362"/>
                    </a:lnTo>
                    <a:lnTo>
                      <a:pt x="264" y="370"/>
                    </a:lnTo>
                    <a:lnTo>
                      <a:pt x="264" y="378"/>
                    </a:lnTo>
                    <a:lnTo>
                      <a:pt x="264" y="386"/>
                    </a:lnTo>
                    <a:lnTo>
                      <a:pt x="264" y="394"/>
                    </a:lnTo>
                    <a:lnTo>
                      <a:pt x="264" y="403"/>
                    </a:lnTo>
                    <a:lnTo>
                      <a:pt x="264" y="411"/>
                    </a:lnTo>
                    <a:lnTo>
                      <a:pt x="264" y="419"/>
                    </a:lnTo>
                    <a:lnTo>
                      <a:pt x="264" y="427"/>
                    </a:lnTo>
                    <a:lnTo>
                      <a:pt x="264" y="436"/>
                    </a:lnTo>
                    <a:lnTo>
                      <a:pt x="264" y="444"/>
                    </a:lnTo>
                    <a:lnTo>
                      <a:pt x="264" y="452"/>
                    </a:lnTo>
                    <a:lnTo>
                      <a:pt x="264" y="461"/>
                    </a:lnTo>
                    <a:lnTo>
                      <a:pt x="264" y="469"/>
                    </a:lnTo>
                    <a:lnTo>
                      <a:pt x="264" y="477"/>
                    </a:lnTo>
                    <a:lnTo>
                      <a:pt x="264" y="486"/>
                    </a:lnTo>
                    <a:lnTo>
                      <a:pt x="264" y="494"/>
                    </a:lnTo>
                    <a:lnTo>
                      <a:pt x="264" y="502"/>
                    </a:lnTo>
                    <a:lnTo>
                      <a:pt x="264" y="511"/>
                    </a:lnTo>
                    <a:lnTo>
                      <a:pt x="264" y="519"/>
                    </a:lnTo>
                    <a:lnTo>
                      <a:pt x="264" y="527"/>
                    </a:lnTo>
                    <a:lnTo>
                      <a:pt x="264" y="535"/>
                    </a:lnTo>
                    <a:lnTo>
                      <a:pt x="264" y="543"/>
                    </a:lnTo>
                    <a:lnTo>
                      <a:pt x="264" y="552"/>
                    </a:lnTo>
                    <a:lnTo>
                      <a:pt x="264" y="560"/>
                    </a:lnTo>
                    <a:lnTo>
                      <a:pt x="264" y="568"/>
                    </a:lnTo>
                    <a:lnTo>
                      <a:pt x="264" y="576"/>
                    </a:lnTo>
                    <a:lnTo>
                      <a:pt x="264" y="584"/>
                    </a:lnTo>
                    <a:lnTo>
                      <a:pt x="264" y="592"/>
                    </a:lnTo>
                    <a:lnTo>
                      <a:pt x="264" y="600"/>
                    </a:lnTo>
                    <a:lnTo>
                      <a:pt x="264" y="607"/>
                    </a:lnTo>
                    <a:lnTo>
                      <a:pt x="264" y="615"/>
                    </a:lnTo>
                    <a:lnTo>
                      <a:pt x="264" y="623"/>
                    </a:lnTo>
                    <a:lnTo>
                      <a:pt x="264" y="630"/>
                    </a:lnTo>
                    <a:lnTo>
                      <a:pt x="264" y="638"/>
                    </a:lnTo>
                    <a:lnTo>
                      <a:pt x="264" y="645"/>
                    </a:lnTo>
                    <a:lnTo>
                      <a:pt x="264" y="653"/>
                    </a:lnTo>
                    <a:lnTo>
                      <a:pt x="264" y="660"/>
                    </a:lnTo>
                    <a:lnTo>
                      <a:pt x="264" y="667"/>
                    </a:lnTo>
                    <a:lnTo>
                      <a:pt x="264" y="674"/>
                    </a:lnTo>
                    <a:lnTo>
                      <a:pt x="264" y="681"/>
                    </a:lnTo>
                    <a:lnTo>
                      <a:pt x="264" y="688"/>
                    </a:lnTo>
                    <a:lnTo>
                      <a:pt x="264" y="695"/>
                    </a:lnTo>
                    <a:lnTo>
                      <a:pt x="264" y="702"/>
                    </a:lnTo>
                    <a:lnTo>
                      <a:pt x="264" y="708"/>
                    </a:lnTo>
                    <a:lnTo>
                      <a:pt x="264" y="715"/>
                    </a:lnTo>
                    <a:lnTo>
                      <a:pt x="264" y="721"/>
                    </a:lnTo>
                    <a:lnTo>
                      <a:pt x="264" y="727"/>
                    </a:lnTo>
                    <a:lnTo>
                      <a:pt x="264" y="733"/>
                    </a:lnTo>
                    <a:lnTo>
                      <a:pt x="264" y="739"/>
                    </a:lnTo>
                    <a:lnTo>
                      <a:pt x="264" y="745"/>
                    </a:lnTo>
                    <a:lnTo>
                      <a:pt x="264" y="751"/>
                    </a:lnTo>
                    <a:lnTo>
                      <a:pt x="264" y="757"/>
                    </a:lnTo>
                    <a:lnTo>
                      <a:pt x="264" y="762"/>
                    </a:lnTo>
                    <a:lnTo>
                      <a:pt x="264" y="767"/>
                    </a:lnTo>
                    <a:lnTo>
                      <a:pt x="264" y="772"/>
                    </a:lnTo>
                    <a:lnTo>
                      <a:pt x="264" y="777"/>
                    </a:lnTo>
                    <a:lnTo>
                      <a:pt x="264" y="782"/>
                    </a:lnTo>
                    <a:lnTo>
                      <a:pt x="264" y="787"/>
                    </a:lnTo>
                    <a:lnTo>
                      <a:pt x="264" y="791"/>
                    </a:lnTo>
                    <a:lnTo>
                      <a:pt x="264" y="795"/>
                    </a:lnTo>
                    <a:lnTo>
                      <a:pt x="264" y="800"/>
                    </a:lnTo>
                    <a:lnTo>
                      <a:pt x="264" y="804"/>
                    </a:lnTo>
                    <a:lnTo>
                      <a:pt x="264" y="807"/>
                    </a:lnTo>
                    <a:lnTo>
                      <a:pt x="264" y="811"/>
                    </a:lnTo>
                    <a:lnTo>
                      <a:pt x="264" y="814"/>
                    </a:lnTo>
                    <a:lnTo>
                      <a:pt x="264" y="817"/>
                    </a:lnTo>
                    <a:lnTo>
                      <a:pt x="264" y="820"/>
                    </a:lnTo>
                    <a:lnTo>
                      <a:pt x="264" y="823"/>
                    </a:lnTo>
                    <a:lnTo>
                      <a:pt x="264" y="826"/>
                    </a:lnTo>
                    <a:lnTo>
                      <a:pt x="264" y="828"/>
                    </a:lnTo>
                    <a:lnTo>
                      <a:pt x="264" y="830"/>
                    </a:lnTo>
                    <a:lnTo>
                      <a:pt x="264" y="832"/>
                    </a:lnTo>
                    <a:lnTo>
                      <a:pt x="264" y="834"/>
                    </a:lnTo>
                    <a:lnTo>
                      <a:pt x="264" y="836"/>
                    </a:lnTo>
                    <a:lnTo>
                      <a:pt x="264" y="837"/>
                    </a:lnTo>
                    <a:lnTo>
                      <a:pt x="264" y="838"/>
                    </a:lnTo>
                    <a:lnTo>
                      <a:pt x="264" y="839"/>
                    </a:lnTo>
                    <a:lnTo>
                      <a:pt x="264" y="840"/>
                    </a:lnTo>
                    <a:lnTo>
                      <a:pt x="264" y="840"/>
                    </a:lnTo>
                    <a:lnTo>
                      <a:pt x="264" y="840"/>
                    </a:lnTo>
                    <a:lnTo>
                      <a:pt x="264" y="840"/>
                    </a:lnTo>
                    <a:lnTo>
                      <a:pt x="263" y="840"/>
                    </a:lnTo>
                    <a:lnTo>
                      <a:pt x="261" y="840"/>
                    </a:lnTo>
                    <a:lnTo>
                      <a:pt x="258" y="840"/>
                    </a:lnTo>
                    <a:lnTo>
                      <a:pt x="253" y="840"/>
                    </a:lnTo>
                    <a:lnTo>
                      <a:pt x="248" y="840"/>
                    </a:lnTo>
                    <a:lnTo>
                      <a:pt x="241" y="840"/>
                    </a:lnTo>
                    <a:lnTo>
                      <a:pt x="234" y="840"/>
                    </a:lnTo>
                    <a:lnTo>
                      <a:pt x="226" y="840"/>
                    </a:lnTo>
                    <a:lnTo>
                      <a:pt x="218" y="840"/>
                    </a:lnTo>
                    <a:lnTo>
                      <a:pt x="209" y="840"/>
                    </a:lnTo>
                    <a:lnTo>
                      <a:pt x="200" y="840"/>
                    </a:lnTo>
                    <a:lnTo>
                      <a:pt x="190" y="840"/>
                    </a:lnTo>
                    <a:lnTo>
                      <a:pt x="181" y="840"/>
                    </a:lnTo>
                    <a:lnTo>
                      <a:pt x="171" y="840"/>
                    </a:lnTo>
                    <a:lnTo>
                      <a:pt x="161" y="840"/>
                    </a:lnTo>
                    <a:lnTo>
                      <a:pt x="152" y="840"/>
                    </a:lnTo>
                    <a:lnTo>
                      <a:pt x="142" y="840"/>
                    </a:lnTo>
                    <a:lnTo>
                      <a:pt x="133" y="840"/>
                    </a:lnTo>
                    <a:lnTo>
                      <a:pt x="125" y="840"/>
                    </a:lnTo>
                    <a:lnTo>
                      <a:pt x="117" y="840"/>
                    </a:lnTo>
                    <a:lnTo>
                      <a:pt x="110" y="840"/>
                    </a:lnTo>
                    <a:lnTo>
                      <a:pt x="104" y="840"/>
                    </a:lnTo>
                    <a:lnTo>
                      <a:pt x="98" y="840"/>
                    </a:lnTo>
                    <a:lnTo>
                      <a:pt x="94" y="840"/>
                    </a:lnTo>
                    <a:lnTo>
                      <a:pt x="90" y="840"/>
                    </a:lnTo>
                    <a:lnTo>
                      <a:pt x="88" y="840"/>
                    </a:lnTo>
                    <a:lnTo>
                      <a:pt x="88" y="840"/>
                    </a:lnTo>
                    <a:lnTo>
                      <a:pt x="88" y="840"/>
                    </a:lnTo>
                    <a:lnTo>
                      <a:pt x="88" y="840"/>
                    </a:lnTo>
                    <a:lnTo>
                      <a:pt x="88" y="840"/>
                    </a:lnTo>
                    <a:lnTo>
                      <a:pt x="88" y="839"/>
                    </a:lnTo>
                    <a:lnTo>
                      <a:pt x="88" y="838"/>
                    </a:lnTo>
                    <a:lnTo>
                      <a:pt x="88" y="837"/>
                    </a:lnTo>
                    <a:lnTo>
                      <a:pt x="88" y="836"/>
                    </a:lnTo>
                    <a:lnTo>
                      <a:pt x="88" y="834"/>
                    </a:lnTo>
                    <a:lnTo>
                      <a:pt x="88" y="832"/>
                    </a:lnTo>
                    <a:lnTo>
                      <a:pt x="88" y="830"/>
                    </a:lnTo>
                    <a:lnTo>
                      <a:pt x="88" y="828"/>
                    </a:lnTo>
                    <a:lnTo>
                      <a:pt x="88" y="826"/>
                    </a:lnTo>
                    <a:lnTo>
                      <a:pt x="88" y="823"/>
                    </a:lnTo>
                    <a:lnTo>
                      <a:pt x="88" y="820"/>
                    </a:lnTo>
                    <a:lnTo>
                      <a:pt x="88" y="817"/>
                    </a:lnTo>
                    <a:lnTo>
                      <a:pt x="88" y="814"/>
                    </a:lnTo>
                    <a:lnTo>
                      <a:pt x="88" y="811"/>
                    </a:lnTo>
                    <a:lnTo>
                      <a:pt x="88" y="807"/>
                    </a:lnTo>
                    <a:lnTo>
                      <a:pt x="88" y="804"/>
                    </a:lnTo>
                    <a:lnTo>
                      <a:pt x="88" y="800"/>
                    </a:lnTo>
                    <a:lnTo>
                      <a:pt x="88" y="795"/>
                    </a:lnTo>
                    <a:lnTo>
                      <a:pt x="88" y="791"/>
                    </a:lnTo>
                    <a:lnTo>
                      <a:pt x="88" y="787"/>
                    </a:lnTo>
                    <a:lnTo>
                      <a:pt x="88" y="782"/>
                    </a:lnTo>
                    <a:lnTo>
                      <a:pt x="88" y="777"/>
                    </a:lnTo>
                    <a:lnTo>
                      <a:pt x="88" y="772"/>
                    </a:lnTo>
                    <a:lnTo>
                      <a:pt x="88" y="767"/>
                    </a:lnTo>
                    <a:lnTo>
                      <a:pt x="88" y="762"/>
                    </a:lnTo>
                    <a:lnTo>
                      <a:pt x="88" y="757"/>
                    </a:lnTo>
                    <a:lnTo>
                      <a:pt x="88" y="751"/>
                    </a:lnTo>
                    <a:lnTo>
                      <a:pt x="88" y="745"/>
                    </a:lnTo>
                    <a:lnTo>
                      <a:pt x="88" y="739"/>
                    </a:lnTo>
                    <a:lnTo>
                      <a:pt x="88" y="733"/>
                    </a:lnTo>
                    <a:lnTo>
                      <a:pt x="88" y="727"/>
                    </a:lnTo>
                    <a:lnTo>
                      <a:pt x="88" y="721"/>
                    </a:lnTo>
                    <a:lnTo>
                      <a:pt x="88" y="715"/>
                    </a:lnTo>
                    <a:lnTo>
                      <a:pt x="88" y="708"/>
                    </a:lnTo>
                    <a:lnTo>
                      <a:pt x="88" y="702"/>
                    </a:lnTo>
                    <a:lnTo>
                      <a:pt x="88" y="695"/>
                    </a:lnTo>
                    <a:lnTo>
                      <a:pt x="88" y="688"/>
                    </a:lnTo>
                    <a:lnTo>
                      <a:pt x="88" y="681"/>
                    </a:lnTo>
                    <a:lnTo>
                      <a:pt x="88" y="674"/>
                    </a:lnTo>
                    <a:lnTo>
                      <a:pt x="88" y="667"/>
                    </a:lnTo>
                    <a:lnTo>
                      <a:pt x="88" y="660"/>
                    </a:lnTo>
                    <a:lnTo>
                      <a:pt x="88" y="653"/>
                    </a:lnTo>
                    <a:lnTo>
                      <a:pt x="88" y="645"/>
                    </a:lnTo>
                    <a:lnTo>
                      <a:pt x="88" y="638"/>
                    </a:lnTo>
                    <a:lnTo>
                      <a:pt x="88" y="630"/>
                    </a:lnTo>
                    <a:lnTo>
                      <a:pt x="88" y="623"/>
                    </a:lnTo>
                    <a:lnTo>
                      <a:pt x="88" y="615"/>
                    </a:lnTo>
                    <a:lnTo>
                      <a:pt x="88" y="607"/>
                    </a:lnTo>
                    <a:lnTo>
                      <a:pt x="88" y="600"/>
                    </a:lnTo>
                    <a:lnTo>
                      <a:pt x="88" y="592"/>
                    </a:lnTo>
                    <a:lnTo>
                      <a:pt x="88" y="584"/>
                    </a:lnTo>
                    <a:lnTo>
                      <a:pt x="88" y="576"/>
                    </a:lnTo>
                    <a:lnTo>
                      <a:pt x="88" y="568"/>
                    </a:lnTo>
                    <a:lnTo>
                      <a:pt x="88" y="560"/>
                    </a:lnTo>
                    <a:lnTo>
                      <a:pt x="88" y="552"/>
                    </a:lnTo>
                    <a:lnTo>
                      <a:pt x="88" y="543"/>
                    </a:lnTo>
                    <a:lnTo>
                      <a:pt x="88" y="535"/>
                    </a:lnTo>
                    <a:lnTo>
                      <a:pt x="88" y="527"/>
                    </a:lnTo>
                    <a:lnTo>
                      <a:pt x="88" y="519"/>
                    </a:lnTo>
                    <a:lnTo>
                      <a:pt x="88" y="511"/>
                    </a:lnTo>
                    <a:lnTo>
                      <a:pt x="88" y="502"/>
                    </a:lnTo>
                    <a:lnTo>
                      <a:pt x="88" y="494"/>
                    </a:lnTo>
                    <a:lnTo>
                      <a:pt x="88" y="486"/>
                    </a:lnTo>
                    <a:lnTo>
                      <a:pt x="88" y="477"/>
                    </a:lnTo>
                    <a:lnTo>
                      <a:pt x="88" y="469"/>
                    </a:lnTo>
                    <a:lnTo>
                      <a:pt x="88" y="461"/>
                    </a:lnTo>
                    <a:lnTo>
                      <a:pt x="88" y="452"/>
                    </a:lnTo>
                    <a:lnTo>
                      <a:pt x="88" y="444"/>
                    </a:lnTo>
                    <a:lnTo>
                      <a:pt x="88" y="436"/>
                    </a:lnTo>
                    <a:lnTo>
                      <a:pt x="88" y="427"/>
                    </a:lnTo>
                    <a:lnTo>
                      <a:pt x="88" y="419"/>
                    </a:lnTo>
                    <a:lnTo>
                      <a:pt x="88" y="411"/>
                    </a:lnTo>
                    <a:lnTo>
                      <a:pt x="88" y="403"/>
                    </a:lnTo>
                    <a:lnTo>
                      <a:pt x="88" y="394"/>
                    </a:lnTo>
                    <a:lnTo>
                      <a:pt x="88" y="386"/>
                    </a:lnTo>
                    <a:lnTo>
                      <a:pt x="88" y="378"/>
                    </a:lnTo>
                    <a:lnTo>
                      <a:pt x="88" y="370"/>
                    </a:lnTo>
                    <a:lnTo>
                      <a:pt x="88" y="362"/>
                    </a:lnTo>
                    <a:lnTo>
                      <a:pt x="88" y="354"/>
                    </a:lnTo>
                    <a:lnTo>
                      <a:pt x="88" y="346"/>
                    </a:lnTo>
                    <a:lnTo>
                      <a:pt x="88" y="338"/>
                    </a:lnTo>
                    <a:lnTo>
                      <a:pt x="88" y="330"/>
                    </a:lnTo>
                    <a:lnTo>
                      <a:pt x="88" y="323"/>
                    </a:lnTo>
                    <a:lnTo>
                      <a:pt x="88" y="315"/>
                    </a:lnTo>
                    <a:lnTo>
                      <a:pt x="88" y="307"/>
                    </a:lnTo>
                    <a:lnTo>
                      <a:pt x="88" y="300"/>
                    </a:lnTo>
                    <a:lnTo>
                      <a:pt x="88" y="292"/>
                    </a:lnTo>
                    <a:lnTo>
                      <a:pt x="88" y="285"/>
                    </a:lnTo>
                    <a:lnTo>
                      <a:pt x="88" y="277"/>
                    </a:lnTo>
                    <a:lnTo>
                      <a:pt x="88" y="270"/>
                    </a:lnTo>
                    <a:lnTo>
                      <a:pt x="88" y="263"/>
                    </a:lnTo>
                    <a:lnTo>
                      <a:pt x="88" y="256"/>
                    </a:lnTo>
                    <a:lnTo>
                      <a:pt x="88" y="249"/>
                    </a:lnTo>
                    <a:lnTo>
                      <a:pt x="88" y="242"/>
                    </a:lnTo>
                    <a:lnTo>
                      <a:pt x="88" y="235"/>
                    </a:lnTo>
                    <a:lnTo>
                      <a:pt x="88" y="229"/>
                    </a:lnTo>
                    <a:lnTo>
                      <a:pt x="88" y="222"/>
                    </a:lnTo>
                    <a:lnTo>
                      <a:pt x="88" y="216"/>
                    </a:lnTo>
                    <a:lnTo>
                      <a:pt x="88" y="209"/>
                    </a:lnTo>
                    <a:lnTo>
                      <a:pt x="88" y="209"/>
                    </a:lnTo>
                    <a:lnTo>
                      <a:pt x="86" y="209"/>
                    </a:lnTo>
                    <a:lnTo>
                      <a:pt x="82" y="209"/>
                    </a:lnTo>
                    <a:lnTo>
                      <a:pt x="76" y="209"/>
                    </a:lnTo>
                    <a:lnTo>
                      <a:pt x="68" y="209"/>
                    </a:lnTo>
                    <a:lnTo>
                      <a:pt x="59" y="209"/>
                    </a:lnTo>
                    <a:lnTo>
                      <a:pt x="49" y="209"/>
                    </a:lnTo>
                    <a:lnTo>
                      <a:pt x="39" y="209"/>
                    </a:lnTo>
                    <a:lnTo>
                      <a:pt x="29" y="209"/>
                    </a:lnTo>
                    <a:lnTo>
                      <a:pt x="20" y="209"/>
                    </a:lnTo>
                    <a:lnTo>
                      <a:pt x="12" y="209"/>
                    </a:lnTo>
                    <a:lnTo>
                      <a:pt x="5" y="209"/>
                    </a:lnTo>
                    <a:lnTo>
                      <a:pt x="1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0" y="209"/>
                    </a:lnTo>
                    <a:lnTo>
                      <a:pt x="1" y="208"/>
                    </a:lnTo>
                    <a:lnTo>
                      <a:pt x="2" y="206"/>
                    </a:lnTo>
                    <a:lnTo>
                      <a:pt x="4" y="204"/>
                    </a:lnTo>
                    <a:lnTo>
                      <a:pt x="6" y="202"/>
                    </a:lnTo>
                    <a:lnTo>
                      <a:pt x="9" y="198"/>
                    </a:lnTo>
                    <a:lnTo>
                      <a:pt x="12" y="194"/>
                    </a:lnTo>
                    <a:lnTo>
                      <a:pt x="16" y="190"/>
                    </a:lnTo>
                    <a:lnTo>
                      <a:pt x="20" y="186"/>
                    </a:lnTo>
                    <a:lnTo>
                      <a:pt x="24" y="181"/>
                    </a:lnTo>
                    <a:lnTo>
                      <a:pt x="28" y="175"/>
                    </a:lnTo>
                    <a:lnTo>
                      <a:pt x="33" y="169"/>
                    </a:lnTo>
                    <a:lnTo>
                      <a:pt x="38" y="163"/>
                    </a:lnTo>
                    <a:lnTo>
                      <a:pt x="44" y="157"/>
                    </a:lnTo>
                    <a:lnTo>
                      <a:pt x="49" y="151"/>
                    </a:lnTo>
                    <a:lnTo>
                      <a:pt x="55" y="144"/>
                    </a:lnTo>
                    <a:lnTo>
                      <a:pt x="60" y="138"/>
                    </a:lnTo>
                    <a:lnTo>
                      <a:pt x="66" y="131"/>
                    </a:lnTo>
                    <a:lnTo>
                      <a:pt x="72" y="124"/>
                    </a:lnTo>
                    <a:lnTo>
                      <a:pt x="78" y="116"/>
                    </a:lnTo>
                    <a:lnTo>
                      <a:pt x="85" y="109"/>
                    </a:lnTo>
                    <a:lnTo>
                      <a:pt x="91" y="102"/>
                    </a:lnTo>
                    <a:lnTo>
                      <a:pt x="97" y="94"/>
                    </a:lnTo>
                    <a:lnTo>
                      <a:pt x="103" y="87"/>
                    </a:lnTo>
                    <a:lnTo>
                      <a:pt x="109" y="80"/>
                    </a:lnTo>
                    <a:lnTo>
                      <a:pt x="115" y="73"/>
                    </a:lnTo>
                    <a:lnTo>
                      <a:pt x="121" y="66"/>
                    </a:lnTo>
                    <a:lnTo>
                      <a:pt x="126" y="59"/>
                    </a:lnTo>
                    <a:lnTo>
                      <a:pt x="132" y="53"/>
                    </a:lnTo>
                    <a:lnTo>
                      <a:pt x="137" y="46"/>
                    </a:lnTo>
                    <a:lnTo>
                      <a:pt x="142" y="40"/>
                    </a:lnTo>
                    <a:lnTo>
                      <a:pt x="147" y="34"/>
                    </a:lnTo>
                    <a:lnTo>
                      <a:pt x="152" y="29"/>
                    </a:lnTo>
                    <a:lnTo>
                      <a:pt x="156" y="24"/>
                    </a:lnTo>
                    <a:lnTo>
                      <a:pt x="160" y="19"/>
                    </a:lnTo>
                    <a:lnTo>
                      <a:pt x="163" y="15"/>
                    </a:lnTo>
                    <a:lnTo>
                      <a:pt x="166" y="11"/>
                    </a:lnTo>
                    <a:lnTo>
                      <a:pt x="169" y="8"/>
                    </a:lnTo>
                    <a:lnTo>
                      <a:pt x="171" y="5"/>
                    </a:lnTo>
                    <a:lnTo>
                      <a:pt x="173" y="3"/>
                    </a:lnTo>
                    <a:lnTo>
                      <a:pt x="175" y="2"/>
                    </a:lnTo>
                    <a:lnTo>
                      <a:pt x="175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FF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6" name="Tof Detection"/>
          <p:cNvGrpSpPr/>
          <p:nvPr/>
        </p:nvGrpSpPr>
        <p:grpSpPr>
          <a:xfrm>
            <a:off x="1801504" y="904875"/>
            <a:ext cx="5086659" cy="1493838"/>
            <a:chOff x="1801504" y="904875"/>
            <a:chExt cx="5086659" cy="1493838"/>
          </a:xfrm>
        </p:grpSpPr>
        <p:grpSp>
          <p:nvGrpSpPr>
            <p:cNvPr id="101" name="Group 100"/>
            <p:cNvGrpSpPr/>
            <p:nvPr/>
          </p:nvGrpSpPr>
          <p:grpSpPr>
            <a:xfrm>
              <a:off x="3987800" y="1681163"/>
              <a:ext cx="654050" cy="717550"/>
              <a:chOff x="3987800" y="1681163"/>
              <a:chExt cx="654050" cy="717550"/>
            </a:xfrm>
          </p:grpSpPr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987800" y="1681163"/>
                <a:ext cx="654050" cy="717550"/>
              </a:xfrm>
              <a:custGeom>
                <a:avLst/>
                <a:gdLst/>
                <a:ahLst/>
                <a:cxnLst>
                  <a:cxn ang="0">
                    <a:pos x="207" y="2"/>
                  </a:cxn>
                  <a:cxn ang="0">
                    <a:pos x="215" y="8"/>
                  </a:cxn>
                  <a:cxn ang="0">
                    <a:pos x="229" y="19"/>
                  </a:cxn>
                  <a:cxn ang="0">
                    <a:pos x="247" y="33"/>
                  </a:cxn>
                  <a:cxn ang="0">
                    <a:pos x="269" y="51"/>
                  </a:cxn>
                  <a:cxn ang="0">
                    <a:pos x="293" y="70"/>
                  </a:cxn>
                  <a:cxn ang="0">
                    <a:pos x="319" y="90"/>
                  </a:cxn>
                  <a:cxn ang="0">
                    <a:pos x="346" y="111"/>
                  </a:cxn>
                  <a:cxn ang="0">
                    <a:pos x="373" y="132"/>
                  </a:cxn>
                  <a:cxn ang="0">
                    <a:pos x="399" y="153"/>
                  </a:cxn>
                  <a:cxn ang="0">
                    <a:pos x="409" y="162"/>
                  </a:cxn>
                  <a:cxn ang="0">
                    <a:pos x="384" y="162"/>
                  </a:cxn>
                  <a:cxn ang="0">
                    <a:pos x="344" y="162"/>
                  </a:cxn>
                  <a:cxn ang="0">
                    <a:pos x="313" y="162"/>
                  </a:cxn>
                  <a:cxn ang="0">
                    <a:pos x="308" y="167"/>
                  </a:cxn>
                  <a:cxn ang="0">
                    <a:pos x="308" y="189"/>
                  </a:cxn>
                  <a:cxn ang="0">
                    <a:pos x="308" y="216"/>
                  </a:cxn>
                  <a:cxn ang="0">
                    <a:pos x="308" y="248"/>
                  </a:cxn>
                  <a:cxn ang="0">
                    <a:pos x="308" y="282"/>
                  </a:cxn>
                  <a:cxn ang="0">
                    <a:pos x="308" y="317"/>
                  </a:cxn>
                  <a:cxn ang="0">
                    <a:pos x="308" y="351"/>
                  </a:cxn>
                  <a:cxn ang="0">
                    <a:pos x="308" y="383"/>
                  </a:cxn>
                  <a:cxn ang="0">
                    <a:pos x="308" y="410"/>
                  </a:cxn>
                  <a:cxn ang="0">
                    <a:pos x="308" y="432"/>
                  </a:cxn>
                  <a:cxn ang="0">
                    <a:pos x="308" y="446"/>
                  </a:cxn>
                  <a:cxn ang="0">
                    <a:pos x="308" y="451"/>
                  </a:cxn>
                  <a:cxn ang="0">
                    <a:pos x="303" y="451"/>
                  </a:cxn>
                  <a:cxn ang="0">
                    <a:pos x="283" y="451"/>
                  </a:cxn>
                  <a:cxn ang="0">
                    <a:pos x="252" y="451"/>
                  </a:cxn>
                  <a:cxn ang="0">
                    <a:pos x="215" y="451"/>
                  </a:cxn>
                  <a:cxn ang="0">
                    <a:pos x="177" y="451"/>
                  </a:cxn>
                  <a:cxn ang="0">
                    <a:pos x="142" y="451"/>
                  </a:cxn>
                  <a:cxn ang="0">
                    <a:pos x="116" y="451"/>
                  </a:cxn>
                  <a:cxn ang="0">
                    <a:pos x="103" y="451"/>
                  </a:cxn>
                  <a:cxn ang="0">
                    <a:pos x="103" y="450"/>
                  </a:cxn>
                  <a:cxn ang="0">
                    <a:pos x="103" y="440"/>
                  </a:cxn>
                  <a:cxn ang="0">
                    <a:pos x="103" y="422"/>
                  </a:cxn>
                  <a:cxn ang="0">
                    <a:pos x="103" y="397"/>
                  </a:cxn>
                  <a:cxn ang="0">
                    <a:pos x="103" y="368"/>
                  </a:cxn>
                  <a:cxn ang="0">
                    <a:pos x="103" y="335"/>
                  </a:cxn>
                  <a:cxn ang="0">
                    <a:pos x="103" y="300"/>
                  </a:cxn>
                  <a:cxn ang="0">
                    <a:pos x="103" y="265"/>
                  </a:cxn>
                  <a:cxn ang="0">
                    <a:pos x="103" y="232"/>
                  </a:cxn>
                  <a:cxn ang="0">
                    <a:pos x="103" y="202"/>
                  </a:cxn>
                  <a:cxn ang="0">
                    <a:pos x="103" y="177"/>
                  </a:cxn>
                  <a:cxn ang="0">
                    <a:pos x="103" y="162"/>
                  </a:cxn>
                  <a:cxn ang="0">
                    <a:pos x="85" y="162"/>
                  </a:cxn>
                  <a:cxn ang="0">
                    <a:pos x="46" y="162"/>
                  </a:cxn>
                  <a:cxn ang="0">
                    <a:pos x="11" y="162"/>
                  </a:cxn>
                  <a:cxn ang="0">
                    <a:pos x="0" y="162"/>
                  </a:cxn>
                  <a:cxn ang="0">
                    <a:pos x="25" y="143"/>
                  </a:cxn>
                  <a:cxn ang="0">
                    <a:pos x="51" y="122"/>
                  </a:cxn>
                  <a:cxn ang="0">
                    <a:pos x="78" y="101"/>
                  </a:cxn>
                  <a:cxn ang="0">
                    <a:pos x="105" y="80"/>
                  </a:cxn>
                  <a:cxn ang="0">
                    <a:pos x="130" y="60"/>
                  </a:cxn>
                  <a:cxn ang="0">
                    <a:pos x="153" y="42"/>
                  </a:cxn>
                  <a:cxn ang="0">
                    <a:pos x="173" y="26"/>
                  </a:cxn>
                  <a:cxn ang="0">
                    <a:pos x="189" y="13"/>
                  </a:cxn>
                  <a:cxn ang="0">
                    <a:pos x="200" y="5"/>
                  </a:cxn>
                  <a:cxn ang="0">
                    <a:pos x="205" y="1"/>
                  </a:cxn>
                </a:cxnLst>
                <a:rect l="0" t="0" r="r" b="b"/>
                <a:pathLst>
                  <a:path w="412" h="452">
                    <a:moveTo>
                      <a:pt x="205" y="0"/>
                    </a:moveTo>
                    <a:lnTo>
                      <a:pt x="206" y="1"/>
                    </a:lnTo>
                    <a:lnTo>
                      <a:pt x="206" y="1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11" y="5"/>
                    </a:lnTo>
                    <a:lnTo>
                      <a:pt x="213" y="6"/>
                    </a:lnTo>
                    <a:lnTo>
                      <a:pt x="215" y="8"/>
                    </a:lnTo>
                    <a:lnTo>
                      <a:pt x="218" y="11"/>
                    </a:lnTo>
                    <a:lnTo>
                      <a:pt x="222" y="13"/>
                    </a:lnTo>
                    <a:lnTo>
                      <a:pt x="225" y="16"/>
                    </a:lnTo>
                    <a:lnTo>
                      <a:pt x="229" y="19"/>
                    </a:lnTo>
                    <a:lnTo>
                      <a:pt x="233" y="22"/>
                    </a:lnTo>
                    <a:lnTo>
                      <a:pt x="237" y="26"/>
                    </a:lnTo>
                    <a:lnTo>
                      <a:pt x="242" y="30"/>
                    </a:lnTo>
                    <a:lnTo>
                      <a:pt x="247" y="33"/>
                    </a:lnTo>
                    <a:lnTo>
                      <a:pt x="252" y="37"/>
                    </a:lnTo>
                    <a:lnTo>
                      <a:pt x="258" y="42"/>
                    </a:lnTo>
                    <a:lnTo>
                      <a:pt x="263" y="46"/>
                    </a:lnTo>
                    <a:lnTo>
                      <a:pt x="269" y="51"/>
                    </a:lnTo>
                    <a:lnTo>
                      <a:pt x="275" y="55"/>
                    </a:lnTo>
                    <a:lnTo>
                      <a:pt x="281" y="60"/>
                    </a:lnTo>
                    <a:lnTo>
                      <a:pt x="287" y="65"/>
                    </a:lnTo>
                    <a:lnTo>
                      <a:pt x="293" y="70"/>
                    </a:lnTo>
                    <a:lnTo>
                      <a:pt x="300" y="75"/>
                    </a:lnTo>
                    <a:lnTo>
                      <a:pt x="306" y="80"/>
                    </a:lnTo>
                    <a:lnTo>
                      <a:pt x="313" y="85"/>
                    </a:lnTo>
                    <a:lnTo>
                      <a:pt x="319" y="90"/>
                    </a:lnTo>
                    <a:lnTo>
                      <a:pt x="326" y="96"/>
                    </a:lnTo>
                    <a:lnTo>
                      <a:pt x="333" y="101"/>
                    </a:lnTo>
                    <a:lnTo>
                      <a:pt x="339" y="106"/>
                    </a:lnTo>
                    <a:lnTo>
                      <a:pt x="346" y="111"/>
                    </a:lnTo>
                    <a:lnTo>
                      <a:pt x="353" y="117"/>
                    </a:lnTo>
                    <a:lnTo>
                      <a:pt x="360" y="122"/>
                    </a:lnTo>
                    <a:lnTo>
                      <a:pt x="366" y="127"/>
                    </a:lnTo>
                    <a:lnTo>
                      <a:pt x="373" y="132"/>
                    </a:lnTo>
                    <a:lnTo>
                      <a:pt x="379" y="138"/>
                    </a:lnTo>
                    <a:lnTo>
                      <a:pt x="386" y="143"/>
                    </a:lnTo>
                    <a:lnTo>
                      <a:pt x="392" y="148"/>
                    </a:lnTo>
                    <a:lnTo>
                      <a:pt x="399" y="153"/>
                    </a:lnTo>
                    <a:lnTo>
                      <a:pt x="405" y="157"/>
                    </a:lnTo>
                    <a:lnTo>
                      <a:pt x="411" y="162"/>
                    </a:lnTo>
                    <a:lnTo>
                      <a:pt x="411" y="162"/>
                    </a:lnTo>
                    <a:lnTo>
                      <a:pt x="409" y="162"/>
                    </a:lnTo>
                    <a:lnTo>
                      <a:pt x="406" y="162"/>
                    </a:lnTo>
                    <a:lnTo>
                      <a:pt x="400" y="162"/>
                    </a:lnTo>
                    <a:lnTo>
                      <a:pt x="393" y="162"/>
                    </a:lnTo>
                    <a:lnTo>
                      <a:pt x="384" y="162"/>
                    </a:lnTo>
                    <a:lnTo>
                      <a:pt x="375" y="162"/>
                    </a:lnTo>
                    <a:lnTo>
                      <a:pt x="364" y="162"/>
                    </a:lnTo>
                    <a:lnTo>
                      <a:pt x="354" y="162"/>
                    </a:lnTo>
                    <a:lnTo>
                      <a:pt x="344" y="162"/>
                    </a:lnTo>
                    <a:lnTo>
                      <a:pt x="335" y="162"/>
                    </a:lnTo>
                    <a:lnTo>
                      <a:pt x="326" y="162"/>
                    </a:lnTo>
                    <a:lnTo>
                      <a:pt x="319" y="162"/>
                    </a:lnTo>
                    <a:lnTo>
                      <a:pt x="313" y="162"/>
                    </a:lnTo>
                    <a:lnTo>
                      <a:pt x="309" y="162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08" y="167"/>
                    </a:lnTo>
                    <a:lnTo>
                      <a:pt x="308" y="171"/>
                    </a:lnTo>
                    <a:lnTo>
                      <a:pt x="308" y="177"/>
                    </a:lnTo>
                    <a:lnTo>
                      <a:pt x="308" y="183"/>
                    </a:lnTo>
                    <a:lnTo>
                      <a:pt x="308" y="189"/>
                    </a:lnTo>
                    <a:lnTo>
                      <a:pt x="308" y="195"/>
                    </a:lnTo>
                    <a:lnTo>
                      <a:pt x="308" y="202"/>
                    </a:lnTo>
                    <a:lnTo>
                      <a:pt x="308" y="209"/>
                    </a:lnTo>
                    <a:lnTo>
                      <a:pt x="308" y="216"/>
                    </a:lnTo>
                    <a:lnTo>
                      <a:pt x="308" y="224"/>
                    </a:lnTo>
                    <a:lnTo>
                      <a:pt x="308" y="232"/>
                    </a:lnTo>
                    <a:lnTo>
                      <a:pt x="308" y="240"/>
                    </a:lnTo>
                    <a:lnTo>
                      <a:pt x="308" y="248"/>
                    </a:lnTo>
                    <a:lnTo>
                      <a:pt x="308" y="257"/>
                    </a:lnTo>
                    <a:lnTo>
                      <a:pt x="308" y="265"/>
                    </a:lnTo>
                    <a:lnTo>
                      <a:pt x="308" y="274"/>
                    </a:lnTo>
                    <a:lnTo>
                      <a:pt x="308" y="282"/>
                    </a:lnTo>
                    <a:lnTo>
                      <a:pt x="308" y="291"/>
                    </a:lnTo>
                    <a:lnTo>
                      <a:pt x="308" y="300"/>
                    </a:lnTo>
                    <a:lnTo>
                      <a:pt x="308" y="309"/>
                    </a:lnTo>
                    <a:lnTo>
                      <a:pt x="308" y="317"/>
                    </a:lnTo>
                    <a:lnTo>
                      <a:pt x="308" y="326"/>
                    </a:lnTo>
                    <a:lnTo>
                      <a:pt x="308" y="335"/>
                    </a:lnTo>
                    <a:lnTo>
                      <a:pt x="308" y="343"/>
                    </a:lnTo>
                    <a:lnTo>
                      <a:pt x="308" y="351"/>
                    </a:lnTo>
                    <a:lnTo>
                      <a:pt x="308" y="360"/>
                    </a:lnTo>
                    <a:lnTo>
                      <a:pt x="308" y="368"/>
                    </a:lnTo>
                    <a:lnTo>
                      <a:pt x="308" y="375"/>
                    </a:lnTo>
                    <a:lnTo>
                      <a:pt x="308" y="383"/>
                    </a:lnTo>
                    <a:lnTo>
                      <a:pt x="308" y="390"/>
                    </a:lnTo>
                    <a:lnTo>
                      <a:pt x="308" y="397"/>
                    </a:lnTo>
                    <a:lnTo>
                      <a:pt x="308" y="404"/>
                    </a:lnTo>
                    <a:lnTo>
                      <a:pt x="308" y="410"/>
                    </a:lnTo>
                    <a:lnTo>
                      <a:pt x="308" y="416"/>
                    </a:lnTo>
                    <a:lnTo>
                      <a:pt x="308" y="422"/>
                    </a:lnTo>
                    <a:lnTo>
                      <a:pt x="308" y="427"/>
                    </a:lnTo>
                    <a:lnTo>
                      <a:pt x="308" y="432"/>
                    </a:lnTo>
                    <a:lnTo>
                      <a:pt x="308" y="436"/>
                    </a:lnTo>
                    <a:lnTo>
                      <a:pt x="308" y="440"/>
                    </a:lnTo>
                    <a:lnTo>
                      <a:pt x="308" y="443"/>
                    </a:lnTo>
                    <a:lnTo>
                      <a:pt x="308" y="446"/>
                    </a:lnTo>
                    <a:lnTo>
                      <a:pt x="308" y="448"/>
                    </a:lnTo>
                    <a:lnTo>
                      <a:pt x="308" y="450"/>
                    </a:lnTo>
                    <a:lnTo>
                      <a:pt x="308" y="451"/>
                    </a:lnTo>
                    <a:lnTo>
                      <a:pt x="308" y="451"/>
                    </a:lnTo>
                    <a:lnTo>
                      <a:pt x="308" y="451"/>
                    </a:lnTo>
                    <a:lnTo>
                      <a:pt x="307" y="451"/>
                    </a:lnTo>
                    <a:lnTo>
                      <a:pt x="306" y="451"/>
                    </a:lnTo>
                    <a:lnTo>
                      <a:pt x="303" y="451"/>
                    </a:lnTo>
                    <a:lnTo>
                      <a:pt x="299" y="451"/>
                    </a:lnTo>
                    <a:lnTo>
                      <a:pt x="295" y="451"/>
                    </a:lnTo>
                    <a:lnTo>
                      <a:pt x="289" y="451"/>
                    </a:lnTo>
                    <a:lnTo>
                      <a:pt x="283" y="451"/>
                    </a:lnTo>
                    <a:lnTo>
                      <a:pt x="276" y="451"/>
                    </a:lnTo>
                    <a:lnTo>
                      <a:pt x="268" y="451"/>
                    </a:lnTo>
                    <a:lnTo>
                      <a:pt x="260" y="451"/>
                    </a:lnTo>
                    <a:lnTo>
                      <a:pt x="252" y="451"/>
                    </a:lnTo>
                    <a:lnTo>
                      <a:pt x="243" y="451"/>
                    </a:lnTo>
                    <a:lnTo>
                      <a:pt x="234" y="451"/>
                    </a:lnTo>
                    <a:lnTo>
                      <a:pt x="224" y="451"/>
                    </a:lnTo>
                    <a:lnTo>
                      <a:pt x="215" y="451"/>
                    </a:lnTo>
                    <a:lnTo>
                      <a:pt x="205" y="451"/>
                    </a:lnTo>
                    <a:lnTo>
                      <a:pt x="196" y="451"/>
                    </a:lnTo>
                    <a:lnTo>
                      <a:pt x="186" y="451"/>
                    </a:lnTo>
                    <a:lnTo>
                      <a:pt x="177" y="451"/>
                    </a:lnTo>
                    <a:lnTo>
                      <a:pt x="168" y="451"/>
                    </a:lnTo>
                    <a:lnTo>
                      <a:pt x="159" y="451"/>
                    </a:lnTo>
                    <a:lnTo>
                      <a:pt x="150" y="451"/>
                    </a:lnTo>
                    <a:lnTo>
                      <a:pt x="142" y="451"/>
                    </a:lnTo>
                    <a:lnTo>
                      <a:pt x="135" y="451"/>
                    </a:lnTo>
                    <a:lnTo>
                      <a:pt x="128" y="451"/>
                    </a:lnTo>
                    <a:lnTo>
                      <a:pt x="122" y="451"/>
                    </a:lnTo>
                    <a:lnTo>
                      <a:pt x="116" y="451"/>
                    </a:lnTo>
                    <a:lnTo>
                      <a:pt x="112" y="451"/>
                    </a:lnTo>
                    <a:lnTo>
                      <a:pt x="108" y="451"/>
                    </a:lnTo>
                    <a:lnTo>
                      <a:pt x="105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0"/>
                    </a:lnTo>
                    <a:lnTo>
                      <a:pt x="103" y="448"/>
                    </a:lnTo>
                    <a:lnTo>
                      <a:pt x="103" y="446"/>
                    </a:lnTo>
                    <a:lnTo>
                      <a:pt x="103" y="443"/>
                    </a:lnTo>
                    <a:lnTo>
                      <a:pt x="103" y="440"/>
                    </a:lnTo>
                    <a:lnTo>
                      <a:pt x="103" y="436"/>
                    </a:lnTo>
                    <a:lnTo>
                      <a:pt x="103" y="432"/>
                    </a:lnTo>
                    <a:lnTo>
                      <a:pt x="103" y="427"/>
                    </a:lnTo>
                    <a:lnTo>
                      <a:pt x="103" y="422"/>
                    </a:lnTo>
                    <a:lnTo>
                      <a:pt x="103" y="416"/>
                    </a:lnTo>
                    <a:lnTo>
                      <a:pt x="103" y="410"/>
                    </a:lnTo>
                    <a:lnTo>
                      <a:pt x="103" y="404"/>
                    </a:lnTo>
                    <a:lnTo>
                      <a:pt x="103" y="397"/>
                    </a:lnTo>
                    <a:lnTo>
                      <a:pt x="103" y="390"/>
                    </a:lnTo>
                    <a:lnTo>
                      <a:pt x="103" y="383"/>
                    </a:lnTo>
                    <a:lnTo>
                      <a:pt x="103" y="375"/>
                    </a:lnTo>
                    <a:lnTo>
                      <a:pt x="103" y="368"/>
                    </a:lnTo>
                    <a:lnTo>
                      <a:pt x="103" y="360"/>
                    </a:lnTo>
                    <a:lnTo>
                      <a:pt x="103" y="351"/>
                    </a:lnTo>
                    <a:lnTo>
                      <a:pt x="103" y="343"/>
                    </a:lnTo>
                    <a:lnTo>
                      <a:pt x="103" y="335"/>
                    </a:lnTo>
                    <a:lnTo>
                      <a:pt x="103" y="326"/>
                    </a:lnTo>
                    <a:lnTo>
                      <a:pt x="103" y="317"/>
                    </a:lnTo>
                    <a:lnTo>
                      <a:pt x="103" y="309"/>
                    </a:lnTo>
                    <a:lnTo>
                      <a:pt x="103" y="300"/>
                    </a:lnTo>
                    <a:lnTo>
                      <a:pt x="103" y="291"/>
                    </a:lnTo>
                    <a:lnTo>
                      <a:pt x="103" y="282"/>
                    </a:lnTo>
                    <a:lnTo>
                      <a:pt x="103" y="274"/>
                    </a:lnTo>
                    <a:lnTo>
                      <a:pt x="103" y="265"/>
                    </a:lnTo>
                    <a:lnTo>
                      <a:pt x="103" y="257"/>
                    </a:lnTo>
                    <a:lnTo>
                      <a:pt x="103" y="248"/>
                    </a:lnTo>
                    <a:lnTo>
                      <a:pt x="103" y="240"/>
                    </a:lnTo>
                    <a:lnTo>
                      <a:pt x="103" y="232"/>
                    </a:lnTo>
                    <a:lnTo>
                      <a:pt x="103" y="224"/>
                    </a:lnTo>
                    <a:lnTo>
                      <a:pt x="103" y="216"/>
                    </a:lnTo>
                    <a:lnTo>
                      <a:pt x="103" y="209"/>
                    </a:lnTo>
                    <a:lnTo>
                      <a:pt x="103" y="202"/>
                    </a:lnTo>
                    <a:lnTo>
                      <a:pt x="103" y="195"/>
                    </a:lnTo>
                    <a:lnTo>
                      <a:pt x="103" y="189"/>
                    </a:lnTo>
                    <a:lnTo>
                      <a:pt x="103" y="183"/>
                    </a:lnTo>
                    <a:lnTo>
                      <a:pt x="103" y="177"/>
                    </a:lnTo>
                    <a:lnTo>
                      <a:pt x="103" y="171"/>
                    </a:lnTo>
                    <a:lnTo>
                      <a:pt x="103" y="167"/>
                    </a:lnTo>
                    <a:lnTo>
                      <a:pt x="103" y="162"/>
                    </a:lnTo>
                    <a:lnTo>
                      <a:pt x="103" y="162"/>
                    </a:lnTo>
                    <a:lnTo>
                      <a:pt x="101" y="162"/>
                    </a:lnTo>
                    <a:lnTo>
                      <a:pt x="98" y="162"/>
                    </a:lnTo>
                    <a:lnTo>
                      <a:pt x="92" y="162"/>
                    </a:lnTo>
                    <a:lnTo>
                      <a:pt x="85" y="162"/>
                    </a:lnTo>
                    <a:lnTo>
                      <a:pt x="76" y="162"/>
                    </a:lnTo>
                    <a:lnTo>
                      <a:pt x="67" y="162"/>
                    </a:lnTo>
                    <a:lnTo>
                      <a:pt x="57" y="162"/>
                    </a:lnTo>
                    <a:lnTo>
                      <a:pt x="46" y="162"/>
                    </a:lnTo>
                    <a:lnTo>
                      <a:pt x="36" y="162"/>
                    </a:lnTo>
                    <a:lnTo>
                      <a:pt x="27" y="162"/>
                    </a:lnTo>
                    <a:lnTo>
                      <a:pt x="18" y="162"/>
                    </a:lnTo>
                    <a:lnTo>
                      <a:pt x="11" y="162"/>
                    </a:lnTo>
                    <a:lnTo>
                      <a:pt x="5" y="162"/>
                    </a:lnTo>
                    <a:lnTo>
                      <a:pt x="2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6" y="157"/>
                    </a:lnTo>
                    <a:lnTo>
                      <a:pt x="13" y="153"/>
                    </a:lnTo>
                    <a:lnTo>
                      <a:pt x="19" y="148"/>
                    </a:lnTo>
                    <a:lnTo>
                      <a:pt x="25" y="143"/>
                    </a:lnTo>
                    <a:lnTo>
                      <a:pt x="32" y="138"/>
                    </a:lnTo>
                    <a:lnTo>
                      <a:pt x="38" y="132"/>
                    </a:lnTo>
                    <a:lnTo>
                      <a:pt x="45" y="127"/>
                    </a:lnTo>
                    <a:lnTo>
                      <a:pt x="51" y="122"/>
                    </a:lnTo>
                    <a:lnTo>
                      <a:pt x="58" y="117"/>
                    </a:lnTo>
                    <a:lnTo>
                      <a:pt x="65" y="111"/>
                    </a:lnTo>
                    <a:lnTo>
                      <a:pt x="72" y="106"/>
                    </a:lnTo>
                    <a:lnTo>
                      <a:pt x="78" y="101"/>
                    </a:lnTo>
                    <a:lnTo>
                      <a:pt x="85" y="96"/>
                    </a:lnTo>
                    <a:lnTo>
                      <a:pt x="92" y="90"/>
                    </a:lnTo>
                    <a:lnTo>
                      <a:pt x="98" y="85"/>
                    </a:lnTo>
                    <a:lnTo>
                      <a:pt x="105" y="80"/>
                    </a:lnTo>
                    <a:lnTo>
                      <a:pt x="111" y="75"/>
                    </a:lnTo>
                    <a:lnTo>
                      <a:pt x="118" y="70"/>
                    </a:lnTo>
                    <a:lnTo>
                      <a:pt x="124" y="65"/>
                    </a:lnTo>
                    <a:lnTo>
                      <a:pt x="130" y="60"/>
                    </a:lnTo>
                    <a:lnTo>
                      <a:pt x="136" y="55"/>
                    </a:lnTo>
                    <a:lnTo>
                      <a:pt x="142" y="51"/>
                    </a:lnTo>
                    <a:lnTo>
                      <a:pt x="148" y="46"/>
                    </a:lnTo>
                    <a:lnTo>
                      <a:pt x="153" y="42"/>
                    </a:lnTo>
                    <a:lnTo>
                      <a:pt x="159" y="37"/>
                    </a:lnTo>
                    <a:lnTo>
                      <a:pt x="164" y="33"/>
                    </a:lnTo>
                    <a:lnTo>
                      <a:pt x="169" y="30"/>
                    </a:lnTo>
                    <a:lnTo>
                      <a:pt x="173" y="26"/>
                    </a:lnTo>
                    <a:lnTo>
                      <a:pt x="178" y="22"/>
                    </a:lnTo>
                    <a:lnTo>
                      <a:pt x="182" y="19"/>
                    </a:lnTo>
                    <a:lnTo>
                      <a:pt x="186" y="16"/>
                    </a:lnTo>
                    <a:lnTo>
                      <a:pt x="189" y="13"/>
                    </a:lnTo>
                    <a:lnTo>
                      <a:pt x="192" y="11"/>
                    </a:lnTo>
                    <a:lnTo>
                      <a:pt x="195" y="8"/>
                    </a:lnTo>
                    <a:lnTo>
                      <a:pt x="198" y="6"/>
                    </a:lnTo>
                    <a:lnTo>
                      <a:pt x="200" y="5"/>
                    </a:lnTo>
                    <a:lnTo>
                      <a:pt x="202" y="3"/>
                    </a:lnTo>
                    <a:lnTo>
                      <a:pt x="203" y="2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0"/>
                    </a:lnTo>
                  </a:path>
                </a:pathLst>
              </a:custGeom>
              <a:solidFill>
                <a:schemeClr val="bg2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3987800" y="1681163"/>
                <a:ext cx="654050" cy="717550"/>
              </a:xfrm>
              <a:custGeom>
                <a:avLst/>
                <a:gdLst/>
                <a:ahLst/>
                <a:cxnLst>
                  <a:cxn ang="0">
                    <a:pos x="207" y="2"/>
                  </a:cxn>
                  <a:cxn ang="0">
                    <a:pos x="215" y="8"/>
                  </a:cxn>
                  <a:cxn ang="0">
                    <a:pos x="229" y="19"/>
                  </a:cxn>
                  <a:cxn ang="0">
                    <a:pos x="247" y="33"/>
                  </a:cxn>
                  <a:cxn ang="0">
                    <a:pos x="269" y="51"/>
                  </a:cxn>
                  <a:cxn ang="0">
                    <a:pos x="293" y="70"/>
                  </a:cxn>
                  <a:cxn ang="0">
                    <a:pos x="319" y="90"/>
                  </a:cxn>
                  <a:cxn ang="0">
                    <a:pos x="346" y="111"/>
                  </a:cxn>
                  <a:cxn ang="0">
                    <a:pos x="373" y="132"/>
                  </a:cxn>
                  <a:cxn ang="0">
                    <a:pos x="399" y="153"/>
                  </a:cxn>
                  <a:cxn ang="0">
                    <a:pos x="409" y="162"/>
                  </a:cxn>
                  <a:cxn ang="0">
                    <a:pos x="384" y="162"/>
                  </a:cxn>
                  <a:cxn ang="0">
                    <a:pos x="344" y="162"/>
                  </a:cxn>
                  <a:cxn ang="0">
                    <a:pos x="313" y="162"/>
                  </a:cxn>
                  <a:cxn ang="0">
                    <a:pos x="308" y="167"/>
                  </a:cxn>
                  <a:cxn ang="0">
                    <a:pos x="308" y="189"/>
                  </a:cxn>
                  <a:cxn ang="0">
                    <a:pos x="308" y="216"/>
                  </a:cxn>
                  <a:cxn ang="0">
                    <a:pos x="308" y="248"/>
                  </a:cxn>
                  <a:cxn ang="0">
                    <a:pos x="308" y="282"/>
                  </a:cxn>
                  <a:cxn ang="0">
                    <a:pos x="308" y="317"/>
                  </a:cxn>
                  <a:cxn ang="0">
                    <a:pos x="308" y="351"/>
                  </a:cxn>
                  <a:cxn ang="0">
                    <a:pos x="308" y="383"/>
                  </a:cxn>
                  <a:cxn ang="0">
                    <a:pos x="308" y="410"/>
                  </a:cxn>
                  <a:cxn ang="0">
                    <a:pos x="308" y="432"/>
                  </a:cxn>
                  <a:cxn ang="0">
                    <a:pos x="308" y="446"/>
                  </a:cxn>
                  <a:cxn ang="0">
                    <a:pos x="308" y="451"/>
                  </a:cxn>
                  <a:cxn ang="0">
                    <a:pos x="303" y="451"/>
                  </a:cxn>
                  <a:cxn ang="0">
                    <a:pos x="283" y="451"/>
                  </a:cxn>
                  <a:cxn ang="0">
                    <a:pos x="252" y="451"/>
                  </a:cxn>
                  <a:cxn ang="0">
                    <a:pos x="215" y="451"/>
                  </a:cxn>
                  <a:cxn ang="0">
                    <a:pos x="177" y="451"/>
                  </a:cxn>
                  <a:cxn ang="0">
                    <a:pos x="142" y="451"/>
                  </a:cxn>
                  <a:cxn ang="0">
                    <a:pos x="116" y="451"/>
                  </a:cxn>
                  <a:cxn ang="0">
                    <a:pos x="103" y="451"/>
                  </a:cxn>
                  <a:cxn ang="0">
                    <a:pos x="103" y="450"/>
                  </a:cxn>
                  <a:cxn ang="0">
                    <a:pos x="103" y="440"/>
                  </a:cxn>
                  <a:cxn ang="0">
                    <a:pos x="103" y="422"/>
                  </a:cxn>
                  <a:cxn ang="0">
                    <a:pos x="103" y="397"/>
                  </a:cxn>
                  <a:cxn ang="0">
                    <a:pos x="103" y="368"/>
                  </a:cxn>
                  <a:cxn ang="0">
                    <a:pos x="103" y="335"/>
                  </a:cxn>
                  <a:cxn ang="0">
                    <a:pos x="103" y="300"/>
                  </a:cxn>
                  <a:cxn ang="0">
                    <a:pos x="103" y="265"/>
                  </a:cxn>
                  <a:cxn ang="0">
                    <a:pos x="103" y="232"/>
                  </a:cxn>
                  <a:cxn ang="0">
                    <a:pos x="103" y="202"/>
                  </a:cxn>
                  <a:cxn ang="0">
                    <a:pos x="103" y="177"/>
                  </a:cxn>
                  <a:cxn ang="0">
                    <a:pos x="103" y="162"/>
                  </a:cxn>
                  <a:cxn ang="0">
                    <a:pos x="85" y="162"/>
                  </a:cxn>
                  <a:cxn ang="0">
                    <a:pos x="46" y="162"/>
                  </a:cxn>
                  <a:cxn ang="0">
                    <a:pos x="11" y="162"/>
                  </a:cxn>
                  <a:cxn ang="0">
                    <a:pos x="0" y="162"/>
                  </a:cxn>
                  <a:cxn ang="0">
                    <a:pos x="25" y="143"/>
                  </a:cxn>
                  <a:cxn ang="0">
                    <a:pos x="51" y="122"/>
                  </a:cxn>
                  <a:cxn ang="0">
                    <a:pos x="78" y="101"/>
                  </a:cxn>
                  <a:cxn ang="0">
                    <a:pos x="105" y="80"/>
                  </a:cxn>
                  <a:cxn ang="0">
                    <a:pos x="130" y="60"/>
                  </a:cxn>
                  <a:cxn ang="0">
                    <a:pos x="153" y="42"/>
                  </a:cxn>
                  <a:cxn ang="0">
                    <a:pos x="173" y="26"/>
                  </a:cxn>
                  <a:cxn ang="0">
                    <a:pos x="189" y="13"/>
                  </a:cxn>
                  <a:cxn ang="0">
                    <a:pos x="200" y="5"/>
                  </a:cxn>
                  <a:cxn ang="0">
                    <a:pos x="205" y="1"/>
                  </a:cxn>
                </a:cxnLst>
                <a:rect l="0" t="0" r="r" b="b"/>
                <a:pathLst>
                  <a:path w="412" h="452">
                    <a:moveTo>
                      <a:pt x="205" y="0"/>
                    </a:moveTo>
                    <a:lnTo>
                      <a:pt x="206" y="1"/>
                    </a:lnTo>
                    <a:lnTo>
                      <a:pt x="206" y="1"/>
                    </a:lnTo>
                    <a:lnTo>
                      <a:pt x="207" y="2"/>
                    </a:lnTo>
                    <a:lnTo>
                      <a:pt x="209" y="3"/>
                    </a:lnTo>
                    <a:lnTo>
                      <a:pt x="211" y="5"/>
                    </a:lnTo>
                    <a:lnTo>
                      <a:pt x="213" y="6"/>
                    </a:lnTo>
                    <a:lnTo>
                      <a:pt x="215" y="8"/>
                    </a:lnTo>
                    <a:lnTo>
                      <a:pt x="218" y="11"/>
                    </a:lnTo>
                    <a:lnTo>
                      <a:pt x="222" y="13"/>
                    </a:lnTo>
                    <a:lnTo>
                      <a:pt x="225" y="16"/>
                    </a:lnTo>
                    <a:lnTo>
                      <a:pt x="229" y="19"/>
                    </a:lnTo>
                    <a:lnTo>
                      <a:pt x="233" y="22"/>
                    </a:lnTo>
                    <a:lnTo>
                      <a:pt x="237" y="26"/>
                    </a:lnTo>
                    <a:lnTo>
                      <a:pt x="242" y="30"/>
                    </a:lnTo>
                    <a:lnTo>
                      <a:pt x="247" y="33"/>
                    </a:lnTo>
                    <a:lnTo>
                      <a:pt x="252" y="37"/>
                    </a:lnTo>
                    <a:lnTo>
                      <a:pt x="258" y="42"/>
                    </a:lnTo>
                    <a:lnTo>
                      <a:pt x="263" y="46"/>
                    </a:lnTo>
                    <a:lnTo>
                      <a:pt x="269" y="51"/>
                    </a:lnTo>
                    <a:lnTo>
                      <a:pt x="275" y="55"/>
                    </a:lnTo>
                    <a:lnTo>
                      <a:pt x="281" y="60"/>
                    </a:lnTo>
                    <a:lnTo>
                      <a:pt x="287" y="65"/>
                    </a:lnTo>
                    <a:lnTo>
                      <a:pt x="293" y="70"/>
                    </a:lnTo>
                    <a:lnTo>
                      <a:pt x="300" y="75"/>
                    </a:lnTo>
                    <a:lnTo>
                      <a:pt x="306" y="80"/>
                    </a:lnTo>
                    <a:lnTo>
                      <a:pt x="313" y="85"/>
                    </a:lnTo>
                    <a:lnTo>
                      <a:pt x="319" y="90"/>
                    </a:lnTo>
                    <a:lnTo>
                      <a:pt x="326" y="96"/>
                    </a:lnTo>
                    <a:lnTo>
                      <a:pt x="333" y="101"/>
                    </a:lnTo>
                    <a:lnTo>
                      <a:pt x="339" y="106"/>
                    </a:lnTo>
                    <a:lnTo>
                      <a:pt x="346" y="111"/>
                    </a:lnTo>
                    <a:lnTo>
                      <a:pt x="353" y="117"/>
                    </a:lnTo>
                    <a:lnTo>
                      <a:pt x="360" y="122"/>
                    </a:lnTo>
                    <a:lnTo>
                      <a:pt x="366" y="127"/>
                    </a:lnTo>
                    <a:lnTo>
                      <a:pt x="373" y="132"/>
                    </a:lnTo>
                    <a:lnTo>
                      <a:pt x="379" y="138"/>
                    </a:lnTo>
                    <a:lnTo>
                      <a:pt x="386" y="143"/>
                    </a:lnTo>
                    <a:lnTo>
                      <a:pt x="392" y="148"/>
                    </a:lnTo>
                    <a:lnTo>
                      <a:pt x="399" y="153"/>
                    </a:lnTo>
                    <a:lnTo>
                      <a:pt x="405" y="157"/>
                    </a:lnTo>
                    <a:lnTo>
                      <a:pt x="411" y="162"/>
                    </a:lnTo>
                    <a:lnTo>
                      <a:pt x="411" y="162"/>
                    </a:lnTo>
                    <a:lnTo>
                      <a:pt x="409" y="162"/>
                    </a:lnTo>
                    <a:lnTo>
                      <a:pt x="406" y="162"/>
                    </a:lnTo>
                    <a:lnTo>
                      <a:pt x="400" y="162"/>
                    </a:lnTo>
                    <a:lnTo>
                      <a:pt x="393" y="162"/>
                    </a:lnTo>
                    <a:lnTo>
                      <a:pt x="384" y="162"/>
                    </a:lnTo>
                    <a:lnTo>
                      <a:pt x="375" y="162"/>
                    </a:lnTo>
                    <a:lnTo>
                      <a:pt x="364" y="162"/>
                    </a:lnTo>
                    <a:lnTo>
                      <a:pt x="354" y="162"/>
                    </a:lnTo>
                    <a:lnTo>
                      <a:pt x="344" y="162"/>
                    </a:lnTo>
                    <a:lnTo>
                      <a:pt x="335" y="162"/>
                    </a:lnTo>
                    <a:lnTo>
                      <a:pt x="326" y="162"/>
                    </a:lnTo>
                    <a:lnTo>
                      <a:pt x="319" y="162"/>
                    </a:lnTo>
                    <a:lnTo>
                      <a:pt x="313" y="162"/>
                    </a:lnTo>
                    <a:lnTo>
                      <a:pt x="309" y="162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08" y="167"/>
                    </a:lnTo>
                    <a:lnTo>
                      <a:pt x="308" y="171"/>
                    </a:lnTo>
                    <a:lnTo>
                      <a:pt x="308" y="177"/>
                    </a:lnTo>
                    <a:lnTo>
                      <a:pt x="308" y="183"/>
                    </a:lnTo>
                    <a:lnTo>
                      <a:pt x="308" y="189"/>
                    </a:lnTo>
                    <a:lnTo>
                      <a:pt x="308" y="195"/>
                    </a:lnTo>
                    <a:lnTo>
                      <a:pt x="308" y="202"/>
                    </a:lnTo>
                    <a:lnTo>
                      <a:pt x="308" y="209"/>
                    </a:lnTo>
                    <a:lnTo>
                      <a:pt x="308" y="216"/>
                    </a:lnTo>
                    <a:lnTo>
                      <a:pt x="308" y="224"/>
                    </a:lnTo>
                    <a:lnTo>
                      <a:pt x="308" y="232"/>
                    </a:lnTo>
                    <a:lnTo>
                      <a:pt x="308" y="240"/>
                    </a:lnTo>
                    <a:lnTo>
                      <a:pt x="308" y="248"/>
                    </a:lnTo>
                    <a:lnTo>
                      <a:pt x="308" y="257"/>
                    </a:lnTo>
                    <a:lnTo>
                      <a:pt x="308" y="265"/>
                    </a:lnTo>
                    <a:lnTo>
                      <a:pt x="308" y="274"/>
                    </a:lnTo>
                    <a:lnTo>
                      <a:pt x="308" y="282"/>
                    </a:lnTo>
                    <a:lnTo>
                      <a:pt x="308" y="291"/>
                    </a:lnTo>
                    <a:lnTo>
                      <a:pt x="308" y="300"/>
                    </a:lnTo>
                    <a:lnTo>
                      <a:pt x="308" y="309"/>
                    </a:lnTo>
                    <a:lnTo>
                      <a:pt x="308" y="317"/>
                    </a:lnTo>
                    <a:lnTo>
                      <a:pt x="308" y="326"/>
                    </a:lnTo>
                    <a:lnTo>
                      <a:pt x="308" y="335"/>
                    </a:lnTo>
                    <a:lnTo>
                      <a:pt x="308" y="343"/>
                    </a:lnTo>
                    <a:lnTo>
                      <a:pt x="308" y="351"/>
                    </a:lnTo>
                    <a:lnTo>
                      <a:pt x="308" y="360"/>
                    </a:lnTo>
                    <a:lnTo>
                      <a:pt x="308" y="368"/>
                    </a:lnTo>
                    <a:lnTo>
                      <a:pt x="308" y="375"/>
                    </a:lnTo>
                    <a:lnTo>
                      <a:pt x="308" y="383"/>
                    </a:lnTo>
                    <a:lnTo>
                      <a:pt x="308" y="390"/>
                    </a:lnTo>
                    <a:lnTo>
                      <a:pt x="308" y="397"/>
                    </a:lnTo>
                    <a:lnTo>
                      <a:pt x="308" y="404"/>
                    </a:lnTo>
                    <a:lnTo>
                      <a:pt x="308" y="410"/>
                    </a:lnTo>
                    <a:lnTo>
                      <a:pt x="308" y="416"/>
                    </a:lnTo>
                    <a:lnTo>
                      <a:pt x="308" y="422"/>
                    </a:lnTo>
                    <a:lnTo>
                      <a:pt x="308" y="427"/>
                    </a:lnTo>
                    <a:lnTo>
                      <a:pt x="308" y="432"/>
                    </a:lnTo>
                    <a:lnTo>
                      <a:pt x="308" y="436"/>
                    </a:lnTo>
                    <a:lnTo>
                      <a:pt x="308" y="440"/>
                    </a:lnTo>
                    <a:lnTo>
                      <a:pt x="308" y="443"/>
                    </a:lnTo>
                    <a:lnTo>
                      <a:pt x="308" y="446"/>
                    </a:lnTo>
                    <a:lnTo>
                      <a:pt x="308" y="448"/>
                    </a:lnTo>
                    <a:lnTo>
                      <a:pt x="308" y="450"/>
                    </a:lnTo>
                    <a:lnTo>
                      <a:pt x="308" y="451"/>
                    </a:lnTo>
                    <a:lnTo>
                      <a:pt x="308" y="451"/>
                    </a:lnTo>
                    <a:lnTo>
                      <a:pt x="308" y="451"/>
                    </a:lnTo>
                    <a:lnTo>
                      <a:pt x="307" y="451"/>
                    </a:lnTo>
                    <a:lnTo>
                      <a:pt x="306" y="451"/>
                    </a:lnTo>
                    <a:lnTo>
                      <a:pt x="303" y="451"/>
                    </a:lnTo>
                    <a:lnTo>
                      <a:pt x="299" y="451"/>
                    </a:lnTo>
                    <a:lnTo>
                      <a:pt x="295" y="451"/>
                    </a:lnTo>
                    <a:lnTo>
                      <a:pt x="289" y="451"/>
                    </a:lnTo>
                    <a:lnTo>
                      <a:pt x="283" y="451"/>
                    </a:lnTo>
                    <a:lnTo>
                      <a:pt x="276" y="451"/>
                    </a:lnTo>
                    <a:lnTo>
                      <a:pt x="268" y="451"/>
                    </a:lnTo>
                    <a:lnTo>
                      <a:pt x="260" y="451"/>
                    </a:lnTo>
                    <a:lnTo>
                      <a:pt x="252" y="451"/>
                    </a:lnTo>
                    <a:lnTo>
                      <a:pt x="243" y="451"/>
                    </a:lnTo>
                    <a:lnTo>
                      <a:pt x="234" y="451"/>
                    </a:lnTo>
                    <a:lnTo>
                      <a:pt x="224" y="451"/>
                    </a:lnTo>
                    <a:lnTo>
                      <a:pt x="215" y="451"/>
                    </a:lnTo>
                    <a:lnTo>
                      <a:pt x="205" y="451"/>
                    </a:lnTo>
                    <a:lnTo>
                      <a:pt x="196" y="451"/>
                    </a:lnTo>
                    <a:lnTo>
                      <a:pt x="186" y="451"/>
                    </a:lnTo>
                    <a:lnTo>
                      <a:pt x="177" y="451"/>
                    </a:lnTo>
                    <a:lnTo>
                      <a:pt x="168" y="451"/>
                    </a:lnTo>
                    <a:lnTo>
                      <a:pt x="159" y="451"/>
                    </a:lnTo>
                    <a:lnTo>
                      <a:pt x="150" y="451"/>
                    </a:lnTo>
                    <a:lnTo>
                      <a:pt x="142" y="451"/>
                    </a:lnTo>
                    <a:lnTo>
                      <a:pt x="135" y="451"/>
                    </a:lnTo>
                    <a:lnTo>
                      <a:pt x="128" y="451"/>
                    </a:lnTo>
                    <a:lnTo>
                      <a:pt x="122" y="451"/>
                    </a:lnTo>
                    <a:lnTo>
                      <a:pt x="116" y="451"/>
                    </a:lnTo>
                    <a:lnTo>
                      <a:pt x="112" y="451"/>
                    </a:lnTo>
                    <a:lnTo>
                      <a:pt x="108" y="451"/>
                    </a:lnTo>
                    <a:lnTo>
                      <a:pt x="105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1"/>
                    </a:lnTo>
                    <a:lnTo>
                      <a:pt x="103" y="450"/>
                    </a:lnTo>
                    <a:lnTo>
                      <a:pt x="103" y="448"/>
                    </a:lnTo>
                    <a:lnTo>
                      <a:pt x="103" y="446"/>
                    </a:lnTo>
                    <a:lnTo>
                      <a:pt x="103" y="443"/>
                    </a:lnTo>
                    <a:lnTo>
                      <a:pt x="103" y="440"/>
                    </a:lnTo>
                    <a:lnTo>
                      <a:pt x="103" y="436"/>
                    </a:lnTo>
                    <a:lnTo>
                      <a:pt x="103" y="432"/>
                    </a:lnTo>
                    <a:lnTo>
                      <a:pt x="103" y="427"/>
                    </a:lnTo>
                    <a:lnTo>
                      <a:pt x="103" y="422"/>
                    </a:lnTo>
                    <a:lnTo>
                      <a:pt x="103" y="416"/>
                    </a:lnTo>
                    <a:lnTo>
                      <a:pt x="103" y="410"/>
                    </a:lnTo>
                    <a:lnTo>
                      <a:pt x="103" y="404"/>
                    </a:lnTo>
                    <a:lnTo>
                      <a:pt x="103" y="397"/>
                    </a:lnTo>
                    <a:lnTo>
                      <a:pt x="103" y="390"/>
                    </a:lnTo>
                    <a:lnTo>
                      <a:pt x="103" y="383"/>
                    </a:lnTo>
                    <a:lnTo>
                      <a:pt x="103" y="375"/>
                    </a:lnTo>
                    <a:lnTo>
                      <a:pt x="103" y="368"/>
                    </a:lnTo>
                    <a:lnTo>
                      <a:pt x="103" y="360"/>
                    </a:lnTo>
                    <a:lnTo>
                      <a:pt x="103" y="351"/>
                    </a:lnTo>
                    <a:lnTo>
                      <a:pt x="103" y="343"/>
                    </a:lnTo>
                    <a:lnTo>
                      <a:pt x="103" y="335"/>
                    </a:lnTo>
                    <a:lnTo>
                      <a:pt x="103" y="326"/>
                    </a:lnTo>
                    <a:lnTo>
                      <a:pt x="103" y="317"/>
                    </a:lnTo>
                    <a:lnTo>
                      <a:pt x="103" y="309"/>
                    </a:lnTo>
                    <a:lnTo>
                      <a:pt x="103" y="300"/>
                    </a:lnTo>
                    <a:lnTo>
                      <a:pt x="103" y="291"/>
                    </a:lnTo>
                    <a:lnTo>
                      <a:pt x="103" y="282"/>
                    </a:lnTo>
                    <a:lnTo>
                      <a:pt x="103" y="274"/>
                    </a:lnTo>
                    <a:lnTo>
                      <a:pt x="103" y="265"/>
                    </a:lnTo>
                    <a:lnTo>
                      <a:pt x="103" y="257"/>
                    </a:lnTo>
                    <a:lnTo>
                      <a:pt x="103" y="248"/>
                    </a:lnTo>
                    <a:lnTo>
                      <a:pt x="103" y="240"/>
                    </a:lnTo>
                    <a:lnTo>
                      <a:pt x="103" y="232"/>
                    </a:lnTo>
                    <a:lnTo>
                      <a:pt x="103" y="224"/>
                    </a:lnTo>
                    <a:lnTo>
                      <a:pt x="103" y="216"/>
                    </a:lnTo>
                    <a:lnTo>
                      <a:pt x="103" y="209"/>
                    </a:lnTo>
                    <a:lnTo>
                      <a:pt x="103" y="202"/>
                    </a:lnTo>
                    <a:lnTo>
                      <a:pt x="103" y="195"/>
                    </a:lnTo>
                    <a:lnTo>
                      <a:pt x="103" y="189"/>
                    </a:lnTo>
                    <a:lnTo>
                      <a:pt x="103" y="183"/>
                    </a:lnTo>
                    <a:lnTo>
                      <a:pt x="103" y="177"/>
                    </a:lnTo>
                    <a:lnTo>
                      <a:pt x="103" y="171"/>
                    </a:lnTo>
                    <a:lnTo>
                      <a:pt x="103" y="167"/>
                    </a:lnTo>
                    <a:lnTo>
                      <a:pt x="103" y="162"/>
                    </a:lnTo>
                    <a:lnTo>
                      <a:pt x="103" y="162"/>
                    </a:lnTo>
                    <a:lnTo>
                      <a:pt x="101" y="162"/>
                    </a:lnTo>
                    <a:lnTo>
                      <a:pt x="98" y="162"/>
                    </a:lnTo>
                    <a:lnTo>
                      <a:pt x="92" y="162"/>
                    </a:lnTo>
                    <a:lnTo>
                      <a:pt x="85" y="162"/>
                    </a:lnTo>
                    <a:lnTo>
                      <a:pt x="76" y="162"/>
                    </a:lnTo>
                    <a:lnTo>
                      <a:pt x="67" y="162"/>
                    </a:lnTo>
                    <a:lnTo>
                      <a:pt x="57" y="162"/>
                    </a:lnTo>
                    <a:lnTo>
                      <a:pt x="46" y="162"/>
                    </a:lnTo>
                    <a:lnTo>
                      <a:pt x="36" y="162"/>
                    </a:lnTo>
                    <a:lnTo>
                      <a:pt x="27" y="162"/>
                    </a:lnTo>
                    <a:lnTo>
                      <a:pt x="18" y="162"/>
                    </a:lnTo>
                    <a:lnTo>
                      <a:pt x="11" y="162"/>
                    </a:lnTo>
                    <a:lnTo>
                      <a:pt x="5" y="162"/>
                    </a:lnTo>
                    <a:lnTo>
                      <a:pt x="2" y="162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6" y="157"/>
                    </a:lnTo>
                    <a:lnTo>
                      <a:pt x="13" y="153"/>
                    </a:lnTo>
                    <a:lnTo>
                      <a:pt x="19" y="148"/>
                    </a:lnTo>
                    <a:lnTo>
                      <a:pt x="25" y="143"/>
                    </a:lnTo>
                    <a:lnTo>
                      <a:pt x="32" y="138"/>
                    </a:lnTo>
                    <a:lnTo>
                      <a:pt x="38" y="132"/>
                    </a:lnTo>
                    <a:lnTo>
                      <a:pt x="45" y="127"/>
                    </a:lnTo>
                    <a:lnTo>
                      <a:pt x="51" y="122"/>
                    </a:lnTo>
                    <a:lnTo>
                      <a:pt x="58" y="117"/>
                    </a:lnTo>
                    <a:lnTo>
                      <a:pt x="65" y="111"/>
                    </a:lnTo>
                    <a:lnTo>
                      <a:pt x="72" y="106"/>
                    </a:lnTo>
                    <a:lnTo>
                      <a:pt x="78" y="101"/>
                    </a:lnTo>
                    <a:lnTo>
                      <a:pt x="85" y="96"/>
                    </a:lnTo>
                    <a:lnTo>
                      <a:pt x="92" y="90"/>
                    </a:lnTo>
                    <a:lnTo>
                      <a:pt x="98" y="85"/>
                    </a:lnTo>
                    <a:lnTo>
                      <a:pt x="105" y="80"/>
                    </a:lnTo>
                    <a:lnTo>
                      <a:pt x="111" y="75"/>
                    </a:lnTo>
                    <a:lnTo>
                      <a:pt x="118" y="70"/>
                    </a:lnTo>
                    <a:lnTo>
                      <a:pt x="124" y="65"/>
                    </a:lnTo>
                    <a:lnTo>
                      <a:pt x="130" y="60"/>
                    </a:lnTo>
                    <a:lnTo>
                      <a:pt x="136" y="55"/>
                    </a:lnTo>
                    <a:lnTo>
                      <a:pt x="142" y="51"/>
                    </a:lnTo>
                    <a:lnTo>
                      <a:pt x="148" y="46"/>
                    </a:lnTo>
                    <a:lnTo>
                      <a:pt x="153" y="42"/>
                    </a:lnTo>
                    <a:lnTo>
                      <a:pt x="159" y="37"/>
                    </a:lnTo>
                    <a:lnTo>
                      <a:pt x="164" y="33"/>
                    </a:lnTo>
                    <a:lnTo>
                      <a:pt x="169" y="30"/>
                    </a:lnTo>
                    <a:lnTo>
                      <a:pt x="173" y="26"/>
                    </a:lnTo>
                    <a:lnTo>
                      <a:pt x="178" y="22"/>
                    </a:lnTo>
                    <a:lnTo>
                      <a:pt x="182" y="19"/>
                    </a:lnTo>
                    <a:lnTo>
                      <a:pt x="186" y="16"/>
                    </a:lnTo>
                    <a:lnTo>
                      <a:pt x="189" y="13"/>
                    </a:lnTo>
                    <a:lnTo>
                      <a:pt x="192" y="11"/>
                    </a:lnTo>
                    <a:lnTo>
                      <a:pt x="195" y="8"/>
                    </a:lnTo>
                    <a:lnTo>
                      <a:pt x="198" y="6"/>
                    </a:lnTo>
                    <a:lnTo>
                      <a:pt x="200" y="5"/>
                    </a:lnTo>
                    <a:lnTo>
                      <a:pt x="202" y="3"/>
                    </a:lnTo>
                    <a:lnTo>
                      <a:pt x="203" y="2"/>
                    </a:lnTo>
                    <a:lnTo>
                      <a:pt x="204" y="1"/>
                    </a:lnTo>
                    <a:lnTo>
                      <a:pt x="205" y="1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5" y="0"/>
                    </a:lnTo>
                  </a:path>
                </a:pathLst>
              </a:custGeom>
              <a:noFill/>
              <a:ln w="2540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4" name="Tof Detection"/>
            <p:cNvGrpSpPr/>
            <p:nvPr/>
          </p:nvGrpSpPr>
          <p:grpSpPr>
            <a:xfrm>
              <a:off x="1801504" y="904875"/>
              <a:ext cx="5086659" cy="1423988"/>
              <a:chOff x="1801504" y="904875"/>
              <a:chExt cx="5086659" cy="1423988"/>
            </a:xfrm>
          </p:grpSpPr>
          <p:graphicFrame>
            <p:nvGraphicFramePr>
              <p:cNvPr id="45" name="MCP Eq"/>
              <p:cNvGraphicFramePr>
                <a:graphicFrameLocks noChangeAspect="1"/>
              </p:cNvGraphicFramePr>
              <p:nvPr/>
            </p:nvGraphicFramePr>
            <p:xfrm>
              <a:off x="3821113" y="1246188"/>
              <a:ext cx="935038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64" name="Equation" r:id="rId8" imgW="583920" imgH="228600" progId="Equation.3">
                      <p:embed/>
                    </p:oleObj>
                  </mc:Choice>
                  <mc:Fallback>
                    <p:oleObj name="Equation" r:id="rId8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21113" y="1246188"/>
                            <a:ext cx="935038" cy="365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3" name="Group 102"/>
              <p:cNvGrpSpPr/>
              <p:nvPr/>
            </p:nvGrpSpPr>
            <p:grpSpPr>
              <a:xfrm>
                <a:off x="1801504" y="904875"/>
                <a:ext cx="5086659" cy="1423988"/>
                <a:chOff x="1801504" y="904875"/>
                <a:chExt cx="5086659" cy="1423988"/>
              </a:xfrm>
            </p:grpSpPr>
            <p:grpSp>
              <p:nvGrpSpPr>
                <p:cNvPr id="94" name="MCP"/>
                <p:cNvGrpSpPr/>
                <p:nvPr/>
              </p:nvGrpSpPr>
              <p:grpSpPr>
                <a:xfrm>
                  <a:off x="3760788" y="987425"/>
                  <a:ext cx="1092200" cy="241300"/>
                  <a:chOff x="3760788" y="987425"/>
                  <a:chExt cx="1092200" cy="241300"/>
                </a:xfrm>
              </p:grpSpPr>
              <p:grpSp>
                <p:nvGrpSpPr>
                  <p:cNvPr id="48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760788" y="987425"/>
                    <a:ext cx="1092200" cy="88900"/>
                    <a:chOff x="1797" y="768"/>
                    <a:chExt cx="688" cy="56"/>
                  </a:xfrm>
                </p:grpSpPr>
                <p:sp>
                  <p:nvSpPr>
                    <p:cNvPr id="76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7" y="768"/>
                      <a:ext cx="688" cy="56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1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9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4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7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1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5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9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38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6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55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6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95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71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11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45" y="768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3760788" y="1139825"/>
                    <a:ext cx="1092200" cy="88900"/>
                    <a:chOff x="1797" y="864"/>
                    <a:chExt cx="688" cy="56"/>
                  </a:xfrm>
                </p:grpSpPr>
                <p:sp>
                  <p:nvSpPr>
                    <p:cNvPr id="58" name="Rectangle 69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797" y="864"/>
                      <a:ext cx="688" cy="56"/>
                    </a:xfrm>
                    <a:prstGeom prst="rect">
                      <a:avLst/>
                    </a:prstGeom>
                    <a:solidFill>
                      <a:schemeClr val="hlink"/>
                    </a:solidFill>
                    <a:ln w="9525">
                      <a:solidFill>
                        <a:schemeClr val="tx2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1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9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54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3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1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8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6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5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6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5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35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1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1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5" y="864"/>
                      <a:ext cx="40" cy="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0" name="MCP text"/>
                <p:cNvSpPr txBox="1">
                  <a:spLocks noChangeArrowheads="1"/>
                </p:cNvSpPr>
                <p:nvPr/>
              </p:nvSpPr>
              <p:spPr bwMode="auto">
                <a:xfrm>
                  <a:off x="1801504" y="911225"/>
                  <a:ext cx="1894196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 dirty="0" err="1" smtClean="0">
                      <a:solidFill>
                        <a:schemeClr val="tx2"/>
                      </a:solidFill>
                      <a:latin typeface="Times New Roman" pitchFamily="18" charset="0"/>
                    </a:rPr>
                    <a:t>Channeltron</a:t>
                  </a:r>
                  <a:endParaRPr lang="en-CA" b="1" dirty="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3" name="tof Detection"/>
                <p:cNvGrpSpPr>
                  <a:grpSpLocks/>
                </p:cNvGrpSpPr>
                <p:nvPr/>
              </p:nvGrpSpPr>
              <p:grpSpPr bwMode="auto">
                <a:xfrm>
                  <a:off x="5638800" y="904875"/>
                  <a:ext cx="1249363" cy="1423988"/>
                  <a:chOff x="3588" y="679"/>
                  <a:chExt cx="787" cy="897"/>
                </a:xfrm>
              </p:grpSpPr>
              <p:sp>
                <p:nvSpPr>
                  <p:cNvPr id="5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3588" y="679"/>
                    <a:ext cx="787" cy="482"/>
                  </a:xfrm>
                  <a:prstGeom prst="rect">
                    <a:avLst/>
                  </a:prstGeom>
                  <a:noFill/>
                  <a:ln w="25400">
                    <a:solidFill>
                      <a:srgbClr val="2F13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TOF</a:t>
                    </a:r>
                    <a:endParaRPr lang="en-US" dirty="0">
                      <a:solidFill>
                        <a:srgbClr val="000000"/>
                      </a:solidFill>
                      <a:latin typeface="Times New Roman" pitchFamily="18" charset="0"/>
                    </a:endParaRPr>
                  </a:p>
                  <a:p>
                    <a:pPr algn="ctr"/>
                    <a:r>
                      <a:rPr lang="en-US" dirty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Detection</a:t>
                    </a:r>
                  </a:p>
                </p:txBody>
              </p:sp>
              <p:sp>
                <p:nvSpPr>
                  <p:cNvPr id="55" name="Freeform 94"/>
                  <p:cNvSpPr>
                    <a:spLocks/>
                  </p:cNvSpPr>
                  <p:nvPr/>
                </p:nvSpPr>
                <p:spPr bwMode="auto">
                  <a:xfrm>
                    <a:off x="3805" y="1205"/>
                    <a:ext cx="353" cy="371"/>
                  </a:xfrm>
                  <a:custGeom>
                    <a:avLst/>
                    <a:gdLst/>
                    <a:ahLst/>
                    <a:cxnLst>
                      <a:cxn ang="0">
                        <a:pos x="182" y="8"/>
                      </a:cxn>
                      <a:cxn ang="0">
                        <a:pos x="204" y="34"/>
                      </a:cxn>
                      <a:cxn ang="0">
                        <a:pos x="236" y="72"/>
                      </a:cxn>
                      <a:cxn ang="0">
                        <a:pos x="273" y="116"/>
                      </a:cxn>
                      <a:cxn ang="0">
                        <a:pos x="308" y="158"/>
                      </a:cxn>
                      <a:cxn ang="0">
                        <a:pos x="336" y="191"/>
                      </a:cxn>
                      <a:cxn ang="0">
                        <a:pos x="351" y="209"/>
                      </a:cxn>
                      <a:cxn ang="0">
                        <a:pos x="340" y="210"/>
                      </a:cxn>
                      <a:cxn ang="0">
                        <a:pos x="284" y="210"/>
                      </a:cxn>
                      <a:cxn ang="0">
                        <a:pos x="264" y="216"/>
                      </a:cxn>
                      <a:cxn ang="0">
                        <a:pos x="264" y="257"/>
                      </a:cxn>
                      <a:cxn ang="0">
                        <a:pos x="264" y="300"/>
                      </a:cxn>
                      <a:cxn ang="0">
                        <a:pos x="264" y="347"/>
                      </a:cxn>
                      <a:cxn ang="0">
                        <a:pos x="264" y="395"/>
                      </a:cxn>
                      <a:cxn ang="0">
                        <a:pos x="264" y="445"/>
                      </a:cxn>
                      <a:cxn ang="0">
                        <a:pos x="264" y="495"/>
                      </a:cxn>
                      <a:cxn ang="0">
                        <a:pos x="264" y="544"/>
                      </a:cxn>
                      <a:cxn ang="0">
                        <a:pos x="264" y="592"/>
                      </a:cxn>
                      <a:cxn ang="0">
                        <a:pos x="264" y="639"/>
                      </a:cxn>
                      <a:cxn ang="0">
                        <a:pos x="264" y="682"/>
                      </a:cxn>
                      <a:cxn ang="0">
                        <a:pos x="264" y="722"/>
                      </a:cxn>
                      <a:cxn ang="0">
                        <a:pos x="264" y="757"/>
                      </a:cxn>
                      <a:cxn ang="0">
                        <a:pos x="264" y="787"/>
                      </a:cxn>
                      <a:cxn ang="0">
                        <a:pos x="264" y="812"/>
                      </a:cxn>
                      <a:cxn ang="0">
                        <a:pos x="264" y="829"/>
                      </a:cxn>
                      <a:cxn ang="0">
                        <a:pos x="264" y="839"/>
                      </a:cxn>
                      <a:cxn ang="0">
                        <a:pos x="263" y="841"/>
                      </a:cxn>
                      <a:cxn ang="0">
                        <a:pos x="234" y="841"/>
                      </a:cxn>
                      <a:cxn ang="0">
                        <a:pos x="181" y="841"/>
                      </a:cxn>
                      <a:cxn ang="0">
                        <a:pos x="125" y="841"/>
                      </a:cxn>
                      <a:cxn ang="0">
                        <a:pos x="90" y="841"/>
                      </a:cxn>
                      <a:cxn ang="0">
                        <a:pos x="88" y="840"/>
                      </a:cxn>
                      <a:cxn ang="0">
                        <a:pos x="88" y="831"/>
                      </a:cxn>
                      <a:cxn ang="0">
                        <a:pos x="88" y="815"/>
                      </a:cxn>
                      <a:cxn ang="0">
                        <a:pos x="88" y="792"/>
                      </a:cxn>
                      <a:cxn ang="0">
                        <a:pos x="88" y="763"/>
                      </a:cxn>
                      <a:cxn ang="0">
                        <a:pos x="88" y="728"/>
                      </a:cxn>
                      <a:cxn ang="0">
                        <a:pos x="88" y="689"/>
                      </a:cxn>
                      <a:cxn ang="0">
                        <a:pos x="88" y="646"/>
                      </a:cxn>
                      <a:cxn ang="0">
                        <a:pos x="88" y="600"/>
                      </a:cxn>
                      <a:cxn ang="0">
                        <a:pos x="88" y="552"/>
                      </a:cxn>
                      <a:cxn ang="0">
                        <a:pos x="88" y="503"/>
                      </a:cxn>
                      <a:cxn ang="0">
                        <a:pos x="88" y="453"/>
                      </a:cxn>
                      <a:cxn ang="0">
                        <a:pos x="88" y="403"/>
                      </a:cxn>
                      <a:cxn ang="0">
                        <a:pos x="88" y="355"/>
                      </a:cxn>
                      <a:cxn ang="0">
                        <a:pos x="88" y="308"/>
                      </a:cxn>
                      <a:cxn ang="0">
                        <a:pos x="88" y="264"/>
                      </a:cxn>
                      <a:cxn ang="0">
                        <a:pos x="88" y="223"/>
                      </a:cxn>
                      <a:cxn ang="0">
                        <a:pos x="76" y="210"/>
                      </a:cxn>
                      <a:cxn ang="0">
                        <a:pos x="20" y="210"/>
                      </a:cxn>
                      <a:cxn ang="0">
                        <a:pos x="0" y="210"/>
                      </a:cxn>
                      <a:cxn ang="0">
                        <a:pos x="12" y="195"/>
                      </a:cxn>
                      <a:cxn ang="0">
                        <a:pos x="38" y="164"/>
                      </a:cxn>
                      <a:cxn ang="0">
                        <a:pos x="72" y="123"/>
                      </a:cxn>
                      <a:cxn ang="0">
                        <a:pos x="109" y="80"/>
                      </a:cxn>
                      <a:cxn ang="0">
                        <a:pos x="142" y="40"/>
                      </a:cxn>
                      <a:cxn ang="0">
                        <a:pos x="166" y="11"/>
                      </a:cxn>
                      <a:cxn ang="0">
                        <a:pos x="176" y="0"/>
                      </a:cxn>
                    </a:cxnLst>
                    <a:rect l="0" t="0" r="r" b="b"/>
                    <a:pathLst>
                      <a:path w="353" h="842">
                        <a:moveTo>
                          <a:pt x="176" y="0"/>
                        </a:moveTo>
                        <a:lnTo>
                          <a:pt x="176" y="0"/>
                        </a:lnTo>
                        <a:lnTo>
                          <a:pt x="177" y="1"/>
                        </a:lnTo>
                        <a:lnTo>
                          <a:pt x="178" y="3"/>
                        </a:lnTo>
                        <a:lnTo>
                          <a:pt x="180" y="5"/>
                        </a:lnTo>
                        <a:lnTo>
                          <a:pt x="182" y="8"/>
                        </a:lnTo>
                        <a:lnTo>
                          <a:pt x="185" y="11"/>
                        </a:lnTo>
                        <a:lnTo>
                          <a:pt x="188" y="15"/>
                        </a:lnTo>
                        <a:lnTo>
                          <a:pt x="192" y="19"/>
                        </a:lnTo>
                        <a:lnTo>
                          <a:pt x="196" y="24"/>
                        </a:lnTo>
                        <a:lnTo>
                          <a:pt x="200" y="29"/>
                        </a:lnTo>
                        <a:lnTo>
                          <a:pt x="204" y="34"/>
                        </a:lnTo>
                        <a:lnTo>
                          <a:pt x="209" y="40"/>
                        </a:lnTo>
                        <a:lnTo>
                          <a:pt x="214" y="46"/>
                        </a:lnTo>
                        <a:lnTo>
                          <a:pt x="220" y="52"/>
                        </a:lnTo>
                        <a:lnTo>
                          <a:pt x="225" y="59"/>
                        </a:lnTo>
                        <a:lnTo>
                          <a:pt x="231" y="66"/>
                        </a:lnTo>
                        <a:lnTo>
                          <a:pt x="236" y="72"/>
                        </a:lnTo>
                        <a:lnTo>
                          <a:pt x="242" y="80"/>
                        </a:lnTo>
                        <a:lnTo>
                          <a:pt x="248" y="87"/>
                        </a:lnTo>
                        <a:lnTo>
                          <a:pt x="254" y="94"/>
                        </a:lnTo>
                        <a:lnTo>
                          <a:pt x="261" y="101"/>
                        </a:lnTo>
                        <a:lnTo>
                          <a:pt x="267" y="109"/>
                        </a:lnTo>
                        <a:lnTo>
                          <a:pt x="273" y="116"/>
                        </a:lnTo>
                        <a:lnTo>
                          <a:pt x="279" y="123"/>
                        </a:lnTo>
                        <a:lnTo>
                          <a:pt x="285" y="130"/>
                        </a:lnTo>
                        <a:lnTo>
                          <a:pt x="291" y="137"/>
                        </a:lnTo>
                        <a:lnTo>
                          <a:pt x="297" y="144"/>
                        </a:lnTo>
                        <a:lnTo>
                          <a:pt x="302" y="151"/>
                        </a:lnTo>
                        <a:lnTo>
                          <a:pt x="308" y="158"/>
                        </a:lnTo>
                        <a:lnTo>
                          <a:pt x="313" y="164"/>
                        </a:lnTo>
                        <a:lnTo>
                          <a:pt x="318" y="170"/>
                        </a:lnTo>
                        <a:lnTo>
                          <a:pt x="323" y="176"/>
                        </a:lnTo>
                        <a:lnTo>
                          <a:pt x="328" y="181"/>
                        </a:lnTo>
                        <a:lnTo>
                          <a:pt x="332" y="186"/>
                        </a:lnTo>
                        <a:lnTo>
                          <a:pt x="336" y="191"/>
                        </a:lnTo>
                        <a:lnTo>
                          <a:pt x="339" y="195"/>
                        </a:lnTo>
                        <a:lnTo>
                          <a:pt x="342" y="199"/>
                        </a:lnTo>
                        <a:lnTo>
                          <a:pt x="345" y="202"/>
                        </a:lnTo>
                        <a:lnTo>
                          <a:pt x="347" y="205"/>
                        </a:lnTo>
                        <a:lnTo>
                          <a:pt x="349" y="207"/>
                        </a:lnTo>
                        <a:lnTo>
                          <a:pt x="351" y="209"/>
                        </a:lnTo>
                        <a:lnTo>
                          <a:pt x="351" y="210"/>
                        </a:lnTo>
                        <a:lnTo>
                          <a:pt x="352" y="210"/>
                        </a:lnTo>
                        <a:lnTo>
                          <a:pt x="352" y="210"/>
                        </a:lnTo>
                        <a:lnTo>
                          <a:pt x="350" y="210"/>
                        </a:lnTo>
                        <a:lnTo>
                          <a:pt x="346" y="210"/>
                        </a:lnTo>
                        <a:lnTo>
                          <a:pt x="340" y="210"/>
                        </a:lnTo>
                        <a:lnTo>
                          <a:pt x="332" y="210"/>
                        </a:lnTo>
                        <a:lnTo>
                          <a:pt x="323" y="210"/>
                        </a:lnTo>
                        <a:lnTo>
                          <a:pt x="313" y="210"/>
                        </a:lnTo>
                        <a:lnTo>
                          <a:pt x="303" y="210"/>
                        </a:lnTo>
                        <a:lnTo>
                          <a:pt x="293" y="210"/>
                        </a:lnTo>
                        <a:lnTo>
                          <a:pt x="284" y="210"/>
                        </a:lnTo>
                        <a:lnTo>
                          <a:pt x="276" y="210"/>
                        </a:lnTo>
                        <a:lnTo>
                          <a:pt x="269" y="210"/>
                        </a:lnTo>
                        <a:lnTo>
                          <a:pt x="265" y="210"/>
                        </a:lnTo>
                        <a:lnTo>
                          <a:pt x="264" y="210"/>
                        </a:lnTo>
                        <a:lnTo>
                          <a:pt x="264" y="210"/>
                        </a:lnTo>
                        <a:lnTo>
                          <a:pt x="264" y="216"/>
                        </a:lnTo>
                        <a:lnTo>
                          <a:pt x="264" y="223"/>
                        </a:lnTo>
                        <a:lnTo>
                          <a:pt x="264" y="229"/>
                        </a:lnTo>
                        <a:lnTo>
                          <a:pt x="264" y="236"/>
                        </a:lnTo>
                        <a:lnTo>
                          <a:pt x="264" y="243"/>
                        </a:lnTo>
                        <a:lnTo>
                          <a:pt x="264" y="250"/>
                        </a:lnTo>
                        <a:lnTo>
                          <a:pt x="264" y="257"/>
                        </a:lnTo>
                        <a:lnTo>
                          <a:pt x="264" y="264"/>
                        </a:lnTo>
                        <a:lnTo>
                          <a:pt x="264" y="271"/>
                        </a:lnTo>
                        <a:lnTo>
                          <a:pt x="264" y="278"/>
                        </a:lnTo>
                        <a:lnTo>
                          <a:pt x="264" y="285"/>
                        </a:lnTo>
                        <a:lnTo>
                          <a:pt x="264" y="293"/>
                        </a:lnTo>
                        <a:lnTo>
                          <a:pt x="264" y="300"/>
                        </a:lnTo>
                        <a:lnTo>
                          <a:pt x="264" y="308"/>
                        </a:lnTo>
                        <a:lnTo>
                          <a:pt x="264" y="315"/>
                        </a:lnTo>
                        <a:lnTo>
                          <a:pt x="264" y="323"/>
                        </a:lnTo>
                        <a:lnTo>
                          <a:pt x="264" y="331"/>
                        </a:lnTo>
                        <a:lnTo>
                          <a:pt x="264" y="339"/>
                        </a:lnTo>
                        <a:lnTo>
                          <a:pt x="264" y="347"/>
                        </a:lnTo>
                        <a:lnTo>
                          <a:pt x="264" y="355"/>
                        </a:lnTo>
                        <a:lnTo>
                          <a:pt x="264" y="363"/>
                        </a:lnTo>
                        <a:lnTo>
                          <a:pt x="264" y="371"/>
                        </a:lnTo>
                        <a:lnTo>
                          <a:pt x="264" y="379"/>
                        </a:lnTo>
                        <a:lnTo>
                          <a:pt x="264" y="387"/>
                        </a:lnTo>
                        <a:lnTo>
                          <a:pt x="264" y="395"/>
                        </a:lnTo>
                        <a:lnTo>
                          <a:pt x="264" y="403"/>
                        </a:lnTo>
                        <a:lnTo>
                          <a:pt x="264" y="412"/>
                        </a:lnTo>
                        <a:lnTo>
                          <a:pt x="264" y="420"/>
                        </a:lnTo>
                        <a:lnTo>
                          <a:pt x="264" y="428"/>
                        </a:lnTo>
                        <a:lnTo>
                          <a:pt x="264" y="436"/>
                        </a:lnTo>
                        <a:lnTo>
                          <a:pt x="264" y="445"/>
                        </a:lnTo>
                        <a:lnTo>
                          <a:pt x="264" y="453"/>
                        </a:lnTo>
                        <a:lnTo>
                          <a:pt x="264" y="461"/>
                        </a:lnTo>
                        <a:lnTo>
                          <a:pt x="264" y="470"/>
                        </a:lnTo>
                        <a:lnTo>
                          <a:pt x="264" y="478"/>
                        </a:lnTo>
                        <a:lnTo>
                          <a:pt x="264" y="486"/>
                        </a:lnTo>
                        <a:lnTo>
                          <a:pt x="264" y="495"/>
                        </a:lnTo>
                        <a:lnTo>
                          <a:pt x="264" y="503"/>
                        </a:lnTo>
                        <a:lnTo>
                          <a:pt x="264" y="511"/>
                        </a:lnTo>
                        <a:lnTo>
                          <a:pt x="264" y="519"/>
                        </a:lnTo>
                        <a:lnTo>
                          <a:pt x="264" y="528"/>
                        </a:lnTo>
                        <a:lnTo>
                          <a:pt x="264" y="536"/>
                        </a:lnTo>
                        <a:lnTo>
                          <a:pt x="264" y="544"/>
                        </a:lnTo>
                        <a:lnTo>
                          <a:pt x="264" y="552"/>
                        </a:lnTo>
                        <a:lnTo>
                          <a:pt x="264" y="560"/>
                        </a:lnTo>
                        <a:lnTo>
                          <a:pt x="264" y="568"/>
                        </a:lnTo>
                        <a:lnTo>
                          <a:pt x="264" y="576"/>
                        </a:lnTo>
                        <a:lnTo>
                          <a:pt x="264" y="584"/>
                        </a:lnTo>
                        <a:lnTo>
                          <a:pt x="264" y="592"/>
                        </a:lnTo>
                        <a:lnTo>
                          <a:pt x="264" y="600"/>
                        </a:lnTo>
                        <a:lnTo>
                          <a:pt x="264" y="608"/>
                        </a:lnTo>
                        <a:lnTo>
                          <a:pt x="264" y="616"/>
                        </a:lnTo>
                        <a:lnTo>
                          <a:pt x="264" y="623"/>
                        </a:lnTo>
                        <a:lnTo>
                          <a:pt x="264" y="631"/>
                        </a:lnTo>
                        <a:lnTo>
                          <a:pt x="264" y="639"/>
                        </a:lnTo>
                        <a:lnTo>
                          <a:pt x="264" y="646"/>
                        </a:lnTo>
                        <a:lnTo>
                          <a:pt x="264" y="653"/>
                        </a:lnTo>
                        <a:lnTo>
                          <a:pt x="264" y="661"/>
                        </a:lnTo>
                        <a:lnTo>
                          <a:pt x="264" y="668"/>
                        </a:lnTo>
                        <a:lnTo>
                          <a:pt x="264" y="675"/>
                        </a:lnTo>
                        <a:lnTo>
                          <a:pt x="264" y="682"/>
                        </a:lnTo>
                        <a:lnTo>
                          <a:pt x="264" y="689"/>
                        </a:lnTo>
                        <a:lnTo>
                          <a:pt x="264" y="696"/>
                        </a:lnTo>
                        <a:lnTo>
                          <a:pt x="264" y="702"/>
                        </a:lnTo>
                        <a:lnTo>
                          <a:pt x="264" y="709"/>
                        </a:lnTo>
                        <a:lnTo>
                          <a:pt x="264" y="715"/>
                        </a:lnTo>
                        <a:lnTo>
                          <a:pt x="264" y="722"/>
                        </a:lnTo>
                        <a:lnTo>
                          <a:pt x="264" y="728"/>
                        </a:lnTo>
                        <a:lnTo>
                          <a:pt x="264" y="734"/>
                        </a:lnTo>
                        <a:lnTo>
                          <a:pt x="264" y="740"/>
                        </a:lnTo>
                        <a:lnTo>
                          <a:pt x="264" y="746"/>
                        </a:lnTo>
                        <a:lnTo>
                          <a:pt x="264" y="752"/>
                        </a:lnTo>
                        <a:lnTo>
                          <a:pt x="264" y="757"/>
                        </a:lnTo>
                        <a:lnTo>
                          <a:pt x="264" y="763"/>
                        </a:lnTo>
                        <a:lnTo>
                          <a:pt x="264" y="768"/>
                        </a:lnTo>
                        <a:lnTo>
                          <a:pt x="264" y="773"/>
                        </a:lnTo>
                        <a:lnTo>
                          <a:pt x="264" y="778"/>
                        </a:lnTo>
                        <a:lnTo>
                          <a:pt x="264" y="783"/>
                        </a:lnTo>
                        <a:lnTo>
                          <a:pt x="264" y="787"/>
                        </a:lnTo>
                        <a:lnTo>
                          <a:pt x="264" y="792"/>
                        </a:lnTo>
                        <a:lnTo>
                          <a:pt x="264" y="796"/>
                        </a:lnTo>
                        <a:lnTo>
                          <a:pt x="264" y="800"/>
                        </a:lnTo>
                        <a:lnTo>
                          <a:pt x="264" y="804"/>
                        </a:lnTo>
                        <a:lnTo>
                          <a:pt x="264" y="808"/>
                        </a:lnTo>
                        <a:lnTo>
                          <a:pt x="264" y="812"/>
                        </a:lnTo>
                        <a:lnTo>
                          <a:pt x="264" y="815"/>
                        </a:lnTo>
                        <a:lnTo>
                          <a:pt x="264" y="818"/>
                        </a:lnTo>
                        <a:lnTo>
                          <a:pt x="264" y="821"/>
                        </a:lnTo>
                        <a:lnTo>
                          <a:pt x="264" y="824"/>
                        </a:lnTo>
                        <a:lnTo>
                          <a:pt x="264" y="827"/>
                        </a:lnTo>
                        <a:lnTo>
                          <a:pt x="264" y="829"/>
                        </a:lnTo>
                        <a:lnTo>
                          <a:pt x="264" y="831"/>
                        </a:lnTo>
                        <a:lnTo>
                          <a:pt x="264" y="833"/>
                        </a:lnTo>
                        <a:lnTo>
                          <a:pt x="264" y="835"/>
                        </a:lnTo>
                        <a:lnTo>
                          <a:pt x="264" y="836"/>
                        </a:lnTo>
                        <a:lnTo>
                          <a:pt x="264" y="838"/>
                        </a:lnTo>
                        <a:lnTo>
                          <a:pt x="264" y="839"/>
                        </a:lnTo>
                        <a:lnTo>
                          <a:pt x="264" y="840"/>
                        </a:lnTo>
                        <a:lnTo>
                          <a:pt x="264" y="840"/>
                        </a:lnTo>
                        <a:lnTo>
                          <a:pt x="264" y="841"/>
                        </a:lnTo>
                        <a:lnTo>
                          <a:pt x="264" y="841"/>
                        </a:lnTo>
                        <a:lnTo>
                          <a:pt x="264" y="841"/>
                        </a:lnTo>
                        <a:lnTo>
                          <a:pt x="263" y="841"/>
                        </a:lnTo>
                        <a:lnTo>
                          <a:pt x="261" y="841"/>
                        </a:lnTo>
                        <a:lnTo>
                          <a:pt x="258" y="841"/>
                        </a:lnTo>
                        <a:lnTo>
                          <a:pt x="253" y="841"/>
                        </a:lnTo>
                        <a:lnTo>
                          <a:pt x="248" y="841"/>
                        </a:lnTo>
                        <a:lnTo>
                          <a:pt x="241" y="841"/>
                        </a:lnTo>
                        <a:lnTo>
                          <a:pt x="234" y="841"/>
                        </a:lnTo>
                        <a:lnTo>
                          <a:pt x="226" y="841"/>
                        </a:lnTo>
                        <a:lnTo>
                          <a:pt x="218" y="841"/>
                        </a:lnTo>
                        <a:lnTo>
                          <a:pt x="209" y="841"/>
                        </a:lnTo>
                        <a:lnTo>
                          <a:pt x="200" y="841"/>
                        </a:lnTo>
                        <a:lnTo>
                          <a:pt x="190" y="841"/>
                        </a:lnTo>
                        <a:lnTo>
                          <a:pt x="181" y="841"/>
                        </a:lnTo>
                        <a:lnTo>
                          <a:pt x="171" y="841"/>
                        </a:lnTo>
                        <a:lnTo>
                          <a:pt x="161" y="841"/>
                        </a:lnTo>
                        <a:lnTo>
                          <a:pt x="152" y="841"/>
                        </a:lnTo>
                        <a:lnTo>
                          <a:pt x="142" y="841"/>
                        </a:lnTo>
                        <a:lnTo>
                          <a:pt x="133" y="841"/>
                        </a:lnTo>
                        <a:lnTo>
                          <a:pt x="125" y="841"/>
                        </a:lnTo>
                        <a:lnTo>
                          <a:pt x="117" y="841"/>
                        </a:lnTo>
                        <a:lnTo>
                          <a:pt x="110" y="841"/>
                        </a:lnTo>
                        <a:lnTo>
                          <a:pt x="104" y="841"/>
                        </a:lnTo>
                        <a:lnTo>
                          <a:pt x="98" y="841"/>
                        </a:lnTo>
                        <a:lnTo>
                          <a:pt x="94" y="841"/>
                        </a:lnTo>
                        <a:lnTo>
                          <a:pt x="90" y="841"/>
                        </a:lnTo>
                        <a:lnTo>
                          <a:pt x="88" y="841"/>
                        </a:lnTo>
                        <a:lnTo>
                          <a:pt x="88" y="841"/>
                        </a:lnTo>
                        <a:lnTo>
                          <a:pt x="88" y="841"/>
                        </a:lnTo>
                        <a:lnTo>
                          <a:pt x="88" y="841"/>
                        </a:lnTo>
                        <a:lnTo>
                          <a:pt x="88" y="840"/>
                        </a:lnTo>
                        <a:lnTo>
                          <a:pt x="88" y="840"/>
                        </a:lnTo>
                        <a:lnTo>
                          <a:pt x="88" y="839"/>
                        </a:lnTo>
                        <a:lnTo>
                          <a:pt x="88" y="838"/>
                        </a:lnTo>
                        <a:lnTo>
                          <a:pt x="88" y="836"/>
                        </a:lnTo>
                        <a:lnTo>
                          <a:pt x="88" y="835"/>
                        </a:lnTo>
                        <a:lnTo>
                          <a:pt x="88" y="833"/>
                        </a:lnTo>
                        <a:lnTo>
                          <a:pt x="88" y="831"/>
                        </a:lnTo>
                        <a:lnTo>
                          <a:pt x="88" y="829"/>
                        </a:lnTo>
                        <a:lnTo>
                          <a:pt x="88" y="827"/>
                        </a:lnTo>
                        <a:lnTo>
                          <a:pt x="88" y="824"/>
                        </a:lnTo>
                        <a:lnTo>
                          <a:pt x="88" y="821"/>
                        </a:lnTo>
                        <a:lnTo>
                          <a:pt x="88" y="818"/>
                        </a:lnTo>
                        <a:lnTo>
                          <a:pt x="88" y="815"/>
                        </a:lnTo>
                        <a:lnTo>
                          <a:pt x="88" y="812"/>
                        </a:lnTo>
                        <a:lnTo>
                          <a:pt x="88" y="808"/>
                        </a:lnTo>
                        <a:lnTo>
                          <a:pt x="88" y="804"/>
                        </a:lnTo>
                        <a:lnTo>
                          <a:pt x="88" y="800"/>
                        </a:lnTo>
                        <a:lnTo>
                          <a:pt x="88" y="796"/>
                        </a:lnTo>
                        <a:lnTo>
                          <a:pt x="88" y="792"/>
                        </a:lnTo>
                        <a:lnTo>
                          <a:pt x="88" y="787"/>
                        </a:lnTo>
                        <a:lnTo>
                          <a:pt x="88" y="783"/>
                        </a:lnTo>
                        <a:lnTo>
                          <a:pt x="88" y="778"/>
                        </a:lnTo>
                        <a:lnTo>
                          <a:pt x="88" y="773"/>
                        </a:lnTo>
                        <a:lnTo>
                          <a:pt x="88" y="768"/>
                        </a:lnTo>
                        <a:lnTo>
                          <a:pt x="88" y="763"/>
                        </a:lnTo>
                        <a:lnTo>
                          <a:pt x="88" y="757"/>
                        </a:lnTo>
                        <a:lnTo>
                          <a:pt x="88" y="752"/>
                        </a:lnTo>
                        <a:lnTo>
                          <a:pt x="88" y="746"/>
                        </a:lnTo>
                        <a:lnTo>
                          <a:pt x="88" y="740"/>
                        </a:lnTo>
                        <a:lnTo>
                          <a:pt x="88" y="734"/>
                        </a:lnTo>
                        <a:lnTo>
                          <a:pt x="88" y="728"/>
                        </a:lnTo>
                        <a:lnTo>
                          <a:pt x="88" y="722"/>
                        </a:lnTo>
                        <a:lnTo>
                          <a:pt x="88" y="715"/>
                        </a:lnTo>
                        <a:lnTo>
                          <a:pt x="88" y="709"/>
                        </a:lnTo>
                        <a:lnTo>
                          <a:pt x="88" y="702"/>
                        </a:lnTo>
                        <a:lnTo>
                          <a:pt x="88" y="696"/>
                        </a:lnTo>
                        <a:lnTo>
                          <a:pt x="88" y="689"/>
                        </a:lnTo>
                        <a:lnTo>
                          <a:pt x="88" y="682"/>
                        </a:lnTo>
                        <a:lnTo>
                          <a:pt x="88" y="675"/>
                        </a:lnTo>
                        <a:lnTo>
                          <a:pt x="88" y="668"/>
                        </a:lnTo>
                        <a:lnTo>
                          <a:pt x="88" y="661"/>
                        </a:lnTo>
                        <a:lnTo>
                          <a:pt x="88" y="653"/>
                        </a:lnTo>
                        <a:lnTo>
                          <a:pt x="88" y="646"/>
                        </a:lnTo>
                        <a:lnTo>
                          <a:pt x="88" y="639"/>
                        </a:lnTo>
                        <a:lnTo>
                          <a:pt x="88" y="631"/>
                        </a:lnTo>
                        <a:lnTo>
                          <a:pt x="88" y="623"/>
                        </a:lnTo>
                        <a:lnTo>
                          <a:pt x="88" y="616"/>
                        </a:lnTo>
                        <a:lnTo>
                          <a:pt x="88" y="608"/>
                        </a:lnTo>
                        <a:lnTo>
                          <a:pt x="88" y="600"/>
                        </a:lnTo>
                        <a:lnTo>
                          <a:pt x="88" y="592"/>
                        </a:lnTo>
                        <a:lnTo>
                          <a:pt x="88" y="584"/>
                        </a:lnTo>
                        <a:lnTo>
                          <a:pt x="88" y="576"/>
                        </a:lnTo>
                        <a:lnTo>
                          <a:pt x="88" y="568"/>
                        </a:lnTo>
                        <a:lnTo>
                          <a:pt x="88" y="560"/>
                        </a:lnTo>
                        <a:lnTo>
                          <a:pt x="88" y="552"/>
                        </a:lnTo>
                        <a:lnTo>
                          <a:pt x="88" y="544"/>
                        </a:lnTo>
                        <a:lnTo>
                          <a:pt x="88" y="536"/>
                        </a:lnTo>
                        <a:lnTo>
                          <a:pt x="88" y="528"/>
                        </a:lnTo>
                        <a:lnTo>
                          <a:pt x="88" y="519"/>
                        </a:lnTo>
                        <a:lnTo>
                          <a:pt x="88" y="511"/>
                        </a:lnTo>
                        <a:lnTo>
                          <a:pt x="88" y="503"/>
                        </a:lnTo>
                        <a:lnTo>
                          <a:pt x="88" y="495"/>
                        </a:lnTo>
                        <a:lnTo>
                          <a:pt x="88" y="486"/>
                        </a:lnTo>
                        <a:lnTo>
                          <a:pt x="88" y="478"/>
                        </a:lnTo>
                        <a:lnTo>
                          <a:pt x="88" y="470"/>
                        </a:lnTo>
                        <a:lnTo>
                          <a:pt x="88" y="461"/>
                        </a:lnTo>
                        <a:lnTo>
                          <a:pt x="88" y="453"/>
                        </a:lnTo>
                        <a:lnTo>
                          <a:pt x="88" y="445"/>
                        </a:lnTo>
                        <a:lnTo>
                          <a:pt x="88" y="436"/>
                        </a:lnTo>
                        <a:lnTo>
                          <a:pt x="88" y="428"/>
                        </a:lnTo>
                        <a:lnTo>
                          <a:pt x="88" y="420"/>
                        </a:lnTo>
                        <a:lnTo>
                          <a:pt x="88" y="412"/>
                        </a:lnTo>
                        <a:lnTo>
                          <a:pt x="88" y="403"/>
                        </a:lnTo>
                        <a:lnTo>
                          <a:pt x="88" y="395"/>
                        </a:lnTo>
                        <a:lnTo>
                          <a:pt x="88" y="387"/>
                        </a:lnTo>
                        <a:lnTo>
                          <a:pt x="88" y="379"/>
                        </a:lnTo>
                        <a:lnTo>
                          <a:pt x="88" y="371"/>
                        </a:lnTo>
                        <a:lnTo>
                          <a:pt x="88" y="363"/>
                        </a:lnTo>
                        <a:lnTo>
                          <a:pt x="88" y="355"/>
                        </a:lnTo>
                        <a:lnTo>
                          <a:pt x="88" y="347"/>
                        </a:lnTo>
                        <a:lnTo>
                          <a:pt x="88" y="339"/>
                        </a:lnTo>
                        <a:lnTo>
                          <a:pt x="88" y="331"/>
                        </a:lnTo>
                        <a:lnTo>
                          <a:pt x="88" y="323"/>
                        </a:lnTo>
                        <a:lnTo>
                          <a:pt x="88" y="315"/>
                        </a:lnTo>
                        <a:lnTo>
                          <a:pt x="88" y="308"/>
                        </a:lnTo>
                        <a:lnTo>
                          <a:pt x="88" y="300"/>
                        </a:lnTo>
                        <a:lnTo>
                          <a:pt x="88" y="293"/>
                        </a:lnTo>
                        <a:lnTo>
                          <a:pt x="88" y="285"/>
                        </a:lnTo>
                        <a:lnTo>
                          <a:pt x="88" y="278"/>
                        </a:lnTo>
                        <a:lnTo>
                          <a:pt x="88" y="271"/>
                        </a:lnTo>
                        <a:lnTo>
                          <a:pt x="88" y="264"/>
                        </a:lnTo>
                        <a:lnTo>
                          <a:pt x="88" y="257"/>
                        </a:lnTo>
                        <a:lnTo>
                          <a:pt x="88" y="250"/>
                        </a:lnTo>
                        <a:lnTo>
                          <a:pt x="88" y="243"/>
                        </a:lnTo>
                        <a:lnTo>
                          <a:pt x="88" y="236"/>
                        </a:lnTo>
                        <a:lnTo>
                          <a:pt x="88" y="229"/>
                        </a:lnTo>
                        <a:lnTo>
                          <a:pt x="88" y="223"/>
                        </a:lnTo>
                        <a:lnTo>
                          <a:pt x="88" y="216"/>
                        </a:lnTo>
                        <a:lnTo>
                          <a:pt x="88" y="210"/>
                        </a:lnTo>
                        <a:lnTo>
                          <a:pt x="88" y="210"/>
                        </a:lnTo>
                        <a:lnTo>
                          <a:pt x="86" y="210"/>
                        </a:lnTo>
                        <a:lnTo>
                          <a:pt x="82" y="210"/>
                        </a:lnTo>
                        <a:lnTo>
                          <a:pt x="76" y="210"/>
                        </a:lnTo>
                        <a:lnTo>
                          <a:pt x="68" y="210"/>
                        </a:lnTo>
                        <a:lnTo>
                          <a:pt x="59" y="210"/>
                        </a:lnTo>
                        <a:lnTo>
                          <a:pt x="49" y="210"/>
                        </a:lnTo>
                        <a:lnTo>
                          <a:pt x="39" y="210"/>
                        </a:lnTo>
                        <a:lnTo>
                          <a:pt x="29" y="210"/>
                        </a:lnTo>
                        <a:lnTo>
                          <a:pt x="20" y="210"/>
                        </a:lnTo>
                        <a:lnTo>
                          <a:pt x="12" y="210"/>
                        </a:lnTo>
                        <a:lnTo>
                          <a:pt x="5" y="210"/>
                        </a:lnTo>
                        <a:lnTo>
                          <a:pt x="1" y="210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" y="209"/>
                        </a:lnTo>
                        <a:lnTo>
                          <a:pt x="2" y="207"/>
                        </a:lnTo>
                        <a:lnTo>
                          <a:pt x="4" y="205"/>
                        </a:lnTo>
                        <a:lnTo>
                          <a:pt x="6" y="202"/>
                        </a:lnTo>
                        <a:lnTo>
                          <a:pt x="9" y="199"/>
                        </a:lnTo>
                        <a:lnTo>
                          <a:pt x="12" y="195"/>
                        </a:lnTo>
                        <a:lnTo>
                          <a:pt x="16" y="191"/>
                        </a:lnTo>
                        <a:lnTo>
                          <a:pt x="20" y="186"/>
                        </a:lnTo>
                        <a:lnTo>
                          <a:pt x="24" y="181"/>
                        </a:lnTo>
                        <a:lnTo>
                          <a:pt x="28" y="176"/>
                        </a:lnTo>
                        <a:lnTo>
                          <a:pt x="33" y="170"/>
                        </a:lnTo>
                        <a:lnTo>
                          <a:pt x="38" y="164"/>
                        </a:lnTo>
                        <a:lnTo>
                          <a:pt x="44" y="158"/>
                        </a:lnTo>
                        <a:lnTo>
                          <a:pt x="49" y="151"/>
                        </a:lnTo>
                        <a:lnTo>
                          <a:pt x="55" y="144"/>
                        </a:lnTo>
                        <a:lnTo>
                          <a:pt x="60" y="137"/>
                        </a:lnTo>
                        <a:lnTo>
                          <a:pt x="66" y="130"/>
                        </a:lnTo>
                        <a:lnTo>
                          <a:pt x="72" y="123"/>
                        </a:lnTo>
                        <a:lnTo>
                          <a:pt x="78" y="116"/>
                        </a:lnTo>
                        <a:lnTo>
                          <a:pt x="85" y="109"/>
                        </a:lnTo>
                        <a:lnTo>
                          <a:pt x="91" y="101"/>
                        </a:lnTo>
                        <a:lnTo>
                          <a:pt x="97" y="94"/>
                        </a:lnTo>
                        <a:lnTo>
                          <a:pt x="103" y="87"/>
                        </a:lnTo>
                        <a:lnTo>
                          <a:pt x="109" y="80"/>
                        </a:lnTo>
                        <a:lnTo>
                          <a:pt x="115" y="72"/>
                        </a:lnTo>
                        <a:lnTo>
                          <a:pt x="121" y="66"/>
                        </a:lnTo>
                        <a:lnTo>
                          <a:pt x="126" y="59"/>
                        </a:lnTo>
                        <a:lnTo>
                          <a:pt x="132" y="52"/>
                        </a:lnTo>
                        <a:lnTo>
                          <a:pt x="137" y="46"/>
                        </a:lnTo>
                        <a:lnTo>
                          <a:pt x="142" y="40"/>
                        </a:lnTo>
                        <a:lnTo>
                          <a:pt x="147" y="34"/>
                        </a:lnTo>
                        <a:lnTo>
                          <a:pt x="152" y="29"/>
                        </a:lnTo>
                        <a:lnTo>
                          <a:pt x="156" y="24"/>
                        </a:lnTo>
                        <a:lnTo>
                          <a:pt x="160" y="19"/>
                        </a:lnTo>
                        <a:lnTo>
                          <a:pt x="163" y="15"/>
                        </a:lnTo>
                        <a:lnTo>
                          <a:pt x="166" y="11"/>
                        </a:lnTo>
                        <a:lnTo>
                          <a:pt x="169" y="8"/>
                        </a:lnTo>
                        <a:lnTo>
                          <a:pt x="171" y="5"/>
                        </a:lnTo>
                        <a:lnTo>
                          <a:pt x="173" y="3"/>
                        </a:lnTo>
                        <a:lnTo>
                          <a:pt x="175" y="1"/>
                        </a:lnTo>
                        <a:lnTo>
                          <a:pt x="175" y="0"/>
                        </a:lnTo>
                        <a:lnTo>
                          <a:pt x="176" y="0"/>
                        </a:lnTo>
                        <a:lnTo>
                          <a:pt x="176" y="0"/>
                        </a:lnTo>
                        <a:lnTo>
                          <a:pt x="176" y="0"/>
                        </a:lnTo>
                      </a:path>
                    </a:pathLst>
                  </a:custGeom>
                  <a:solidFill>
                    <a:srgbClr val="FF0000"/>
                  </a:solidFill>
                  <a:ln w="9525" cap="rnd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8" name="wc"/>
          <p:cNvSpPr>
            <a:spLocks noChangeArrowheads="1"/>
          </p:cNvSpPr>
          <p:nvPr/>
        </p:nvSpPr>
        <p:spPr bwMode="auto">
          <a:xfrm>
            <a:off x="7689850" y="4343400"/>
            <a:ext cx="1344968" cy="831850"/>
          </a:xfrm>
          <a:prstGeom prst="rect">
            <a:avLst/>
          </a:prstGeom>
          <a:noFill/>
          <a:ln w="25400">
            <a:solidFill>
              <a:srgbClr val="2F13FF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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 Excitation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" name="Freeform 91"/>
          <p:cNvSpPr>
            <a:spLocks/>
          </p:cNvSpPr>
          <p:nvPr/>
        </p:nvSpPr>
        <p:spPr bwMode="auto">
          <a:xfrm rot="16200000">
            <a:off x="6975475" y="4408488"/>
            <a:ext cx="560388" cy="735013"/>
          </a:xfrm>
          <a:custGeom>
            <a:avLst/>
            <a:gdLst/>
            <a:ahLst/>
            <a:cxnLst>
              <a:cxn ang="0">
                <a:pos x="182" y="8"/>
              </a:cxn>
              <a:cxn ang="0">
                <a:pos x="204" y="34"/>
              </a:cxn>
              <a:cxn ang="0">
                <a:pos x="236" y="73"/>
              </a:cxn>
              <a:cxn ang="0">
                <a:pos x="273" y="116"/>
              </a:cxn>
              <a:cxn ang="0">
                <a:pos x="308" y="157"/>
              </a:cxn>
              <a:cxn ang="0">
                <a:pos x="336" y="190"/>
              </a:cxn>
              <a:cxn ang="0">
                <a:pos x="351" y="208"/>
              </a:cxn>
              <a:cxn ang="0">
                <a:pos x="340" y="209"/>
              </a:cxn>
              <a:cxn ang="0">
                <a:pos x="284" y="209"/>
              </a:cxn>
              <a:cxn ang="0">
                <a:pos x="264" y="216"/>
              </a:cxn>
              <a:cxn ang="0">
                <a:pos x="264" y="256"/>
              </a:cxn>
              <a:cxn ang="0">
                <a:pos x="264" y="300"/>
              </a:cxn>
              <a:cxn ang="0">
                <a:pos x="264" y="346"/>
              </a:cxn>
              <a:cxn ang="0">
                <a:pos x="264" y="394"/>
              </a:cxn>
              <a:cxn ang="0">
                <a:pos x="264" y="444"/>
              </a:cxn>
              <a:cxn ang="0">
                <a:pos x="264" y="494"/>
              </a:cxn>
              <a:cxn ang="0">
                <a:pos x="264" y="543"/>
              </a:cxn>
              <a:cxn ang="0">
                <a:pos x="264" y="592"/>
              </a:cxn>
              <a:cxn ang="0">
                <a:pos x="264" y="638"/>
              </a:cxn>
              <a:cxn ang="0">
                <a:pos x="264" y="681"/>
              </a:cxn>
              <a:cxn ang="0">
                <a:pos x="264" y="721"/>
              </a:cxn>
              <a:cxn ang="0">
                <a:pos x="264" y="757"/>
              </a:cxn>
              <a:cxn ang="0">
                <a:pos x="264" y="787"/>
              </a:cxn>
              <a:cxn ang="0">
                <a:pos x="264" y="811"/>
              </a:cxn>
              <a:cxn ang="0">
                <a:pos x="264" y="828"/>
              </a:cxn>
              <a:cxn ang="0">
                <a:pos x="264" y="838"/>
              </a:cxn>
              <a:cxn ang="0">
                <a:pos x="263" y="840"/>
              </a:cxn>
              <a:cxn ang="0">
                <a:pos x="234" y="840"/>
              </a:cxn>
              <a:cxn ang="0">
                <a:pos x="181" y="840"/>
              </a:cxn>
              <a:cxn ang="0">
                <a:pos x="125" y="840"/>
              </a:cxn>
              <a:cxn ang="0">
                <a:pos x="90" y="840"/>
              </a:cxn>
              <a:cxn ang="0">
                <a:pos x="88" y="839"/>
              </a:cxn>
              <a:cxn ang="0">
                <a:pos x="88" y="830"/>
              </a:cxn>
              <a:cxn ang="0">
                <a:pos x="88" y="814"/>
              </a:cxn>
              <a:cxn ang="0">
                <a:pos x="88" y="791"/>
              </a:cxn>
              <a:cxn ang="0">
                <a:pos x="88" y="762"/>
              </a:cxn>
              <a:cxn ang="0">
                <a:pos x="88" y="727"/>
              </a:cxn>
              <a:cxn ang="0">
                <a:pos x="88" y="688"/>
              </a:cxn>
              <a:cxn ang="0">
                <a:pos x="88" y="645"/>
              </a:cxn>
              <a:cxn ang="0">
                <a:pos x="88" y="600"/>
              </a:cxn>
              <a:cxn ang="0">
                <a:pos x="88" y="552"/>
              </a:cxn>
              <a:cxn ang="0">
                <a:pos x="88" y="502"/>
              </a:cxn>
              <a:cxn ang="0">
                <a:pos x="88" y="452"/>
              </a:cxn>
              <a:cxn ang="0">
                <a:pos x="88" y="403"/>
              </a:cxn>
              <a:cxn ang="0">
                <a:pos x="88" y="354"/>
              </a:cxn>
              <a:cxn ang="0">
                <a:pos x="88" y="307"/>
              </a:cxn>
              <a:cxn ang="0">
                <a:pos x="88" y="263"/>
              </a:cxn>
              <a:cxn ang="0">
                <a:pos x="88" y="222"/>
              </a:cxn>
              <a:cxn ang="0">
                <a:pos x="76" y="209"/>
              </a:cxn>
              <a:cxn ang="0">
                <a:pos x="20" y="209"/>
              </a:cxn>
              <a:cxn ang="0">
                <a:pos x="0" y="209"/>
              </a:cxn>
              <a:cxn ang="0">
                <a:pos x="12" y="194"/>
              </a:cxn>
              <a:cxn ang="0">
                <a:pos x="38" y="163"/>
              </a:cxn>
              <a:cxn ang="0">
                <a:pos x="72" y="124"/>
              </a:cxn>
              <a:cxn ang="0">
                <a:pos x="109" y="80"/>
              </a:cxn>
              <a:cxn ang="0">
                <a:pos x="142" y="40"/>
              </a:cxn>
              <a:cxn ang="0">
                <a:pos x="166" y="11"/>
              </a:cxn>
              <a:cxn ang="0">
                <a:pos x="176" y="0"/>
              </a:cxn>
            </a:cxnLst>
            <a:rect l="0" t="0" r="r" b="b"/>
            <a:pathLst>
              <a:path w="353" h="841">
                <a:moveTo>
                  <a:pt x="176" y="0"/>
                </a:moveTo>
                <a:lnTo>
                  <a:pt x="176" y="1"/>
                </a:lnTo>
                <a:lnTo>
                  <a:pt x="177" y="2"/>
                </a:lnTo>
                <a:lnTo>
                  <a:pt x="178" y="3"/>
                </a:lnTo>
                <a:lnTo>
                  <a:pt x="180" y="5"/>
                </a:lnTo>
                <a:lnTo>
                  <a:pt x="182" y="8"/>
                </a:lnTo>
                <a:lnTo>
                  <a:pt x="185" y="11"/>
                </a:lnTo>
                <a:lnTo>
                  <a:pt x="188" y="15"/>
                </a:lnTo>
                <a:lnTo>
                  <a:pt x="192" y="19"/>
                </a:lnTo>
                <a:lnTo>
                  <a:pt x="196" y="24"/>
                </a:lnTo>
                <a:lnTo>
                  <a:pt x="200" y="29"/>
                </a:lnTo>
                <a:lnTo>
                  <a:pt x="204" y="34"/>
                </a:lnTo>
                <a:lnTo>
                  <a:pt x="209" y="40"/>
                </a:lnTo>
                <a:lnTo>
                  <a:pt x="214" y="46"/>
                </a:lnTo>
                <a:lnTo>
                  <a:pt x="220" y="53"/>
                </a:lnTo>
                <a:lnTo>
                  <a:pt x="225" y="59"/>
                </a:lnTo>
                <a:lnTo>
                  <a:pt x="231" y="66"/>
                </a:lnTo>
                <a:lnTo>
                  <a:pt x="236" y="73"/>
                </a:lnTo>
                <a:lnTo>
                  <a:pt x="242" y="80"/>
                </a:lnTo>
                <a:lnTo>
                  <a:pt x="248" y="87"/>
                </a:lnTo>
                <a:lnTo>
                  <a:pt x="254" y="94"/>
                </a:lnTo>
                <a:lnTo>
                  <a:pt x="261" y="102"/>
                </a:lnTo>
                <a:lnTo>
                  <a:pt x="267" y="109"/>
                </a:lnTo>
                <a:lnTo>
                  <a:pt x="273" y="116"/>
                </a:lnTo>
                <a:lnTo>
                  <a:pt x="279" y="124"/>
                </a:lnTo>
                <a:lnTo>
                  <a:pt x="285" y="131"/>
                </a:lnTo>
                <a:lnTo>
                  <a:pt x="291" y="138"/>
                </a:lnTo>
                <a:lnTo>
                  <a:pt x="297" y="144"/>
                </a:lnTo>
                <a:lnTo>
                  <a:pt x="302" y="151"/>
                </a:lnTo>
                <a:lnTo>
                  <a:pt x="308" y="157"/>
                </a:lnTo>
                <a:lnTo>
                  <a:pt x="313" y="163"/>
                </a:lnTo>
                <a:lnTo>
                  <a:pt x="318" y="169"/>
                </a:lnTo>
                <a:lnTo>
                  <a:pt x="323" y="175"/>
                </a:lnTo>
                <a:lnTo>
                  <a:pt x="328" y="181"/>
                </a:lnTo>
                <a:lnTo>
                  <a:pt x="332" y="186"/>
                </a:lnTo>
                <a:lnTo>
                  <a:pt x="336" y="190"/>
                </a:lnTo>
                <a:lnTo>
                  <a:pt x="339" y="194"/>
                </a:lnTo>
                <a:lnTo>
                  <a:pt x="342" y="198"/>
                </a:lnTo>
                <a:lnTo>
                  <a:pt x="345" y="202"/>
                </a:lnTo>
                <a:lnTo>
                  <a:pt x="347" y="204"/>
                </a:lnTo>
                <a:lnTo>
                  <a:pt x="349" y="206"/>
                </a:lnTo>
                <a:lnTo>
                  <a:pt x="351" y="208"/>
                </a:lnTo>
                <a:lnTo>
                  <a:pt x="351" y="209"/>
                </a:lnTo>
                <a:lnTo>
                  <a:pt x="352" y="209"/>
                </a:lnTo>
                <a:lnTo>
                  <a:pt x="352" y="209"/>
                </a:lnTo>
                <a:lnTo>
                  <a:pt x="350" y="209"/>
                </a:lnTo>
                <a:lnTo>
                  <a:pt x="346" y="209"/>
                </a:lnTo>
                <a:lnTo>
                  <a:pt x="340" y="209"/>
                </a:lnTo>
                <a:lnTo>
                  <a:pt x="332" y="209"/>
                </a:lnTo>
                <a:lnTo>
                  <a:pt x="323" y="209"/>
                </a:lnTo>
                <a:lnTo>
                  <a:pt x="313" y="209"/>
                </a:lnTo>
                <a:lnTo>
                  <a:pt x="303" y="209"/>
                </a:lnTo>
                <a:lnTo>
                  <a:pt x="293" y="209"/>
                </a:lnTo>
                <a:lnTo>
                  <a:pt x="284" y="209"/>
                </a:lnTo>
                <a:lnTo>
                  <a:pt x="276" y="209"/>
                </a:lnTo>
                <a:lnTo>
                  <a:pt x="269" y="209"/>
                </a:lnTo>
                <a:lnTo>
                  <a:pt x="265" y="209"/>
                </a:lnTo>
                <a:lnTo>
                  <a:pt x="264" y="209"/>
                </a:lnTo>
                <a:lnTo>
                  <a:pt x="264" y="209"/>
                </a:lnTo>
                <a:lnTo>
                  <a:pt x="264" y="216"/>
                </a:lnTo>
                <a:lnTo>
                  <a:pt x="264" y="222"/>
                </a:lnTo>
                <a:lnTo>
                  <a:pt x="264" y="229"/>
                </a:lnTo>
                <a:lnTo>
                  <a:pt x="264" y="235"/>
                </a:lnTo>
                <a:lnTo>
                  <a:pt x="264" y="242"/>
                </a:lnTo>
                <a:lnTo>
                  <a:pt x="264" y="249"/>
                </a:lnTo>
                <a:lnTo>
                  <a:pt x="264" y="256"/>
                </a:lnTo>
                <a:lnTo>
                  <a:pt x="264" y="263"/>
                </a:lnTo>
                <a:lnTo>
                  <a:pt x="264" y="270"/>
                </a:lnTo>
                <a:lnTo>
                  <a:pt x="264" y="277"/>
                </a:lnTo>
                <a:lnTo>
                  <a:pt x="264" y="285"/>
                </a:lnTo>
                <a:lnTo>
                  <a:pt x="264" y="292"/>
                </a:lnTo>
                <a:lnTo>
                  <a:pt x="264" y="300"/>
                </a:lnTo>
                <a:lnTo>
                  <a:pt x="264" y="307"/>
                </a:lnTo>
                <a:lnTo>
                  <a:pt x="264" y="315"/>
                </a:lnTo>
                <a:lnTo>
                  <a:pt x="264" y="323"/>
                </a:lnTo>
                <a:lnTo>
                  <a:pt x="264" y="330"/>
                </a:lnTo>
                <a:lnTo>
                  <a:pt x="264" y="338"/>
                </a:lnTo>
                <a:lnTo>
                  <a:pt x="264" y="346"/>
                </a:lnTo>
                <a:lnTo>
                  <a:pt x="264" y="354"/>
                </a:lnTo>
                <a:lnTo>
                  <a:pt x="264" y="362"/>
                </a:lnTo>
                <a:lnTo>
                  <a:pt x="264" y="370"/>
                </a:lnTo>
                <a:lnTo>
                  <a:pt x="264" y="378"/>
                </a:lnTo>
                <a:lnTo>
                  <a:pt x="264" y="386"/>
                </a:lnTo>
                <a:lnTo>
                  <a:pt x="264" y="394"/>
                </a:lnTo>
                <a:lnTo>
                  <a:pt x="264" y="403"/>
                </a:lnTo>
                <a:lnTo>
                  <a:pt x="264" y="411"/>
                </a:lnTo>
                <a:lnTo>
                  <a:pt x="264" y="419"/>
                </a:lnTo>
                <a:lnTo>
                  <a:pt x="264" y="427"/>
                </a:lnTo>
                <a:lnTo>
                  <a:pt x="264" y="436"/>
                </a:lnTo>
                <a:lnTo>
                  <a:pt x="264" y="444"/>
                </a:lnTo>
                <a:lnTo>
                  <a:pt x="264" y="452"/>
                </a:lnTo>
                <a:lnTo>
                  <a:pt x="264" y="461"/>
                </a:lnTo>
                <a:lnTo>
                  <a:pt x="264" y="469"/>
                </a:lnTo>
                <a:lnTo>
                  <a:pt x="264" y="477"/>
                </a:lnTo>
                <a:lnTo>
                  <a:pt x="264" y="486"/>
                </a:lnTo>
                <a:lnTo>
                  <a:pt x="264" y="494"/>
                </a:lnTo>
                <a:lnTo>
                  <a:pt x="264" y="502"/>
                </a:lnTo>
                <a:lnTo>
                  <a:pt x="264" y="511"/>
                </a:lnTo>
                <a:lnTo>
                  <a:pt x="264" y="519"/>
                </a:lnTo>
                <a:lnTo>
                  <a:pt x="264" y="527"/>
                </a:lnTo>
                <a:lnTo>
                  <a:pt x="264" y="535"/>
                </a:lnTo>
                <a:lnTo>
                  <a:pt x="264" y="543"/>
                </a:lnTo>
                <a:lnTo>
                  <a:pt x="264" y="552"/>
                </a:lnTo>
                <a:lnTo>
                  <a:pt x="264" y="560"/>
                </a:lnTo>
                <a:lnTo>
                  <a:pt x="264" y="568"/>
                </a:lnTo>
                <a:lnTo>
                  <a:pt x="264" y="576"/>
                </a:lnTo>
                <a:lnTo>
                  <a:pt x="264" y="584"/>
                </a:lnTo>
                <a:lnTo>
                  <a:pt x="264" y="592"/>
                </a:lnTo>
                <a:lnTo>
                  <a:pt x="264" y="600"/>
                </a:lnTo>
                <a:lnTo>
                  <a:pt x="264" y="607"/>
                </a:lnTo>
                <a:lnTo>
                  <a:pt x="264" y="615"/>
                </a:lnTo>
                <a:lnTo>
                  <a:pt x="264" y="623"/>
                </a:lnTo>
                <a:lnTo>
                  <a:pt x="264" y="630"/>
                </a:lnTo>
                <a:lnTo>
                  <a:pt x="264" y="638"/>
                </a:lnTo>
                <a:lnTo>
                  <a:pt x="264" y="645"/>
                </a:lnTo>
                <a:lnTo>
                  <a:pt x="264" y="653"/>
                </a:lnTo>
                <a:lnTo>
                  <a:pt x="264" y="660"/>
                </a:lnTo>
                <a:lnTo>
                  <a:pt x="264" y="667"/>
                </a:lnTo>
                <a:lnTo>
                  <a:pt x="264" y="674"/>
                </a:lnTo>
                <a:lnTo>
                  <a:pt x="264" y="681"/>
                </a:lnTo>
                <a:lnTo>
                  <a:pt x="264" y="688"/>
                </a:lnTo>
                <a:lnTo>
                  <a:pt x="264" y="695"/>
                </a:lnTo>
                <a:lnTo>
                  <a:pt x="264" y="702"/>
                </a:lnTo>
                <a:lnTo>
                  <a:pt x="264" y="708"/>
                </a:lnTo>
                <a:lnTo>
                  <a:pt x="264" y="715"/>
                </a:lnTo>
                <a:lnTo>
                  <a:pt x="264" y="721"/>
                </a:lnTo>
                <a:lnTo>
                  <a:pt x="264" y="727"/>
                </a:lnTo>
                <a:lnTo>
                  <a:pt x="264" y="733"/>
                </a:lnTo>
                <a:lnTo>
                  <a:pt x="264" y="739"/>
                </a:lnTo>
                <a:lnTo>
                  <a:pt x="264" y="745"/>
                </a:lnTo>
                <a:lnTo>
                  <a:pt x="264" y="751"/>
                </a:lnTo>
                <a:lnTo>
                  <a:pt x="264" y="757"/>
                </a:lnTo>
                <a:lnTo>
                  <a:pt x="264" y="762"/>
                </a:lnTo>
                <a:lnTo>
                  <a:pt x="264" y="767"/>
                </a:lnTo>
                <a:lnTo>
                  <a:pt x="264" y="772"/>
                </a:lnTo>
                <a:lnTo>
                  <a:pt x="264" y="777"/>
                </a:lnTo>
                <a:lnTo>
                  <a:pt x="264" y="782"/>
                </a:lnTo>
                <a:lnTo>
                  <a:pt x="264" y="787"/>
                </a:lnTo>
                <a:lnTo>
                  <a:pt x="264" y="791"/>
                </a:lnTo>
                <a:lnTo>
                  <a:pt x="264" y="795"/>
                </a:lnTo>
                <a:lnTo>
                  <a:pt x="264" y="800"/>
                </a:lnTo>
                <a:lnTo>
                  <a:pt x="264" y="804"/>
                </a:lnTo>
                <a:lnTo>
                  <a:pt x="264" y="807"/>
                </a:lnTo>
                <a:lnTo>
                  <a:pt x="264" y="811"/>
                </a:lnTo>
                <a:lnTo>
                  <a:pt x="264" y="814"/>
                </a:lnTo>
                <a:lnTo>
                  <a:pt x="264" y="817"/>
                </a:lnTo>
                <a:lnTo>
                  <a:pt x="264" y="820"/>
                </a:lnTo>
                <a:lnTo>
                  <a:pt x="264" y="823"/>
                </a:lnTo>
                <a:lnTo>
                  <a:pt x="264" y="826"/>
                </a:lnTo>
                <a:lnTo>
                  <a:pt x="264" y="828"/>
                </a:lnTo>
                <a:lnTo>
                  <a:pt x="264" y="830"/>
                </a:lnTo>
                <a:lnTo>
                  <a:pt x="264" y="832"/>
                </a:lnTo>
                <a:lnTo>
                  <a:pt x="264" y="834"/>
                </a:lnTo>
                <a:lnTo>
                  <a:pt x="264" y="836"/>
                </a:lnTo>
                <a:lnTo>
                  <a:pt x="264" y="837"/>
                </a:lnTo>
                <a:lnTo>
                  <a:pt x="264" y="838"/>
                </a:lnTo>
                <a:lnTo>
                  <a:pt x="264" y="839"/>
                </a:lnTo>
                <a:lnTo>
                  <a:pt x="264" y="840"/>
                </a:lnTo>
                <a:lnTo>
                  <a:pt x="264" y="840"/>
                </a:lnTo>
                <a:lnTo>
                  <a:pt x="264" y="840"/>
                </a:lnTo>
                <a:lnTo>
                  <a:pt x="264" y="840"/>
                </a:lnTo>
                <a:lnTo>
                  <a:pt x="263" y="840"/>
                </a:lnTo>
                <a:lnTo>
                  <a:pt x="261" y="840"/>
                </a:lnTo>
                <a:lnTo>
                  <a:pt x="258" y="840"/>
                </a:lnTo>
                <a:lnTo>
                  <a:pt x="253" y="840"/>
                </a:lnTo>
                <a:lnTo>
                  <a:pt x="248" y="840"/>
                </a:lnTo>
                <a:lnTo>
                  <a:pt x="241" y="840"/>
                </a:lnTo>
                <a:lnTo>
                  <a:pt x="234" y="840"/>
                </a:lnTo>
                <a:lnTo>
                  <a:pt x="226" y="840"/>
                </a:lnTo>
                <a:lnTo>
                  <a:pt x="218" y="840"/>
                </a:lnTo>
                <a:lnTo>
                  <a:pt x="209" y="840"/>
                </a:lnTo>
                <a:lnTo>
                  <a:pt x="200" y="840"/>
                </a:lnTo>
                <a:lnTo>
                  <a:pt x="190" y="840"/>
                </a:lnTo>
                <a:lnTo>
                  <a:pt x="181" y="840"/>
                </a:lnTo>
                <a:lnTo>
                  <a:pt x="171" y="840"/>
                </a:lnTo>
                <a:lnTo>
                  <a:pt x="161" y="840"/>
                </a:lnTo>
                <a:lnTo>
                  <a:pt x="152" y="840"/>
                </a:lnTo>
                <a:lnTo>
                  <a:pt x="142" y="840"/>
                </a:lnTo>
                <a:lnTo>
                  <a:pt x="133" y="840"/>
                </a:lnTo>
                <a:lnTo>
                  <a:pt x="125" y="840"/>
                </a:lnTo>
                <a:lnTo>
                  <a:pt x="117" y="840"/>
                </a:lnTo>
                <a:lnTo>
                  <a:pt x="110" y="840"/>
                </a:lnTo>
                <a:lnTo>
                  <a:pt x="104" y="840"/>
                </a:lnTo>
                <a:lnTo>
                  <a:pt x="98" y="840"/>
                </a:lnTo>
                <a:lnTo>
                  <a:pt x="94" y="840"/>
                </a:lnTo>
                <a:lnTo>
                  <a:pt x="90" y="840"/>
                </a:lnTo>
                <a:lnTo>
                  <a:pt x="88" y="840"/>
                </a:lnTo>
                <a:lnTo>
                  <a:pt x="88" y="840"/>
                </a:lnTo>
                <a:lnTo>
                  <a:pt x="88" y="840"/>
                </a:lnTo>
                <a:lnTo>
                  <a:pt x="88" y="840"/>
                </a:lnTo>
                <a:lnTo>
                  <a:pt x="88" y="840"/>
                </a:lnTo>
                <a:lnTo>
                  <a:pt x="88" y="839"/>
                </a:lnTo>
                <a:lnTo>
                  <a:pt x="88" y="838"/>
                </a:lnTo>
                <a:lnTo>
                  <a:pt x="88" y="837"/>
                </a:lnTo>
                <a:lnTo>
                  <a:pt x="88" y="836"/>
                </a:lnTo>
                <a:lnTo>
                  <a:pt x="88" y="834"/>
                </a:lnTo>
                <a:lnTo>
                  <a:pt x="88" y="832"/>
                </a:lnTo>
                <a:lnTo>
                  <a:pt x="88" y="830"/>
                </a:lnTo>
                <a:lnTo>
                  <a:pt x="88" y="828"/>
                </a:lnTo>
                <a:lnTo>
                  <a:pt x="88" y="826"/>
                </a:lnTo>
                <a:lnTo>
                  <a:pt x="88" y="823"/>
                </a:lnTo>
                <a:lnTo>
                  <a:pt x="88" y="820"/>
                </a:lnTo>
                <a:lnTo>
                  <a:pt x="88" y="817"/>
                </a:lnTo>
                <a:lnTo>
                  <a:pt x="88" y="814"/>
                </a:lnTo>
                <a:lnTo>
                  <a:pt x="88" y="811"/>
                </a:lnTo>
                <a:lnTo>
                  <a:pt x="88" y="807"/>
                </a:lnTo>
                <a:lnTo>
                  <a:pt x="88" y="804"/>
                </a:lnTo>
                <a:lnTo>
                  <a:pt x="88" y="800"/>
                </a:lnTo>
                <a:lnTo>
                  <a:pt x="88" y="795"/>
                </a:lnTo>
                <a:lnTo>
                  <a:pt x="88" y="791"/>
                </a:lnTo>
                <a:lnTo>
                  <a:pt x="88" y="787"/>
                </a:lnTo>
                <a:lnTo>
                  <a:pt x="88" y="782"/>
                </a:lnTo>
                <a:lnTo>
                  <a:pt x="88" y="777"/>
                </a:lnTo>
                <a:lnTo>
                  <a:pt x="88" y="772"/>
                </a:lnTo>
                <a:lnTo>
                  <a:pt x="88" y="767"/>
                </a:lnTo>
                <a:lnTo>
                  <a:pt x="88" y="762"/>
                </a:lnTo>
                <a:lnTo>
                  <a:pt x="88" y="757"/>
                </a:lnTo>
                <a:lnTo>
                  <a:pt x="88" y="751"/>
                </a:lnTo>
                <a:lnTo>
                  <a:pt x="88" y="745"/>
                </a:lnTo>
                <a:lnTo>
                  <a:pt x="88" y="739"/>
                </a:lnTo>
                <a:lnTo>
                  <a:pt x="88" y="733"/>
                </a:lnTo>
                <a:lnTo>
                  <a:pt x="88" y="727"/>
                </a:lnTo>
                <a:lnTo>
                  <a:pt x="88" y="721"/>
                </a:lnTo>
                <a:lnTo>
                  <a:pt x="88" y="715"/>
                </a:lnTo>
                <a:lnTo>
                  <a:pt x="88" y="708"/>
                </a:lnTo>
                <a:lnTo>
                  <a:pt x="88" y="702"/>
                </a:lnTo>
                <a:lnTo>
                  <a:pt x="88" y="695"/>
                </a:lnTo>
                <a:lnTo>
                  <a:pt x="88" y="688"/>
                </a:lnTo>
                <a:lnTo>
                  <a:pt x="88" y="681"/>
                </a:lnTo>
                <a:lnTo>
                  <a:pt x="88" y="674"/>
                </a:lnTo>
                <a:lnTo>
                  <a:pt x="88" y="667"/>
                </a:lnTo>
                <a:lnTo>
                  <a:pt x="88" y="660"/>
                </a:lnTo>
                <a:lnTo>
                  <a:pt x="88" y="653"/>
                </a:lnTo>
                <a:lnTo>
                  <a:pt x="88" y="645"/>
                </a:lnTo>
                <a:lnTo>
                  <a:pt x="88" y="638"/>
                </a:lnTo>
                <a:lnTo>
                  <a:pt x="88" y="630"/>
                </a:lnTo>
                <a:lnTo>
                  <a:pt x="88" y="623"/>
                </a:lnTo>
                <a:lnTo>
                  <a:pt x="88" y="615"/>
                </a:lnTo>
                <a:lnTo>
                  <a:pt x="88" y="607"/>
                </a:lnTo>
                <a:lnTo>
                  <a:pt x="88" y="600"/>
                </a:lnTo>
                <a:lnTo>
                  <a:pt x="88" y="592"/>
                </a:lnTo>
                <a:lnTo>
                  <a:pt x="88" y="584"/>
                </a:lnTo>
                <a:lnTo>
                  <a:pt x="88" y="576"/>
                </a:lnTo>
                <a:lnTo>
                  <a:pt x="88" y="568"/>
                </a:lnTo>
                <a:lnTo>
                  <a:pt x="88" y="560"/>
                </a:lnTo>
                <a:lnTo>
                  <a:pt x="88" y="552"/>
                </a:lnTo>
                <a:lnTo>
                  <a:pt x="88" y="543"/>
                </a:lnTo>
                <a:lnTo>
                  <a:pt x="88" y="535"/>
                </a:lnTo>
                <a:lnTo>
                  <a:pt x="88" y="527"/>
                </a:lnTo>
                <a:lnTo>
                  <a:pt x="88" y="519"/>
                </a:lnTo>
                <a:lnTo>
                  <a:pt x="88" y="511"/>
                </a:lnTo>
                <a:lnTo>
                  <a:pt x="88" y="502"/>
                </a:lnTo>
                <a:lnTo>
                  <a:pt x="88" y="494"/>
                </a:lnTo>
                <a:lnTo>
                  <a:pt x="88" y="486"/>
                </a:lnTo>
                <a:lnTo>
                  <a:pt x="88" y="477"/>
                </a:lnTo>
                <a:lnTo>
                  <a:pt x="88" y="469"/>
                </a:lnTo>
                <a:lnTo>
                  <a:pt x="88" y="461"/>
                </a:lnTo>
                <a:lnTo>
                  <a:pt x="88" y="452"/>
                </a:lnTo>
                <a:lnTo>
                  <a:pt x="88" y="444"/>
                </a:lnTo>
                <a:lnTo>
                  <a:pt x="88" y="436"/>
                </a:lnTo>
                <a:lnTo>
                  <a:pt x="88" y="427"/>
                </a:lnTo>
                <a:lnTo>
                  <a:pt x="88" y="419"/>
                </a:lnTo>
                <a:lnTo>
                  <a:pt x="88" y="411"/>
                </a:lnTo>
                <a:lnTo>
                  <a:pt x="88" y="403"/>
                </a:lnTo>
                <a:lnTo>
                  <a:pt x="88" y="394"/>
                </a:lnTo>
                <a:lnTo>
                  <a:pt x="88" y="386"/>
                </a:lnTo>
                <a:lnTo>
                  <a:pt x="88" y="378"/>
                </a:lnTo>
                <a:lnTo>
                  <a:pt x="88" y="370"/>
                </a:lnTo>
                <a:lnTo>
                  <a:pt x="88" y="362"/>
                </a:lnTo>
                <a:lnTo>
                  <a:pt x="88" y="354"/>
                </a:lnTo>
                <a:lnTo>
                  <a:pt x="88" y="346"/>
                </a:lnTo>
                <a:lnTo>
                  <a:pt x="88" y="338"/>
                </a:lnTo>
                <a:lnTo>
                  <a:pt x="88" y="330"/>
                </a:lnTo>
                <a:lnTo>
                  <a:pt x="88" y="323"/>
                </a:lnTo>
                <a:lnTo>
                  <a:pt x="88" y="315"/>
                </a:lnTo>
                <a:lnTo>
                  <a:pt x="88" y="307"/>
                </a:lnTo>
                <a:lnTo>
                  <a:pt x="88" y="300"/>
                </a:lnTo>
                <a:lnTo>
                  <a:pt x="88" y="292"/>
                </a:lnTo>
                <a:lnTo>
                  <a:pt x="88" y="285"/>
                </a:lnTo>
                <a:lnTo>
                  <a:pt x="88" y="277"/>
                </a:lnTo>
                <a:lnTo>
                  <a:pt x="88" y="270"/>
                </a:lnTo>
                <a:lnTo>
                  <a:pt x="88" y="263"/>
                </a:lnTo>
                <a:lnTo>
                  <a:pt x="88" y="256"/>
                </a:lnTo>
                <a:lnTo>
                  <a:pt x="88" y="249"/>
                </a:lnTo>
                <a:lnTo>
                  <a:pt x="88" y="242"/>
                </a:lnTo>
                <a:lnTo>
                  <a:pt x="88" y="235"/>
                </a:lnTo>
                <a:lnTo>
                  <a:pt x="88" y="229"/>
                </a:lnTo>
                <a:lnTo>
                  <a:pt x="88" y="222"/>
                </a:lnTo>
                <a:lnTo>
                  <a:pt x="88" y="216"/>
                </a:lnTo>
                <a:lnTo>
                  <a:pt x="88" y="209"/>
                </a:lnTo>
                <a:lnTo>
                  <a:pt x="88" y="209"/>
                </a:lnTo>
                <a:lnTo>
                  <a:pt x="86" y="209"/>
                </a:lnTo>
                <a:lnTo>
                  <a:pt x="82" y="209"/>
                </a:lnTo>
                <a:lnTo>
                  <a:pt x="76" y="209"/>
                </a:lnTo>
                <a:lnTo>
                  <a:pt x="68" y="209"/>
                </a:lnTo>
                <a:lnTo>
                  <a:pt x="59" y="209"/>
                </a:lnTo>
                <a:lnTo>
                  <a:pt x="49" y="209"/>
                </a:lnTo>
                <a:lnTo>
                  <a:pt x="39" y="209"/>
                </a:lnTo>
                <a:lnTo>
                  <a:pt x="29" y="209"/>
                </a:lnTo>
                <a:lnTo>
                  <a:pt x="20" y="209"/>
                </a:lnTo>
                <a:lnTo>
                  <a:pt x="12" y="209"/>
                </a:lnTo>
                <a:lnTo>
                  <a:pt x="5" y="209"/>
                </a:lnTo>
                <a:lnTo>
                  <a:pt x="1" y="209"/>
                </a:lnTo>
                <a:lnTo>
                  <a:pt x="0" y="209"/>
                </a:lnTo>
                <a:lnTo>
                  <a:pt x="0" y="209"/>
                </a:lnTo>
                <a:lnTo>
                  <a:pt x="0" y="209"/>
                </a:lnTo>
                <a:lnTo>
                  <a:pt x="1" y="208"/>
                </a:lnTo>
                <a:lnTo>
                  <a:pt x="2" y="206"/>
                </a:lnTo>
                <a:lnTo>
                  <a:pt x="4" y="204"/>
                </a:lnTo>
                <a:lnTo>
                  <a:pt x="6" y="202"/>
                </a:lnTo>
                <a:lnTo>
                  <a:pt x="9" y="198"/>
                </a:lnTo>
                <a:lnTo>
                  <a:pt x="12" y="194"/>
                </a:lnTo>
                <a:lnTo>
                  <a:pt x="16" y="190"/>
                </a:lnTo>
                <a:lnTo>
                  <a:pt x="20" y="186"/>
                </a:lnTo>
                <a:lnTo>
                  <a:pt x="24" y="181"/>
                </a:lnTo>
                <a:lnTo>
                  <a:pt x="28" y="175"/>
                </a:lnTo>
                <a:lnTo>
                  <a:pt x="33" y="169"/>
                </a:lnTo>
                <a:lnTo>
                  <a:pt x="38" y="163"/>
                </a:lnTo>
                <a:lnTo>
                  <a:pt x="44" y="157"/>
                </a:lnTo>
                <a:lnTo>
                  <a:pt x="49" y="151"/>
                </a:lnTo>
                <a:lnTo>
                  <a:pt x="55" y="144"/>
                </a:lnTo>
                <a:lnTo>
                  <a:pt x="60" y="138"/>
                </a:lnTo>
                <a:lnTo>
                  <a:pt x="66" y="131"/>
                </a:lnTo>
                <a:lnTo>
                  <a:pt x="72" y="124"/>
                </a:lnTo>
                <a:lnTo>
                  <a:pt x="78" y="116"/>
                </a:lnTo>
                <a:lnTo>
                  <a:pt x="85" y="109"/>
                </a:lnTo>
                <a:lnTo>
                  <a:pt x="91" y="102"/>
                </a:lnTo>
                <a:lnTo>
                  <a:pt x="97" y="94"/>
                </a:lnTo>
                <a:lnTo>
                  <a:pt x="103" y="87"/>
                </a:lnTo>
                <a:lnTo>
                  <a:pt x="109" y="80"/>
                </a:lnTo>
                <a:lnTo>
                  <a:pt x="115" y="73"/>
                </a:lnTo>
                <a:lnTo>
                  <a:pt x="121" y="66"/>
                </a:lnTo>
                <a:lnTo>
                  <a:pt x="126" y="59"/>
                </a:lnTo>
                <a:lnTo>
                  <a:pt x="132" y="53"/>
                </a:lnTo>
                <a:lnTo>
                  <a:pt x="137" y="46"/>
                </a:lnTo>
                <a:lnTo>
                  <a:pt x="142" y="40"/>
                </a:lnTo>
                <a:lnTo>
                  <a:pt x="147" y="34"/>
                </a:lnTo>
                <a:lnTo>
                  <a:pt x="152" y="29"/>
                </a:lnTo>
                <a:lnTo>
                  <a:pt x="156" y="24"/>
                </a:lnTo>
                <a:lnTo>
                  <a:pt x="160" y="19"/>
                </a:lnTo>
                <a:lnTo>
                  <a:pt x="163" y="15"/>
                </a:lnTo>
                <a:lnTo>
                  <a:pt x="166" y="11"/>
                </a:lnTo>
                <a:lnTo>
                  <a:pt x="169" y="8"/>
                </a:lnTo>
                <a:lnTo>
                  <a:pt x="171" y="5"/>
                </a:lnTo>
                <a:lnTo>
                  <a:pt x="173" y="3"/>
                </a:lnTo>
                <a:lnTo>
                  <a:pt x="175" y="2"/>
                </a:lnTo>
                <a:lnTo>
                  <a:pt x="175" y="1"/>
                </a:lnTo>
                <a:lnTo>
                  <a:pt x="176" y="0"/>
                </a:lnTo>
                <a:lnTo>
                  <a:pt x="176" y="0"/>
                </a:lnTo>
                <a:lnTo>
                  <a:pt x="176" y="0"/>
                </a:lnTo>
              </a:path>
            </a:pathLst>
          </a:custGeom>
          <a:solidFill>
            <a:srgbClr val="FF0000"/>
          </a:solidFill>
          <a:ln w="9525" cap="rnd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6659563" y="1135063"/>
          <a:ext cx="14335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4" imgW="609480" imgH="431640" progId="Equation.3">
                  <p:embed/>
                </p:oleObj>
              </mc:Choice>
              <mc:Fallback>
                <p:oleObj name="Equation" r:id="rId4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135063"/>
                        <a:ext cx="1433512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97550" y="2700338"/>
            <a:ext cx="2952750" cy="1036637"/>
            <a:chOff x="3652" y="2105"/>
            <a:chExt cx="1860" cy="653"/>
          </a:xfrm>
        </p:grpSpPr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3652" y="2257"/>
              <a:ext cx="9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Unknown:</a:t>
              </a:r>
            </a:p>
          </p:txBody>
        </p:sp>
        <p:graphicFrame>
          <p:nvGraphicFramePr>
            <p:cNvPr id="76813" name="Object 13"/>
            <p:cNvGraphicFramePr>
              <a:graphicFrameLocks noChangeAspect="1"/>
            </p:cNvGraphicFramePr>
            <p:nvPr/>
          </p:nvGraphicFramePr>
          <p:xfrm>
            <a:off x="4639" y="2105"/>
            <a:ext cx="873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8" name="Equation" r:id="rId6" imgW="647640" imgH="457200" progId="Equation.3">
                    <p:embed/>
                  </p:oleObj>
                </mc:Choice>
                <mc:Fallback>
                  <p:oleObj name="Equation" r:id="rId6" imgW="6476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9" y="2105"/>
                          <a:ext cx="873" cy="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6814" name="Object 14"/>
          <p:cNvGraphicFramePr>
            <a:graphicFrameLocks noChangeAspect="1"/>
          </p:cNvGraphicFramePr>
          <p:nvPr/>
        </p:nvGraphicFramePr>
        <p:xfrm>
          <a:off x="5497513" y="4387850"/>
          <a:ext cx="3543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8" imgW="1841400" imgH="431640" progId="Equation.3">
                  <p:embed/>
                </p:oleObj>
              </mc:Choice>
              <mc:Fallback>
                <p:oleObj name="Equation" r:id="rId8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387850"/>
                        <a:ext cx="35433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120" name="Picture 3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295400"/>
            <a:ext cx="5334000" cy="4197350"/>
          </a:xfrm>
          <a:prstGeom prst="rect">
            <a:avLst/>
          </a:prstGeom>
          <a:noFill/>
        </p:spPr>
      </p:pic>
      <p:pic>
        <p:nvPicPr>
          <p:cNvPr id="77121" name="Picture 3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538" y="1298575"/>
            <a:ext cx="5326062" cy="4191000"/>
          </a:xfrm>
          <a:prstGeom prst="rect">
            <a:avLst/>
          </a:prstGeom>
          <a:noFill/>
        </p:spPr>
      </p:pic>
      <p:sp>
        <p:nvSpPr>
          <p:cNvPr id="77122" name="Rectangle 322"/>
          <p:cNvSpPr>
            <a:spLocks noChangeArrowheads="1"/>
          </p:cNvSpPr>
          <p:nvPr/>
        </p:nvSpPr>
        <p:spPr bwMode="auto">
          <a:xfrm>
            <a:off x="762000" y="1752600"/>
            <a:ext cx="76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3" name="Rectangle 323"/>
          <p:cNvSpPr>
            <a:spLocks noChangeArrowheads="1"/>
          </p:cNvSpPr>
          <p:nvPr/>
        </p:nvSpPr>
        <p:spPr bwMode="auto">
          <a:xfrm>
            <a:off x="871538" y="1719263"/>
            <a:ext cx="76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4" name="Rectangle 324"/>
          <p:cNvSpPr>
            <a:spLocks noChangeArrowheads="1"/>
          </p:cNvSpPr>
          <p:nvPr/>
        </p:nvSpPr>
        <p:spPr bwMode="auto">
          <a:xfrm>
            <a:off x="981075" y="1747838"/>
            <a:ext cx="76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5" name="Rectangle 325"/>
          <p:cNvSpPr>
            <a:spLocks noChangeArrowheads="1"/>
          </p:cNvSpPr>
          <p:nvPr/>
        </p:nvSpPr>
        <p:spPr bwMode="auto">
          <a:xfrm>
            <a:off x="1076325" y="1752600"/>
            <a:ext cx="762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6" name="Rectangle 326"/>
          <p:cNvSpPr>
            <a:spLocks noChangeArrowheads="1"/>
          </p:cNvSpPr>
          <p:nvPr/>
        </p:nvSpPr>
        <p:spPr bwMode="auto">
          <a:xfrm>
            <a:off x="1143000" y="1600200"/>
            <a:ext cx="4191000" cy="3276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128" name="Text Box 328"/>
          <p:cNvSpPr txBox="1">
            <a:spLocks noChangeArrowheads="1"/>
          </p:cNvSpPr>
          <p:nvPr/>
        </p:nvSpPr>
        <p:spPr bwMode="auto">
          <a:xfrm rot="16200000">
            <a:off x="-1365094" y="3038444"/>
            <a:ext cx="2971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Time of Flight (arb units)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0769" y="593780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5C0426"/>
                </a:solidFill>
                <a:latin typeface="Calibri" panose="020F0502020204030204" pitchFamily="34" charset="0"/>
              </a:rPr>
              <a:t>Slide courtesy of J. Van </a:t>
            </a:r>
            <a:r>
              <a:rPr lang="en-US" sz="1800" dirty="0" err="1" smtClean="0">
                <a:solidFill>
                  <a:srgbClr val="5C0426"/>
                </a:solidFill>
                <a:latin typeface="Calibri" panose="020F0502020204030204" pitchFamily="34" charset="0"/>
              </a:rPr>
              <a:t>Schelt</a:t>
            </a:r>
            <a:endParaRPr lang="en-US" sz="1800" dirty="0">
              <a:solidFill>
                <a:srgbClr val="5C042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ToF</a:t>
            </a:r>
            <a:r>
              <a:rPr lang="en-US" dirty="0" smtClean="0"/>
              <a:t> Spectrum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Oct 9, 2015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52600" y="5410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Frequency (kHz)</a:t>
            </a:r>
            <a:endParaRPr lang="en-US" sz="2000" b="1" dirty="0"/>
          </a:p>
        </p:txBody>
      </p:sp>
      <p:graphicFrame>
        <p:nvGraphicFramePr>
          <p:cNvPr id="31" name="Object 30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257401"/>
              </p:ext>
            </p:extLst>
          </p:nvPr>
        </p:nvGraphicFramePr>
        <p:xfrm>
          <a:off x="6186488" y="2590800"/>
          <a:ext cx="2271712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12" imgW="838080" imgH="431640" progId="Equation.3">
                  <p:embed/>
                </p:oleObj>
              </mc:Choice>
              <mc:Fallback>
                <p:oleObj name="Equation" r:id="rId12" imgW="83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590800"/>
                        <a:ext cx="2271712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776"/>
              </p:ext>
            </p:extLst>
          </p:nvPr>
        </p:nvGraphicFramePr>
        <p:xfrm>
          <a:off x="4641850" y="3944938"/>
          <a:ext cx="45386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" name="Equation" r:id="rId14" imgW="1714320" imgH="444240" progId="Equation.3">
                  <p:embed/>
                </p:oleObj>
              </mc:Choice>
              <mc:Fallback>
                <p:oleObj name="Equation" r:id="rId14" imgW="1714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3944938"/>
                        <a:ext cx="4538663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62200" y="113506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rgbClr val="5C0426"/>
                </a:solidFill>
              </a:rPr>
              <a:t>133</a:t>
            </a:r>
            <a:r>
              <a:rPr lang="en-US" sz="4400" b="1" dirty="0" smtClean="0">
                <a:solidFill>
                  <a:srgbClr val="5C0426"/>
                </a:solidFill>
              </a:rPr>
              <a:t>Cs</a:t>
            </a:r>
            <a:endParaRPr lang="en-US" sz="4400" b="1" baseline="30000" dirty="0">
              <a:solidFill>
                <a:srgbClr val="5C0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3000"/>
                                        <p:tgtEl>
                                          <p:spTgt spid="77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22" grpId="0" animBg="1"/>
      <p:bldP spid="77123" grpId="0" animBg="1"/>
      <p:bldP spid="77124" grpId="0" animBg="1"/>
      <p:bldP spid="77125" grpId="0" animBg="1"/>
      <p:bldP spid="77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4" name="Object 4" hidden="1"/>
          <p:cNvGraphicFramePr>
            <a:graphicFrameLocks noChangeAspect="1"/>
          </p:cNvGraphicFramePr>
          <p:nvPr/>
        </p:nvGraphicFramePr>
        <p:xfrm>
          <a:off x="6659563" y="1135063"/>
          <a:ext cx="1433512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4" imgW="609480" imgH="431640" progId="Equation.3">
                  <p:embed/>
                </p:oleObj>
              </mc:Choice>
              <mc:Fallback>
                <p:oleObj name="Equation" r:id="rId4" imgW="609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135063"/>
                        <a:ext cx="1433512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" hidden="1"/>
          <p:cNvGrpSpPr>
            <a:grpSpLocks/>
          </p:cNvGrpSpPr>
          <p:nvPr/>
        </p:nvGrpSpPr>
        <p:grpSpPr bwMode="auto">
          <a:xfrm>
            <a:off x="5797550" y="2700338"/>
            <a:ext cx="2952750" cy="1036637"/>
            <a:chOff x="3652" y="2105"/>
            <a:chExt cx="1860" cy="653"/>
          </a:xfrm>
        </p:grpSpPr>
        <p:sp>
          <p:nvSpPr>
            <p:cNvPr id="76812" name="Text Box 12"/>
            <p:cNvSpPr txBox="1">
              <a:spLocks noChangeArrowheads="1"/>
            </p:cNvSpPr>
            <p:nvPr/>
          </p:nvSpPr>
          <p:spPr bwMode="auto">
            <a:xfrm>
              <a:off x="3652" y="2257"/>
              <a:ext cx="9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  <a:latin typeface="Times New Roman" pitchFamily="18" charset="0"/>
                </a:rPr>
                <a:t>Unknown:</a:t>
              </a:r>
            </a:p>
          </p:txBody>
        </p:sp>
        <p:graphicFrame>
          <p:nvGraphicFramePr>
            <p:cNvPr id="76813" name="Object 13"/>
            <p:cNvGraphicFramePr>
              <a:graphicFrameLocks noChangeAspect="1"/>
            </p:cNvGraphicFramePr>
            <p:nvPr/>
          </p:nvGraphicFramePr>
          <p:xfrm>
            <a:off x="4639" y="2105"/>
            <a:ext cx="873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41" name="Equation" r:id="rId6" imgW="647640" imgH="457200" progId="Equation.3">
                    <p:embed/>
                  </p:oleObj>
                </mc:Choice>
                <mc:Fallback>
                  <p:oleObj name="Equation" r:id="rId6" imgW="64764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9" y="2105"/>
                          <a:ext cx="873" cy="6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6814" name="Object 14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41634"/>
              </p:ext>
            </p:extLst>
          </p:nvPr>
        </p:nvGraphicFramePr>
        <p:xfrm>
          <a:off x="5497513" y="4387850"/>
          <a:ext cx="3543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8" imgW="1841400" imgH="431640" progId="Equation.3">
                  <p:embed/>
                </p:oleObj>
              </mc:Choice>
              <mc:Fallback>
                <p:oleObj name="Equation" r:id="rId8" imgW="1841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387850"/>
                        <a:ext cx="3543300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120" name="Picture 3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1295400"/>
            <a:ext cx="5334000" cy="4197350"/>
          </a:xfrm>
          <a:prstGeom prst="rect">
            <a:avLst/>
          </a:prstGeom>
          <a:noFill/>
        </p:spPr>
      </p:pic>
      <p:sp>
        <p:nvSpPr>
          <p:cNvPr id="77127" name="Text Box 327"/>
          <p:cNvSpPr txBox="1">
            <a:spLocks noChangeArrowheads="1"/>
          </p:cNvSpPr>
          <p:nvPr/>
        </p:nvSpPr>
        <p:spPr bwMode="auto">
          <a:xfrm>
            <a:off x="914400" y="4760914"/>
            <a:ext cx="48831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113F7C"/>
                </a:solidFill>
              </a:rPr>
              <a:t>f</a:t>
            </a:r>
            <a:r>
              <a:rPr lang="en-US" sz="2400" baseline="-25000" dirty="0">
                <a:solidFill>
                  <a:srgbClr val="113F7C"/>
                </a:solidFill>
              </a:rPr>
              <a:t>c</a:t>
            </a:r>
            <a:r>
              <a:rPr lang="en-US" sz="2400" dirty="0">
                <a:solidFill>
                  <a:srgbClr val="113F7C"/>
                </a:solidFill>
              </a:rPr>
              <a:t>=663,104.706(3) Hz (</a:t>
            </a:r>
            <a:r>
              <a:rPr lang="en-US" sz="2400" dirty="0" smtClean="0">
                <a:solidFill>
                  <a:srgbClr val="113F7C"/>
                </a:solidFill>
              </a:rPr>
              <a:t>560 eV/c</a:t>
            </a:r>
            <a:r>
              <a:rPr lang="en-US" sz="2400" baseline="30000" dirty="0" smtClean="0">
                <a:solidFill>
                  <a:srgbClr val="113F7C"/>
                </a:solidFill>
              </a:rPr>
              <a:t>2</a:t>
            </a:r>
            <a:r>
              <a:rPr lang="en-US" sz="2400" dirty="0">
                <a:solidFill>
                  <a:srgbClr val="113F7C"/>
                </a:solidFill>
              </a:rPr>
              <a:t>)</a:t>
            </a:r>
          </a:p>
        </p:txBody>
      </p:sp>
      <p:sp>
        <p:nvSpPr>
          <p:cNvPr id="77128" name="Text Box 328"/>
          <p:cNvSpPr txBox="1">
            <a:spLocks noChangeArrowheads="1"/>
          </p:cNvSpPr>
          <p:nvPr/>
        </p:nvSpPr>
        <p:spPr bwMode="auto">
          <a:xfrm rot="16200000">
            <a:off x="-1365094" y="3038444"/>
            <a:ext cx="29718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Time of Flight (arb units)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30769" y="593780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5C0426"/>
                </a:solidFill>
                <a:latin typeface="Calibri" panose="020F0502020204030204" pitchFamily="34" charset="0"/>
              </a:rPr>
              <a:t>Slide courtesy of J. Van </a:t>
            </a:r>
            <a:r>
              <a:rPr lang="en-US" sz="1800" dirty="0" err="1" smtClean="0">
                <a:solidFill>
                  <a:srgbClr val="5C0426"/>
                </a:solidFill>
                <a:latin typeface="Calibri" panose="020F0502020204030204" pitchFamily="34" charset="0"/>
              </a:rPr>
              <a:t>Schelt</a:t>
            </a:r>
            <a:endParaRPr lang="en-US" sz="1800" dirty="0">
              <a:solidFill>
                <a:srgbClr val="5C042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ToF</a:t>
            </a:r>
            <a:r>
              <a:rPr lang="en-US" dirty="0" smtClean="0"/>
              <a:t> Spectrum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Oct 9, 2015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52600" y="5410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Frequency (kHz)</a:t>
            </a:r>
            <a:endParaRPr lang="en-US" sz="2000" b="1" dirty="0"/>
          </a:p>
        </p:txBody>
      </p:sp>
      <p:grpSp>
        <p:nvGrpSpPr>
          <p:cNvPr id="29" name="Width"/>
          <p:cNvGrpSpPr/>
          <p:nvPr/>
        </p:nvGrpSpPr>
        <p:grpSpPr>
          <a:xfrm>
            <a:off x="2362200" y="2981980"/>
            <a:ext cx="2971800" cy="954107"/>
            <a:chOff x="2362200" y="2981980"/>
            <a:chExt cx="2971800" cy="954107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>
              <a:off x="2362200" y="3276600"/>
              <a:ext cx="1143000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113F7C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3733800" y="2981980"/>
              <a:ext cx="1600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113F7C"/>
                  </a:solidFill>
                </a:rPr>
                <a:t>For 1 s excitation, Width ~1Hz = </a:t>
              </a:r>
              <a:r>
                <a:rPr lang="el-GR" sz="1400" b="1" dirty="0" smtClean="0">
                  <a:solidFill>
                    <a:srgbClr val="113F7C"/>
                  </a:solidFill>
                </a:rPr>
                <a:t>Δν</a:t>
              </a:r>
              <a:endParaRPr lang="en-US" sz="1400" b="1" dirty="0" smtClean="0">
                <a:solidFill>
                  <a:srgbClr val="113F7C"/>
                </a:solidFill>
              </a:endParaRPr>
            </a:p>
            <a:p>
              <a:r>
                <a:rPr lang="el-GR" sz="1400" b="1" dirty="0" smtClean="0">
                  <a:solidFill>
                    <a:srgbClr val="113F7C"/>
                  </a:solidFill>
                </a:rPr>
                <a:t>Δ</a:t>
              </a:r>
              <a:r>
                <a:rPr lang="en-US" sz="1400" b="1" dirty="0" smtClean="0">
                  <a:solidFill>
                    <a:srgbClr val="113F7C"/>
                  </a:solidFill>
                </a:rPr>
                <a:t>m ≈ 200 </a:t>
              </a:r>
              <a:r>
                <a:rPr lang="en-US" sz="1400" b="1" dirty="0" err="1" smtClean="0">
                  <a:solidFill>
                    <a:srgbClr val="113F7C"/>
                  </a:solidFill>
                </a:rPr>
                <a:t>keV</a:t>
              </a:r>
              <a:r>
                <a:rPr lang="en-US" sz="1400" b="1" dirty="0" smtClean="0">
                  <a:solidFill>
                    <a:srgbClr val="113F7C"/>
                  </a:solidFill>
                </a:rPr>
                <a:t>/c</a:t>
              </a:r>
              <a:r>
                <a:rPr lang="en-US" sz="1400" b="1" baseline="30000" dirty="0" smtClean="0">
                  <a:solidFill>
                    <a:srgbClr val="113F7C"/>
                  </a:solidFill>
                </a:rPr>
                <a:t>2</a:t>
              </a:r>
              <a:endParaRPr lang="en-US" sz="1400" b="1" dirty="0">
                <a:solidFill>
                  <a:srgbClr val="113F7C"/>
                </a:solidFill>
              </a:endParaRPr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160963" y="1066800"/>
          <a:ext cx="39084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11" imgW="1384200" imgH="393480" progId="Equation.3">
                  <p:embed/>
                </p:oleObj>
              </mc:Choice>
              <mc:Fallback>
                <p:oleObj name="Equation" r:id="rId11" imgW="1384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1066800"/>
                        <a:ext cx="390842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6186488" y="2590800"/>
          <a:ext cx="2271712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13" imgW="838080" imgH="431640" progId="Equation.3">
                  <p:embed/>
                </p:oleObj>
              </mc:Choice>
              <mc:Fallback>
                <p:oleObj name="Equation" r:id="rId13" imgW="83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590800"/>
                        <a:ext cx="2271712" cy="116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4641850" y="3944938"/>
          <a:ext cx="4538663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15" imgW="1714320" imgH="444240" progId="Equation.3">
                  <p:embed/>
                </p:oleObj>
              </mc:Choice>
              <mc:Fallback>
                <p:oleObj name="Equation" r:id="rId15" imgW="1714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3944938"/>
                        <a:ext cx="4538663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362200" y="1135062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baseline="30000" dirty="0" smtClean="0">
                <a:solidFill>
                  <a:srgbClr val="5C0426"/>
                </a:solidFill>
              </a:rPr>
              <a:t>133</a:t>
            </a:r>
            <a:r>
              <a:rPr lang="en-US" sz="4400" b="1" dirty="0" smtClean="0">
                <a:solidFill>
                  <a:srgbClr val="5C0426"/>
                </a:solidFill>
              </a:rPr>
              <a:t>Cs</a:t>
            </a:r>
            <a:endParaRPr lang="en-US" sz="4400" b="1" baseline="30000" dirty="0">
              <a:solidFill>
                <a:srgbClr val="5C0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3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relate time to mass?</a:t>
            </a:r>
          </a:p>
          <a:p>
            <a:r>
              <a:rPr lang="en-US" dirty="0" smtClean="0"/>
              <a:t>How do you trap ions?</a:t>
            </a:r>
          </a:p>
          <a:p>
            <a:r>
              <a:rPr lang="en-US" dirty="0" smtClean="0"/>
              <a:t>What is going on in a Penning trap?</a:t>
            </a:r>
          </a:p>
          <a:p>
            <a:r>
              <a:rPr lang="en-US" dirty="0" smtClean="0"/>
              <a:t>Time of Flight conversion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79"/>
            <a:ext cx="8229600" cy="605977"/>
          </a:xfrm>
        </p:spPr>
        <p:txBody>
          <a:bodyPr/>
          <a:lstStyle/>
          <a:p>
            <a:r>
              <a:rPr lang="en-US" dirty="0" smtClean="0"/>
              <a:t>System Stability</a:t>
            </a:r>
            <a:endParaRPr lang="en-US" dirty="0"/>
          </a:p>
        </p:txBody>
      </p:sp>
      <p:pic>
        <p:nvPicPr>
          <p:cNvPr id="7" name="Content Placeholder 6" descr="bdrif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3805" y="728745"/>
            <a:ext cx="7556390" cy="56672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10/12/2012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Northwestern University - Thesis Defense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09800" y="3492064"/>
            <a:ext cx="5486400" cy="546536"/>
            <a:chOff x="2209800" y="3492064"/>
            <a:chExt cx="5486400" cy="546536"/>
          </a:xfrm>
        </p:grpSpPr>
        <p:cxnSp>
          <p:nvCxnSpPr>
            <p:cNvPr id="9" name="Straight Connector 8"/>
            <p:cNvCxnSpPr/>
            <p:nvPr/>
          </p:nvCxnSpPr>
          <p:spPr bwMode="auto">
            <a:xfrm flipV="1">
              <a:off x="2209800" y="3492064"/>
              <a:ext cx="5486400" cy="0"/>
            </a:xfrm>
            <a:prstGeom prst="line">
              <a:avLst/>
            </a:prstGeom>
            <a:noFill/>
            <a:ln w="57150" cap="flat" cmpd="sng" algn="ctr">
              <a:solidFill>
                <a:srgbClr val="5C042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971800" y="3638490"/>
              <a:ext cx="2286000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C042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5C0426"/>
                  </a:solidFill>
                </a:rPr>
                <a:t>663,109.086(8) Hz</a:t>
              </a:r>
              <a:endParaRPr lang="en-US" sz="2000" b="1" dirty="0">
                <a:solidFill>
                  <a:srgbClr val="5C042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4957" y="4292221"/>
                <a:ext cx="2589107" cy="7920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𝜹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𝑩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957" y="4292221"/>
                <a:ext cx="2589107" cy="7920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7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– In class then homework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6987"/>
            <a:ext cx="8229600" cy="55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2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48"/>
          <a:stretch/>
        </p:blipFill>
        <p:spPr bwMode="auto">
          <a:xfrm rot="5400000">
            <a:off x="1867253" y="-802709"/>
            <a:ext cx="5409493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image for your convenience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9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78130" y="909965"/>
                <a:ext cx="4317670" cy="5299324"/>
              </a:xfrm>
            </p:spPr>
            <p:txBody>
              <a:bodyPr/>
              <a:lstStyle/>
              <a:p>
                <a:r>
                  <a:rPr lang="en-US" dirty="0" smtClean="0"/>
                  <a:t>Time is the physical quantity we can measure most precisely</a:t>
                </a:r>
              </a:p>
              <a:p>
                <a:r>
                  <a:rPr lang="en-US" dirty="0" smtClean="0"/>
                  <a:t>For this clock:</a:t>
                </a:r>
              </a:p>
              <a:p>
                <a:r>
                  <a:rPr lang="en-US" dirty="0" smtClean="0"/>
                  <a:t>We can do better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−15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When making a precision measurement, the goal is to measure time (frequency)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78130" y="909965"/>
                <a:ext cx="4317670" cy="5299324"/>
              </a:xfrm>
              <a:blipFill rotWithShape="1">
                <a:blip r:embed="rId3"/>
                <a:stretch>
                  <a:fillRect l="-2398" t="-1149" r="-1693"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3895106"/>
            <a:ext cx="4038600" cy="22310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For next class:</a:t>
            </a:r>
          </a:p>
          <a:p>
            <a:r>
              <a:rPr lang="en-US" dirty="0" smtClean="0"/>
              <a:t>How can you relate a time (frequency) measurement to mass?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5749"/>
            <a:ext cx="8229600" cy="605977"/>
          </a:xfrm>
        </p:spPr>
        <p:txBody>
          <a:bodyPr/>
          <a:lstStyle/>
          <a:p>
            <a:r>
              <a:rPr lang="en-US" dirty="0" smtClean="0"/>
              <a:t>When last we left this…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6E3-EA9D-E741-9881-B35FD45029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4" t="21964" r="37258" b="54333"/>
          <a:stretch/>
        </p:blipFill>
        <p:spPr bwMode="auto">
          <a:xfrm>
            <a:off x="4495800" y="868853"/>
            <a:ext cx="4508206" cy="175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0" t="10870" r="45208" b="83333"/>
          <a:stretch/>
        </p:blipFill>
        <p:spPr bwMode="auto">
          <a:xfrm>
            <a:off x="5377275" y="137893"/>
            <a:ext cx="2745256" cy="87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75838" y="2588828"/>
                <a:ext cx="1610762" cy="794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−14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838" y="2588828"/>
                <a:ext cx="1610762" cy="7944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9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44150"/>
            <a:ext cx="8229600" cy="5506001"/>
          </a:xfrm>
        </p:spPr>
        <p:txBody>
          <a:bodyPr/>
          <a:lstStyle/>
          <a:p>
            <a:r>
              <a:rPr lang="en-US" dirty="0" smtClean="0"/>
              <a:t>Put it back in a magnetic field</a:t>
            </a:r>
          </a:p>
          <a:p>
            <a:pPr lvl="1"/>
            <a:r>
              <a:rPr lang="en-US" dirty="0" smtClean="0"/>
              <a:t>This time for longer.</a:t>
            </a:r>
          </a:p>
          <a:p>
            <a:pPr lvl="1"/>
            <a:r>
              <a:rPr lang="en-US" dirty="0" smtClean="0"/>
              <a:t>Long enough that it can complete multiple orbits.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relate time to mass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96141" y="2648223"/>
            <a:ext cx="5484669" cy="2087101"/>
            <a:chOff x="1296141" y="3099473"/>
            <a:chExt cx="5484669" cy="2087101"/>
          </a:xfrm>
        </p:grpSpPr>
        <p:sp>
          <p:nvSpPr>
            <p:cNvPr id="22" name="TextBox 21"/>
            <p:cNvSpPr txBox="1"/>
            <p:nvPr/>
          </p:nvSpPr>
          <p:spPr>
            <a:xfrm>
              <a:off x="1296141" y="309947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6141" y="337037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6141" y="3641285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6141" y="3912191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6141" y="4183097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6141" y="445400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6141" y="472490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3966391" y="2838260"/>
            <a:ext cx="274320" cy="2743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+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57060" y="2258734"/>
                <a:ext cx="2402389" cy="895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𝑞𝑣𝐵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060" y="2258734"/>
                <a:ext cx="2402389" cy="8956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38573" y="4013857"/>
                <a:ext cx="12482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𝜌𝜔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73" y="4013857"/>
                <a:ext cx="124822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01634" y="5509678"/>
                <a:ext cx="2557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34" y="5509678"/>
                <a:ext cx="255781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6887688" y="5498641"/>
            <a:ext cx="1728737" cy="472702"/>
            <a:chOff x="6887688" y="3922606"/>
            <a:chExt cx="1728737" cy="472702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6887688" y="3922606"/>
              <a:ext cx="319562" cy="47270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296863" y="3922606"/>
              <a:ext cx="319562" cy="47270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218213" y="5498641"/>
            <a:ext cx="1831335" cy="472702"/>
            <a:chOff x="7218213" y="3922606"/>
            <a:chExt cx="1831335" cy="472702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218213" y="3922606"/>
              <a:ext cx="319562" cy="47270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H="1">
              <a:off x="8912388" y="3922606"/>
              <a:ext cx="137160" cy="20289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10771" y="5082595"/>
                <a:ext cx="1872051" cy="112947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𝑞𝐵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771" y="5082595"/>
                <a:ext cx="1872051" cy="11294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54027" y="3087428"/>
                <a:ext cx="1208023" cy="72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027" y="3087428"/>
                <a:ext cx="1208023" cy="7248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1634" y="4551506"/>
                <a:ext cx="2399118" cy="895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𝜌𝜔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34" y="4551506"/>
                <a:ext cx="2399118" cy="8956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038475" y="3538544"/>
            <a:ext cx="656355" cy="654968"/>
            <a:chOff x="4038475" y="3538544"/>
            <a:chExt cx="656355" cy="65496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038475" y="3731847"/>
              <a:ext cx="656355" cy="46166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48298" y="3538544"/>
                  <a:ext cx="4465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298" y="3538544"/>
                  <a:ext cx="446532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012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9537E-6 C 0.04775 4.99537E-6 0.08716 0.04694 0.08716 0.10499 C 0.08716 0.16304 0.04775 0.21022 -4.72222E-6 0.21022 C -0.04826 0.21022 -0.0868 0.16304 -0.0868 0.10499 C -0.0868 0.04694 -0.04826 4.99537E-6 -4.72222E-6 4.99537E-6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/>
      <p:bldP spid="31" grpId="0"/>
      <p:bldP spid="32" grpId="0"/>
      <p:bldP spid="43" grpId="0" animBg="1"/>
      <p:bldP spid="4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44150"/>
            <a:ext cx="8229600" cy="5506001"/>
          </a:xfrm>
        </p:spPr>
        <p:txBody>
          <a:bodyPr/>
          <a:lstStyle/>
          <a:p>
            <a:r>
              <a:rPr lang="en-US" dirty="0" smtClean="0"/>
              <a:t>Put it back in a magnetic field</a:t>
            </a:r>
          </a:p>
          <a:p>
            <a:pPr lvl="1"/>
            <a:r>
              <a:rPr lang="en-US" dirty="0" smtClean="0"/>
              <a:t>This time for longer.</a:t>
            </a:r>
          </a:p>
          <a:p>
            <a:pPr lvl="1"/>
            <a:r>
              <a:rPr lang="en-US" dirty="0" smtClean="0"/>
              <a:t>Long enough that it can complete multiple orbits.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relate time to mass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96141" y="2648223"/>
            <a:ext cx="5484669" cy="2087101"/>
            <a:chOff x="1296141" y="3099473"/>
            <a:chExt cx="5484669" cy="2087101"/>
          </a:xfrm>
        </p:grpSpPr>
        <p:sp>
          <p:nvSpPr>
            <p:cNvPr id="22" name="TextBox 21"/>
            <p:cNvSpPr txBox="1"/>
            <p:nvPr/>
          </p:nvSpPr>
          <p:spPr>
            <a:xfrm>
              <a:off x="1296141" y="309947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6141" y="337037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6141" y="3641285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6141" y="3912191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6141" y="4183097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6141" y="445400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6141" y="472490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3966391" y="2838260"/>
            <a:ext cx="274320" cy="2743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+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57060" y="2258734"/>
                <a:ext cx="2402389" cy="895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𝑞𝑣𝐵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060" y="2258734"/>
                <a:ext cx="2402389" cy="8956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38573" y="4013857"/>
                <a:ext cx="12482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𝑣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𝜌𝜔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573" y="4013857"/>
                <a:ext cx="1248227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01634" y="5509678"/>
                <a:ext cx="2557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34" y="5509678"/>
                <a:ext cx="2557815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6887688" y="5498641"/>
            <a:ext cx="1728737" cy="472702"/>
            <a:chOff x="6887688" y="3922606"/>
            <a:chExt cx="1728737" cy="472702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6887688" y="3922606"/>
              <a:ext cx="319562" cy="47270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8296863" y="3922606"/>
              <a:ext cx="319562" cy="47270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218213" y="5498641"/>
            <a:ext cx="1831335" cy="472702"/>
            <a:chOff x="7218213" y="3922606"/>
            <a:chExt cx="1831335" cy="472702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218213" y="3922606"/>
              <a:ext cx="319562" cy="472702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flipH="1">
              <a:off x="8912388" y="3922606"/>
              <a:ext cx="137160" cy="202890"/>
            </a:xfrm>
            <a:prstGeom prst="line">
              <a:avLst/>
            </a:prstGeom>
            <a:ln w="19050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410771" y="5082595"/>
                <a:ext cx="1872051" cy="12230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𝑞𝐵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771" y="5082595"/>
                <a:ext cx="1872051" cy="12230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254027" y="3087428"/>
                <a:ext cx="1208023" cy="724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027" y="3087428"/>
                <a:ext cx="1208023" cy="7248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01634" y="4551506"/>
                <a:ext cx="2399118" cy="895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r>
                        <a:rPr lang="en-US" b="0" i="1" smtClean="0">
                          <a:latin typeface="Cambria Math"/>
                        </a:rPr>
                        <m:t>𝜌𝜔</m:t>
                      </m:r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634" y="4551506"/>
                <a:ext cx="2399118" cy="8956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038475" y="3538544"/>
            <a:ext cx="656355" cy="654968"/>
            <a:chOff x="4038475" y="3538544"/>
            <a:chExt cx="656355" cy="654968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038475" y="3731847"/>
              <a:ext cx="656355" cy="46166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48298" y="3538544"/>
                  <a:ext cx="44653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𝜌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298" y="3538544"/>
                  <a:ext cx="446532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0471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9537E-6 C 0.04775 4.99537E-6 0.08716 0.04694 0.08716 0.10499 C 0.08716 0.16304 0.04775 0.21022 -4.72222E-6 0.21022 C -0.04826 0.21022 -0.0868 0.16304 -0.0868 0.10499 C -0.0868 0.04694 -0.04826 4.99537E-6 -4.72222E-6 4.99537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44150"/>
            <a:ext cx="8229600" cy="5506001"/>
          </a:xfrm>
        </p:spPr>
        <p:txBody>
          <a:bodyPr/>
          <a:lstStyle/>
          <a:p>
            <a:r>
              <a:rPr lang="en-US" dirty="0" smtClean="0"/>
              <a:t>Put it back in a magnetic field</a:t>
            </a:r>
          </a:p>
          <a:p>
            <a:pPr lvl="1"/>
            <a:r>
              <a:rPr lang="en-US" dirty="0" smtClean="0"/>
              <a:t>This time for longer.</a:t>
            </a:r>
          </a:p>
          <a:p>
            <a:pPr lvl="1"/>
            <a:r>
              <a:rPr lang="en-US" dirty="0" smtClean="0"/>
              <a:t>Long enough that it can complete multiple orbits.</a:t>
            </a:r>
          </a:p>
          <a:p>
            <a:r>
              <a:rPr lang="en-US" dirty="0" smtClean="0"/>
              <a:t>Can’t come in perpendicularly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Radius is a function of initial energy but you’ll never do better than a semicircle</a:t>
            </a:r>
          </a:p>
          <a:p>
            <a:r>
              <a:rPr lang="en-US" dirty="0" smtClean="0"/>
              <a:t>How to get a full orbit?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relate time to mass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296141" y="2648223"/>
            <a:ext cx="5484669" cy="2087101"/>
            <a:chOff x="1296141" y="3099473"/>
            <a:chExt cx="5484669" cy="2087101"/>
          </a:xfrm>
        </p:grpSpPr>
        <p:sp>
          <p:nvSpPr>
            <p:cNvPr id="7" name="TextBox 6"/>
            <p:cNvSpPr txBox="1"/>
            <p:nvPr/>
          </p:nvSpPr>
          <p:spPr>
            <a:xfrm>
              <a:off x="1296141" y="309947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6141" y="337037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96141" y="3641285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6141" y="3912191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6141" y="4183097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6141" y="445400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6141" y="472490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652641" y="4619510"/>
            <a:ext cx="274320" cy="2743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+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>
            <a:off x="5237017" y="4335253"/>
            <a:ext cx="548640" cy="548640"/>
          </a:xfrm>
          <a:prstGeom prst="arc">
            <a:avLst>
              <a:gd name="adj1" fmla="val 10633839"/>
              <a:gd name="adj2" fmla="val 0"/>
            </a:avLst>
          </a:prstGeom>
          <a:ln w="28575">
            <a:solidFill>
              <a:schemeClr val="tx1"/>
            </a:solidFill>
            <a:prstDash val="solid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tIns="457200"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>
            <a:spLocks noChangeAspect="1"/>
          </p:cNvSpPr>
          <p:nvPr/>
        </p:nvSpPr>
        <p:spPr>
          <a:xfrm>
            <a:off x="4792602" y="4109628"/>
            <a:ext cx="987698" cy="987698"/>
          </a:xfrm>
          <a:prstGeom prst="arc">
            <a:avLst>
              <a:gd name="adj1" fmla="val 10633839"/>
              <a:gd name="adj2" fmla="val 0"/>
            </a:avLst>
          </a:prstGeom>
          <a:ln w="28575">
            <a:solidFill>
              <a:schemeClr val="tx1"/>
            </a:solidFill>
            <a:prstDash val="solid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tIns="457200"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>
            <a:off x="4038475" y="3735501"/>
            <a:ext cx="1739850" cy="1739850"/>
          </a:xfrm>
          <a:prstGeom prst="arc">
            <a:avLst>
              <a:gd name="adj1" fmla="val 10633839"/>
              <a:gd name="adj2" fmla="val 0"/>
            </a:avLst>
          </a:prstGeom>
          <a:ln w="28575">
            <a:solidFill>
              <a:schemeClr val="tx1"/>
            </a:solidFill>
            <a:prstDash val="solid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tIns="457200"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>
            <a:spLocks noChangeAspect="1"/>
          </p:cNvSpPr>
          <p:nvPr/>
        </p:nvSpPr>
        <p:spPr>
          <a:xfrm>
            <a:off x="3063834" y="3247735"/>
            <a:ext cx="2712516" cy="2712516"/>
          </a:xfrm>
          <a:prstGeom prst="arc">
            <a:avLst>
              <a:gd name="adj1" fmla="val 10633839"/>
              <a:gd name="adj2" fmla="val 0"/>
            </a:avLst>
          </a:prstGeom>
          <a:ln w="28575">
            <a:solidFill>
              <a:schemeClr val="tx1"/>
            </a:solidFill>
            <a:prstDash val="solid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tIns="457200"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>
            <a:spLocks noChangeAspect="1"/>
          </p:cNvSpPr>
          <p:nvPr/>
        </p:nvSpPr>
        <p:spPr>
          <a:xfrm>
            <a:off x="2280062" y="2843963"/>
            <a:ext cx="3506188" cy="3506188"/>
          </a:xfrm>
          <a:prstGeom prst="arc">
            <a:avLst>
              <a:gd name="adj1" fmla="val 10633839"/>
              <a:gd name="adj2" fmla="val 0"/>
            </a:avLst>
          </a:prstGeom>
          <a:ln w="28575">
            <a:solidFill>
              <a:schemeClr val="tx1"/>
            </a:solidFill>
            <a:prstDash val="solid"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tIns="45720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5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4" grpId="0" uiExpand="1" animBg="1"/>
      <p:bldP spid="15" grpId="0" uiExpand="1" animBg="1"/>
      <p:bldP spid="17" grpId="0" uiExpand="1" animBg="1"/>
      <p:bldP spid="18" grpId="0" uiExpand="1" animBg="1"/>
      <p:bldP spid="19" grpId="0" uiExpand="1" animBg="1"/>
      <p:bldP spid="20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44150"/>
                <a:ext cx="8229600" cy="5506001"/>
              </a:xfrm>
            </p:spPr>
            <p:txBody>
              <a:bodyPr/>
              <a:lstStyle/>
              <a:p>
                <a:r>
                  <a:rPr lang="en-US" dirty="0" smtClean="0"/>
                  <a:t>Put it back in a magnetic field</a:t>
                </a:r>
              </a:p>
              <a:p>
                <a:pPr lvl="1"/>
                <a:r>
                  <a:rPr lang="en-US" dirty="0" smtClean="0"/>
                  <a:t>This time for longer.</a:t>
                </a:r>
              </a:p>
              <a:p>
                <a:pPr lvl="1"/>
                <a:r>
                  <a:rPr lang="en-US" dirty="0" smtClean="0"/>
                  <a:t>Long enough that it can complete multiple orbits.</a:t>
                </a:r>
              </a:p>
              <a:p>
                <a:r>
                  <a:rPr lang="en-US" dirty="0" smtClean="0"/>
                  <a:t>Send it along a uniform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smtClean="0"/>
                  <a:t>-field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44150"/>
                <a:ext cx="8229600" cy="5506001"/>
              </a:xfrm>
              <a:blipFill rotWithShape="1">
                <a:blip r:embed="rId2"/>
                <a:stretch>
                  <a:fillRect l="-1259" t="-1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relate time to mass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96141" y="2648223"/>
            <a:ext cx="5484669" cy="2087101"/>
            <a:chOff x="1296141" y="3099473"/>
            <a:chExt cx="5484669" cy="2087101"/>
          </a:xfrm>
        </p:grpSpPr>
        <p:sp>
          <p:nvSpPr>
            <p:cNvPr id="22" name="TextBox 21"/>
            <p:cNvSpPr txBox="1"/>
            <p:nvPr/>
          </p:nvSpPr>
          <p:spPr>
            <a:xfrm>
              <a:off x="1296141" y="309947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6141" y="337037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6141" y="3641285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6141" y="3912191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6141" y="4183097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6141" y="445400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6141" y="472490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3966391" y="2838260"/>
            <a:ext cx="274320" cy="2743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+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85244" y="844106"/>
                <a:ext cx="1498039" cy="8989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𝑞𝐵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44" y="844106"/>
                <a:ext cx="1498039" cy="8989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296141" y="4910320"/>
            <a:ext cx="5689103" cy="1132100"/>
            <a:chOff x="1296141" y="4910320"/>
            <a:chExt cx="5689103" cy="11321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296141" y="4910320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296141" y="5193345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296141" y="5476370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296141" y="5759395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296141" y="6042420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33" idx="6"/>
          </p:cNvCxnSpPr>
          <p:nvPr/>
        </p:nvCxnSpPr>
        <p:spPr>
          <a:xfrm flipV="1">
            <a:off x="1139272" y="5023262"/>
            <a:ext cx="618276" cy="409558"/>
          </a:xfrm>
          <a:prstGeom prst="straightConnector1">
            <a:avLst/>
          </a:prstGeom>
          <a:ln w="38100">
            <a:solidFill>
              <a:srgbClr val="113F7C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1163798" y="5011387"/>
            <a:ext cx="0" cy="45310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97202" y="4834178"/>
                <a:ext cx="445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02" y="4834178"/>
                <a:ext cx="44537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7105" r="-3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33" idx="6"/>
          </p:cNvCxnSpPr>
          <p:nvPr/>
        </p:nvCxnSpPr>
        <p:spPr>
          <a:xfrm>
            <a:off x="1139272" y="5432820"/>
            <a:ext cx="618276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86600" y="3109888"/>
            <a:ext cx="2057400" cy="1938992"/>
          </a:xfrm>
          <a:prstGeom prst="rect">
            <a:avLst/>
          </a:prstGeom>
          <a:noFill/>
          <a:ln w="38100">
            <a:solidFill>
              <a:srgbClr val="113F7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13F7C"/>
                </a:solidFill>
              </a:rPr>
              <a:t>Any perpendicular component will induce an oscillation</a:t>
            </a:r>
            <a:endParaRPr lang="en-US" dirty="0">
              <a:solidFill>
                <a:srgbClr val="113F7C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64952" y="5295660"/>
            <a:ext cx="274320" cy="2743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+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1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4.99537E-6 C 0.04775 4.99537E-6 0.08716 0.04694 0.08716 0.10499 C 0.08716 0.16304 0.04775 0.21022 -4.72222E-6 0.21022 C -0.04826 0.21022 -0.0868 0.16304 -0.0868 0.10499 C -0.0868 0.04694 -0.04826 4.99537E-6 -4.72222E-6 4.99537E-6 Z " pathEditMode="relative" rAng="0" ptsTypes="fffff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87 0.00092 L 0.00989 -0.02336 L 0.0217 -0.04047 L 0.03333 -0.05273 L 0.04896 -0.05967 L 0.05677 -0.06314 L 0.07361 -0.05967 L 0.08524 -0.04394 L 0.09167 -0.02683 L 0.10087 -0.00602 L 0.10868 0.03214 L 0.12031 0.07007 L 0.12934 0.07886 L 0.14635 0.08395 L 0.15677 0.0858 L 0.16962 0.08395 L 0.18663 0.07007 L 0.19566 0.05619 L 0.19826 0.04255 L 0.20469 0.0148 L 0.21771 -0.01295 L 0.22673 -0.03539 L 0.24236 -0.05273 L 0.27361 -0.06129 L 0.29687 -0.05967 L 0.30989 -0.02498 L 0.31771 0.00277 L 0.32812 0.04417 L 0.34375 0.07886 L 0.37222 0.08395 L 0.40208 0.08233 L 0.42031 0.07701 L 0.44236 0.03561 L 0.45538 -0.00763 L 0.4684 -0.03377 L 0.47882 -0.04741 L 0.49167 -0.05782 L 0.50729 -0.05782 L 0.5191 -0.04926 L 0.52934 -0.0303 L 0.53854 -0.00949 L 0.54496 0.01133 L 0.55156 0.03376 L 0.5592 0.04602 L 0.5684 0.05804 L 0.57882 0.06845 L 0.59167 0.07539 L 0.60469 0.07354 L 0.6191 0.06151 L 0.62812 0.0407 L 0.63854 0.0148 " pathEditMode="relative" ptsTypes="AAAAAAAAAAAAAAAAAAAAAAAAAAAAAAAAAAAAAAAAAAAAAAAAAAA">
                                      <p:cBhvr>
                                        <p:cTn id="2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15" grpId="0"/>
      <p:bldP spid="15" grpId="1"/>
      <p:bldP spid="20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44150"/>
            <a:ext cx="8229600" cy="5506001"/>
          </a:xfrm>
        </p:spPr>
        <p:txBody>
          <a:bodyPr/>
          <a:lstStyle/>
          <a:p>
            <a:r>
              <a:rPr lang="en-US" dirty="0" smtClean="0"/>
              <a:t>The ion will keep moving along.</a:t>
            </a:r>
          </a:p>
          <a:p>
            <a:r>
              <a:rPr lang="en-US" dirty="0" smtClean="0"/>
              <a:t>Doesn’t give us much time to study it.</a:t>
            </a:r>
          </a:p>
          <a:p>
            <a:r>
              <a:rPr lang="en-US" dirty="0" smtClean="0"/>
              <a:t>What should we do?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the axial direction?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96141" y="2648223"/>
            <a:ext cx="5484669" cy="2087101"/>
            <a:chOff x="1296141" y="3099473"/>
            <a:chExt cx="5484669" cy="2087101"/>
          </a:xfrm>
        </p:grpSpPr>
        <p:sp>
          <p:nvSpPr>
            <p:cNvPr id="22" name="TextBox 21"/>
            <p:cNvSpPr txBox="1"/>
            <p:nvPr/>
          </p:nvSpPr>
          <p:spPr>
            <a:xfrm>
              <a:off x="1296141" y="309947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6141" y="337037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6141" y="3641285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6141" y="3912191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6141" y="4183097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6141" y="445400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6141" y="472490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3966391" y="2838260"/>
            <a:ext cx="274320" cy="2743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+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85244" y="844106"/>
                <a:ext cx="1498039" cy="8989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𝑞𝐵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44" y="844106"/>
                <a:ext cx="1498039" cy="8989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296141" y="4910320"/>
            <a:ext cx="5689103" cy="1132100"/>
            <a:chOff x="1296141" y="4910320"/>
            <a:chExt cx="5689103" cy="11321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296141" y="4910320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296141" y="5193345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296141" y="5476370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296141" y="5759395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296141" y="6042420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864952" y="5295660"/>
            <a:ext cx="274320" cy="2743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+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7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99537E-6 C 0.04775 4.99537E-6 0.08716 0.04694 0.08716 0.10499 C 0.08716 0.16304 0.04775 0.21022 -4.72222E-6 0.21022 C -0.04826 0.21022 -0.0868 0.16304 -0.0868 0.10499 C -0.0868 0.04694 -0.04826 4.99537E-6 -4.72222E-6 4.99537E-6 Z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92 L 0.00989 -0.02336 L 0.0217 -0.04047 L 0.03333 -0.05273 L 0.04896 -0.05967 L 0.05677 -0.06314 L 0.07361 -0.05967 L 0.08524 -0.04394 L 0.09167 -0.02683 L 0.10087 -0.00602 L 0.10868 0.03214 L 0.12031 0.07007 L 0.12934 0.07886 L 0.14635 0.08395 L 0.15677 0.0858 L 0.16962 0.08395 L 0.18663 0.07007 L 0.19566 0.05619 L 0.19826 0.04255 L 0.20469 0.0148 L 0.21771 -0.01295 L 0.22673 -0.03539 L 0.24236 -0.05273 L 0.27361 -0.06129 L 0.29687 -0.05967 L 0.30989 -0.02498 L 0.31771 0.00277 L 0.32812 0.04417 L 0.34375 0.07886 L 0.37222 0.08395 L 0.40208 0.08233 L 0.42031 0.07701 L 0.44236 0.03561 L 0.45538 -0.00763 L 0.4684 -0.03377 L 0.47882 -0.04741 L 0.49167 -0.05782 L 0.50729 -0.05782 L 0.5191 -0.04926 L 0.52934 -0.0303 L 0.53854 -0.00949 L 0.54496 0.01133 L 0.55156 0.03376 L 0.5592 0.04602 L 0.5684 0.05804 L 0.57882 0.06845 L 0.59167 0.07539 L 0.60469 0.07354 L 0.6191 0.06151 L 0.62812 0.0407 L 0.63854 0.0148 " pathEditMode="relative" ptsTypes="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44150"/>
            <a:ext cx="8229600" cy="5506001"/>
          </a:xfrm>
        </p:spPr>
        <p:txBody>
          <a:bodyPr/>
          <a:lstStyle/>
          <a:p>
            <a:r>
              <a:rPr lang="en-US" dirty="0" smtClean="0"/>
              <a:t>Create a potential well.</a:t>
            </a:r>
          </a:p>
          <a:p>
            <a:r>
              <a:rPr lang="en-US" dirty="0" smtClean="0"/>
              <a:t>All you need are a couple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electrodes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the axial direction?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SFU Nuclear Chemistry - Mass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512733-F38B-6A49-BC10-73E8D4B90B7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96141" y="2648223"/>
            <a:ext cx="5484669" cy="2087101"/>
            <a:chOff x="1296141" y="3099473"/>
            <a:chExt cx="5484669" cy="2087101"/>
          </a:xfrm>
        </p:grpSpPr>
        <p:sp>
          <p:nvSpPr>
            <p:cNvPr id="22" name="TextBox 21"/>
            <p:cNvSpPr txBox="1"/>
            <p:nvPr/>
          </p:nvSpPr>
          <p:spPr>
            <a:xfrm>
              <a:off x="1296141" y="309947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96141" y="337037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96141" y="3641285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96141" y="3912191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6141" y="4183097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96141" y="4454003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6141" y="4724909"/>
              <a:ext cx="5484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alpha val="50000"/>
                    </a:schemeClr>
                  </a:solidFill>
                </a:rPr>
                <a:t>x	x	x	x	x	x	x	x	x	x	x	x</a:t>
              </a:r>
              <a:endParaRPr lang="en-US" dirty="0">
                <a:solidFill>
                  <a:schemeClr val="tx1">
                    <a:alpha val="50000"/>
                  </a:schemeClr>
                </a:solidFill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3966391" y="2838260"/>
            <a:ext cx="274320" cy="2743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+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985244" y="844106"/>
                <a:ext cx="1498039" cy="8989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𝑞𝐵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𝜔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44" y="844106"/>
                <a:ext cx="1498039" cy="8989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296141" y="4910320"/>
            <a:ext cx="5689103" cy="1132100"/>
            <a:chOff x="1296141" y="4910320"/>
            <a:chExt cx="5689103" cy="1132100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296141" y="4910320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296141" y="5193345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296141" y="5476370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296141" y="5759395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296141" y="6042420"/>
              <a:ext cx="5689103" cy="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/>
          <p:cNvSpPr/>
          <p:nvPr/>
        </p:nvSpPr>
        <p:spPr>
          <a:xfrm>
            <a:off x="2824380" y="5339210"/>
            <a:ext cx="274320" cy="2743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ysClr val="windowText" lastClr="000000"/>
                </a:solidFill>
              </a:rPr>
              <a:t>+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07551" y="4858913"/>
            <a:ext cx="2840952" cy="1188720"/>
            <a:chOff x="2607551" y="4858913"/>
            <a:chExt cx="2840952" cy="118872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643176" y="4858913"/>
              <a:ext cx="0" cy="1188720"/>
            </a:xfrm>
            <a:prstGeom prst="line">
              <a:avLst/>
            </a:prstGeom>
            <a:ln w="76200">
              <a:solidFill>
                <a:srgbClr val="113F7C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412878" y="4858913"/>
              <a:ext cx="0" cy="1188720"/>
            </a:xfrm>
            <a:prstGeom prst="line">
              <a:avLst/>
            </a:prstGeom>
            <a:ln w="76200">
              <a:solidFill>
                <a:srgbClr val="113F7C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07551" y="6042420"/>
              <a:ext cx="2840952" cy="0"/>
            </a:xfrm>
            <a:prstGeom prst="line">
              <a:avLst/>
            </a:prstGeom>
            <a:ln w="76200">
              <a:solidFill>
                <a:srgbClr val="113F7C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42215" y="4800955"/>
            <a:ext cx="4095236" cy="463640"/>
            <a:chOff x="1942215" y="4800955"/>
            <a:chExt cx="4095236" cy="4636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42215" y="4802930"/>
                  <a:ext cx="7009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215" y="4802930"/>
                  <a:ext cx="700961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336490" y="4800955"/>
                  <a:ext cx="7009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6490" y="4800955"/>
                  <a:ext cx="700961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49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4.99537E-6 C 0.04775 4.99537E-6 0.08716 0.04694 0.08716 0.10499 C 0.08716 0.16304 0.04775 0.21022 -4.72222E-6 0.21022 C -0.04826 0.21022 -0.0868 0.16304 -0.0868 0.10499 C -0.0868 0.04694 -0.04826 4.99537E-6 -4.72222E-6 4.99537E-6 Z " pathEditMode="relative" rAng="0" ptsTypes="fffff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0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6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theme/theme1.xml><?xml version="1.0" encoding="utf-8"?>
<a:theme xmlns:a="http://schemas.openxmlformats.org/drawingml/2006/main" name="Lascar_TRIUMF_Template">
  <a:themeElements>
    <a:clrScheme name="TRIUMF">
      <a:dk1>
        <a:srgbClr val="000000"/>
      </a:dk1>
      <a:lt1>
        <a:sysClr val="window" lastClr="FFFFFF"/>
      </a:lt1>
      <a:dk2>
        <a:srgbClr val="6E615D"/>
      </a:dk2>
      <a:lt2>
        <a:srgbClr val="EAE6E3"/>
      </a:lt2>
      <a:accent1>
        <a:srgbClr val="005BA8"/>
      </a:accent1>
      <a:accent2>
        <a:srgbClr val="A02A17"/>
      </a:accent2>
      <a:accent3>
        <a:srgbClr val="689550"/>
      </a:accent3>
      <a:accent4>
        <a:srgbClr val="F47B29"/>
      </a:accent4>
      <a:accent5>
        <a:srgbClr val="6E615D"/>
      </a:accent5>
      <a:accent6>
        <a:srgbClr val="AFA9A6"/>
      </a:accent6>
      <a:hlink>
        <a:srgbClr val="0000FF"/>
      </a:hlink>
      <a:folHlink>
        <a:srgbClr val="AFA9A6"/>
      </a:folHlink>
    </a:clrScheme>
    <a:fontScheme name="TRIUMF Preferred">
      <a:majorFont>
        <a:latin typeface="Myriad Pro"/>
        <a:ea typeface=""/>
        <a:cs typeface=""/>
        <a:font script="Grek"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aramond"/>
        <a:ea typeface=""/>
        <a:cs typeface=""/>
        <a:font script="Grek" typeface="Times New Roman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IUMF_PPT_07-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IUMF_PPT_07-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IUMF_PPT_07-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Lascar_TRIUMF_Template</Template>
  <TotalTime>10119</TotalTime>
  <Words>1667</Words>
  <Application>Microsoft Office PowerPoint</Application>
  <PresentationFormat>On-screen Show (4:3)</PresentationFormat>
  <Paragraphs>298</Paragraphs>
  <Slides>23</Slides>
  <Notes>11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Lascar_TRIUMF_Template</vt:lpstr>
      <vt:lpstr>Equation</vt:lpstr>
      <vt:lpstr>PowerPoint Presentation</vt:lpstr>
      <vt:lpstr>Outline</vt:lpstr>
      <vt:lpstr>When last we left this…</vt:lpstr>
      <vt:lpstr>How do you relate time to mass?</vt:lpstr>
      <vt:lpstr>How do you relate time to mass?</vt:lpstr>
      <vt:lpstr>How do you relate time to mass?</vt:lpstr>
      <vt:lpstr>How do you relate time to mass?</vt:lpstr>
      <vt:lpstr>What about the axial direction?</vt:lpstr>
      <vt:lpstr>What about the axial direction?</vt:lpstr>
      <vt:lpstr>A Penning Trap</vt:lpstr>
      <vt:lpstr>A Penning Trap</vt:lpstr>
      <vt:lpstr>A Penning Trap</vt:lpstr>
      <vt:lpstr>PowerPoint Presentation</vt:lpstr>
      <vt:lpstr>PowerPoint Presentation</vt:lpstr>
      <vt:lpstr>Trapping Ions</vt:lpstr>
      <vt:lpstr>Storage of ions in a Penning trap</vt:lpstr>
      <vt:lpstr>Energy Conversion</vt:lpstr>
      <vt:lpstr>Sample ToF Spectrum</vt:lpstr>
      <vt:lpstr>Sample ToF Spectrum</vt:lpstr>
      <vt:lpstr>System Stability</vt:lpstr>
      <vt:lpstr>Questions – In class then homework</vt:lpstr>
      <vt:lpstr>Larger image for your convenience</vt:lpstr>
      <vt:lpstr>PowerPoint Presentation</vt:lpstr>
    </vt:vector>
  </TitlesOfParts>
  <Company>TRIUMF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Lascar</dc:creator>
  <cp:lastModifiedBy>ddlascar</cp:lastModifiedBy>
  <cp:revision>294</cp:revision>
  <dcterms:created xsi:type="dcterms:W3CDTF">2015-08-10T20:28:33Z</dcterms:created>
  <dcterms:modified xsi:type="dcterms:W3CDTF">2015-10-09T06:27:16Z</dcterms:modified>
</cp:coreProperties>
</file>