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0" r:id="rId3"/>
    <p:sldId id="320" r:id="rId4"/>
    <p:sldId id="291" r:id="rId5"/>
    <p:sldId id="293" r:id="rId6"/>
    <p:sldId id="294" r:id="rId7"/>
    <p:sldId id="292" r:id="rId8"/>
    <p:sldId id="295" r:id="rId9"/>
    <p:sldId id="302" r:id="rId10"/>
    <p:sldId id="321" r:id="rId11"/>
    <p:sldId id="322" r:id="rId12"/>
    <p:sldId id="323" r:id="rId13"/>
    <p:sldId id="324" r:id="rId14"/>
    <p:sldId id="325" r:id="rId15"/>
    <p:sldId id="296" r:id="rId16"/>
    <p:sldId id="297" r:id="rId17"/>
    <p:sldId id="298" r:id="rId18"/>
    <p:sldId id="299" r:id="rId19"/>
    <p:sldId id="300" r:id="rId20"/>
    <p:sldId id="304" r:id="rId21"/>
    <p:sldId id="301" r:id="rId22"/>
    <p:sldId id="305" r:id="rId23"/>
    <p:sldId id="306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290" r:id="rId33"/>
    <p:sldId id="307" r:id="rId34"/>
    <p:sldId id="308" r:id="rId35"/>
    <p:sldId id="309" r:id="rId36"/>
    <p:sldId id="318" r:id="rId37"/>
    <p:sldId id="319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7C"/>
    <a:srgbClr val="847470"/>
    <a:srgbClr val="514843"/>
    <a:srgbClr val="95938E"/>
    <a:srgbClr val="E7E7E4"/>
    <a:srgbClr val="4F4946"/>
    <a:srgbClr val="74241F"/>
    <a:srgbClr val="A02A17"/>
    <a:srgbClr val="EA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5" autoAdjust="0"/>
    <p:restoredTop sz="84229" autoAdjust="0"/>
  </p:normalViewPr>
  <p:slideViewPr>
    <p:cSldViewPr snapToGrid="0" snapToObjects="1">
      <p:cViewPr varScale="1">
        <p:scale>
          <a:sx n="94" d="100"/>
          <a:sy n="94" d="100"/>
        </p:scale>
        <p:origin x="-15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0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BAD7AC66-19B7-6345-9F32-F7B9834B9AA7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8EB5D5-35E0-754F-83D8-59122102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81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04D4055B-F5A6-A04E-9D38-48EB1FF2AB30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1DFB216-66E3-514B-BDCF-9CBADA758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6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Phosphors are normally used as a thin layer coating the surface of a clear substrate.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30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 is the number of photons emitted in time, 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</a:t>
            </a:r>
            <a:r>
              <a:rPr lang="en-US" baseline="-25000" dirty="0" smtClean="0"/>
              <a:t>0</a:t>
            </a:r>
            <a:r>
              <a:rPr lang="en-US" baseline="0" dirty="0" smtClean="0"/>
              <a:t> is the total number of photons emitted.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BGO is </a:t>
            </a:r>
            <a:r>
              <a:rPr lang="en-US" altLang="en-US" dirty="0" smtClean="0"/>
              <a:t>Bismuth </a:t>
            </a:r>
            <a:r>
              <a:rPr lang="en-US" altLang="en-US" dirty="0" err="1" smtClean="0"/>
              <a:t>germanate</a:t>
            </a:r>
            <a:r>
              <a:rPr lang="en-US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5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Photocathodes are designed to maximize the quantum efficiency.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Layer of semiconductor or alkali compound on glass.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Quantum efficiency dominated by </a:t>
            </a:r>
            <a:r>
              <a:rPr lang="en-US" altLang="en-US" sz="2000" i="1" dirty="0" smtClean="0"/>
              <a:t>L</a:t>
            </a:r>
            <a:r>
              <a:rPr lang="en-US" altLang="en-US" sz="2000" dirty="0" smtClean="0"/>
              <a:t> and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s</a:t>
            </a:r>
            <a:r>
              <a:rPr lang="en-US" altLang="en-US" sz="2000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Thin material that passes electrons easily for </a:t>
            </a:r>
            <a:r>
              <a:rPr lang="en-US" altLang="en-US" sz="2000" i="1" dirty="0" smtClean="0"/>
              <a:t>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Material with low </a:t>
            </a:r>
            <a:r>
              <a:rPr lang="en-US" altLang="en-US" sz="2000" i="1" dirty="0" smtClean="0"/>
              <a:t>E</a:t>
            </a:r>
            <a:r>
              <a:rPr lang="en-US" altLang="en-US" sz="2000" i="1" baseline="-25000" dirty="0" smtClean="0"/>
              <a:t>A</a:t>
            </a:r>
            <a:r>
              <a:rPr lang="en-US" altLang="en-US" sz="2000" dirty="0" smtClean="0"/>
              <a:t> to improve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Remember this from the last lecture? It’s the same problem. Single electrons are hard to detect. What to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go over pulse shape discrimination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3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Anthracene and Stilbene are just two examples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a plastic, the mean free path of</a:t>
            </a:r>
            <a:r>
              <a:rPr lang="en-US" baseline="0" dirty="0" smtClean="0"/>
              <a:t> the UV photon is only a few 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Flour added at ~1% level to absorb UV photons and re-emit at longer wavelength (lower frequency)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7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NE-102 is a plastic scintillator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Scintillator response differs by particle type and energy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Proton/heavy particle response begins an</a:t>
            </a:r>
            <a:r>
              <a:rPr lang="en-US" baseline="0" dirty="0" smtClean="0"/>
              <a:t> order of magnitude lower but that gap decreases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0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Physicist from </a:t>
            </a:r>
            <a:r>
              <a:rPr lang="en-US" dirty="0" err="1" smtClean="0"/>
              <a:t>Glascow</a:t>
            </a:r>
            <a:r>
              <a:rPr lang="en-US" dirty="0" smtClean="0"/>
              <a:t>, JB Birks suggested that high ionization density along particle track leads to quenching from damage molecules.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Damage</a:t>
            </a:r>
            <a:r>
              <a:rPr lang="en-US" baseline="0" dirty="0" smtClean="0"/>
              <a:t> leads to decreased efficiency.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we assume that damage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∝</m:t>
                    </m:r>
                  </m:oMath>
                </a14:m>
                <a:r>
                  <a:rPr lang="en-US" dirty="0" smtClean="0"/>
                  <a:t> ionization density then density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is a proportionality constant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Some fraction,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of the density becomes damaged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𝑘𝐵</m:t>
                    </m:r>
                  </m:oMath>
                </a14:m>
                <a:r>
                  <a:rPr lang="en-US" dirty="0" smtClean="0"/>
                  <a:t> is experimentally derived by fitting to data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we assume that damage </a:t>
                </a:r>
                <a:r>
                  <a:rPr lang="en-US" b="0" i="0" smtClean="0">
                    <a:latin typeface="Cambria Math"/>
                  </a:rPr>
                  <a:t>∝</a:t>
                </a:r>
                <a:r>
                  <a:rPr lang="en-US" dirty="0" smtClean="0"/>
                  <a:t> ionization density then density becomes </a:t>
                </a:r>
                <a:r>
                  <a:rPr lang="en-US" b="0" i="0" smtClean="0">
                    <a:latin typeface="Cambria Math"/>
                  </a:rPr>
                  <a:t>𝐵(𝑑𝐸∕𝑑𝑥)</a:t>
                </a:r>
                <a:endParaRPr lang="en-US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i="0" smtClean="0">
                    <a:latin typeface="Cambria Math"/>
                  </a:rPr>
                  <a:t>𝐵</a:t>
                </a:r>
                <a:r>
                  <a:rPr lang="en-US" dirty="0" smtClean="0"/>
                  <a:t> is a proportionality constant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Some fraction, </a:t>
                </a:r>
                <a:r>
                  <a:rPr lang="en-US" b="0" i="0" smtClean="0">
                    <a:latin typeface="Cambria Math"/>
                  </a:rPr>
                  <a:t>𝑘</a:t>
                </a:r>
                <a:r>
                  <a:rPr lang="en-US" dirty="0" smtClean="0"/>
                  <a:t>, of the density becomes damaged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i="0" smtClean="0">
                    <a:latin typeface="Cambria Math"/>
                  </a:rPr>
                  <a:t>𝑘𝐵</a:t>
                </a:r>
                <a:r>
                  <a:rPr lang="en-US" dirty="0" smtClean="0"/>
                  <a:t> is experimentally derived by fitting to data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0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0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07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Anthracene and Stilbene are just two examples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a plastic, the mean free path of</a:t>
            </a:r>
            <a:r>
              <a:rPr lang="en-US" baseline="0" dirty="0" smtClean="0"/>
              <a:t> the UV photon is only a few 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Flour added </a:t>
            </a:r>
            <a:r>
              <a:rPr lang="en-US" baseline="0" smtClean="0"/>
              <a:t>at ~1</a:t>
            </a:r>
            <a:r>
              <a:rPr lang="en-US" baseline="0" dirty="0" smtClean="0"/>
              <a:t>% level to absorb UV photons and re-emit at longer wavelength (</a:t>
            </a:r>
            <a:r>
              <a:rPr lang="en-US" baseline="0" smtClean="0"/>
              <a:t>lower frequency)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7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rgbClr val="113F7C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rgbClr val="113F7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600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457200" rtl="0" eaLnBrk="1" fontAlgn="base" latinLnBrk="0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9CC-D407-2C40-A733-1A362103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916-5AC1-644C-AE40-D75B460B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CCD4-CC97-4D48-A617-7F176D98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0"/>
            <a:ext cx="2325687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948165" y="1140839"/>
            <a:ext cx="2161417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  <a:r>
              <a:rPr lang="en-US" sz="700" dirty="0" smtClean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et 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48166" y="276193"/>
            <a:ext cx="1856911" cy="5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1985126"/>
            <a:ext cx="6818884" cy="334965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70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700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6976324" y="2997200"/>
            <a:ext cx="2010775" cy="2337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8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RCan-Canada_E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Box 82"/>
          <p:cNvSpPr txBox="1"/>
          <p:nvPr userDrawn="1"/>
        </p:nvSpPr>
        <p:spPr>
          <a:xfrm>
            <a:off x="6948166" y="1967449"/>
            <a:ext cx="2113284" cy="95816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Western |</a:t>
            </a:r>
            <a:r>
              <a:rPr lang="en-US" sz="800" b="0" baseline="0" dirty="0" smtClean="0">
                <a:solidFill>
                  <a:schemeClr val="bg1"/>
                </a:solidFill>
              </a:rPr>
              <a:t> </a:t>
            </a:r>
            <a:r>
              <a:rPr lang="en-US" sz="800" b="0" dirty="0" smtClean="0">
                <a:solidFill>
                  <a:schemeClr val="bg1"/>
                </a:solidFill>
              </a:rPr>
              <a:t>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2235078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62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6976324" y="2997200"/>
            <a:ext cx="2010775" cy="2638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RCan-Canada_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8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6948166" y="1798767"/>
            <a:ext cx="2043434" cy="95816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Western | 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-1" y="4810499"/>
            <a:ext cx="681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13F7C"/>
                </a:solidFill>
                <a:latin typeface="Myriad Pro"/>
                <a:cs typeface="Myriad Pro"/>
              </a:rPr>
              <a:t>Questions?</a:t>
            </a:r>
            <a:endParaRPr lang="en-US" sz="3600" dirty="0">
              <a:solidFill>
                <a:srgbClr val="113F7C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57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 16, 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Detector Physics - Lecture 4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A227C2-4196-418D-8FB5-02E3E6165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28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 16, 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Detector Physics - Lecture 4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B09099-DC75-47EE-8760-4D0ADDAB2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279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 16, 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Detector Physics - Lecture 4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2FCEB9-E7B8-4818-B6D0-2E9C555A5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7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RIUMF_logo_grey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99" y="67606"/>
            <a:ext cx="1102360" cy="3022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25A-5506-FD4F-B37D-9145376A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4D01-0053-A943-B22B-53B005C7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2733-F38B-6A49-BC10-73E8D4B9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CA4-6432-C847-B056-BB428797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DE00-3A65-8A49-9448-F769439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9" y="6396038"/>
            <a:ext cx="7992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Nov 16, 2015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08186" y="6400800"/>
            <a:ext cx="467841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Detector Physics - Lecture 4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6A860FD2-16CC-AD45-96AE-CBD078A1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2" r:id="rId3"/>
    <p:sldLayoutId id="2147483943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ectors.saint-gobain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wmf"/><Relationship Id="rId11" Type="http://schemas.openxmlformats.org/officeDocument/2006/relationships/image" Target="../media/image60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57.wmf"/><Relationship Id="rId9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Detector Physics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Scintillation Detectors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D. Lascar | Postdoctoral Fellow | TRIUMF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028656" y="4572000"/>
            <a:ext cx="1905000" cy="1676400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028656" y="914400"/>
            <a:ext cx="1905000" cy="16764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28656" y="2743200"/>
            <a:ext cx="1905000" cy="1676400"/>
          </a:xfrm>
        </p:spPr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7650" y="3581400"/>
            <a:ext cx="6076950" cy="457200"/>
          </a:xfrm>
        </p:spPr>
        <p:txBody>
          <a:bodyPr/>
          <a:lstStyle/>
          <a:p>
            <a:r>
              <a:rPr lang="en-US" dirty="0" smtClean="0"/>
              <a:t>GAPS Postdoc Lecture Series </a:t>
            </a:r>
            <a:r>
              <a:rPr lang="en-US" smtClean="0"/>
              <a:t>– </a:t>
            </a:r>
            <a:r>
              <a:rPr lang="en-US" smtClean="0"/>
              <a:t>November 16,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" y="1153232"/>
            <a:ext cx="4394578" cy="4960965"/>
          </a:xfrm>
        </p:spPr>
        <p:txBody>
          <a:bodyPr/>
          <a:lstStyle/>
          <a:p>
            <a:r>
              <a:rPr lang="en-US" dirty="0" smtClean="0"/>
              <a:t>Above 125 </a:t>
            </a:r>
            <a:r>
              <a:rPr lang="en-US" dirty="0" err="1" smtClean="0"/>
              <a:t>keV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response is linear</a:t>
            </a:r>
          </a:p>
          <a:p>
            <a:r>
              <a:rPr lang="en-US" dirty="0" smtClean="0"/>
              <a:t>Proton/heavy particle always has a lower response</a:t>
            </a:r>
          </a:p>
          <a:p>
            <a:r>
              <a:rPr lang="en-US" dirty="0" smtClean="0"/>
              <a:t>MeV electrons equivalent (</a:t>
            </a:r>
            <a:r>
              <a:rPr lang="en-US" dirty="0" err="1" smtClean="0"/>
              <a:t>MeVee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 MeV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1 </a:t>
            </a:r>
            <a:r>
              <a:rPr lang="en-US" dirty="0" err="1" smtClean="0"/>
              <a:t>MeVee</a:t>
            </a:r>
            <a:endParaRPr lang="en-US" dirty="0" smtClean="0"/>
          </a:p>
          <a:p>
            <a:pPr lvl="1"/>
            <a:r>
              <a:rPr lang="en-US" dirty="0" smtClean="0"/>
              <a:t>&gt;2 MeV p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/>
              <a:t> 1 </a:t>
            </a:r>
            <a:r>
              <a:rPr lang="en-US" dirty="0" err="1"/>
              <a:t>MeVee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scintillator response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/>
          <a:stretch/>
        </p:blipFill>
        <p:spPr bwMode="auto">
          <a:xfrm>
            <a:off x="4681182" y="1174048"/>
            <a:ext cx="4462818" cy="435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2277266" y="3119865"/>
            <a:ext cx="448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Scintillator response (arb units)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1182" y="5445459"/>
            <a:ext cx="448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Particle Energy (MeV)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61354" y="820383"/>
            <a:ext cx="448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NE-102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348481" y="2661316"/>
            <a:ext cx="1226024" cy="2429299"/>
            <a:chOff x="6348481" y="2661316"/>
            <a:chExt cx="1226024" cy="2429299"/>
          </a:xfrm>
        </p:grpSpPr>
        <p:cxnSp>
          <p:nvCxnSpPr>
            <p:cNvPr id="12" name="Straight Connector 11"/>
            <p:cNvCxnSpPr/>
            <p:nvPr/>
          </p:nvCxnSpPr>
          <p:spPr>
            <a:xfrm flipH="1" flipV="1">
              <a:off x="6359857" y="2729552"/>
              <a:ext cx="0" cy="2361063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348481" y="2661316"/>
              <a:ext cx="1226024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574505" y="2661316"/>
              <a:ext cx="0" cy="2429299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59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2976"/>
            <a:ext cx="8229600" cy="5294994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scintillator response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60143" y="982976"/>
                <a:ext cx="1623714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43" y="982976"/>
                <a:ext cx="1623714" cy="793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Callout 1 (Accent Bar) 8"/>
          <p:cNvSpPr/>
          <p:nvPr/>
        </p:nvSpPr>
        <p:spPr>
          <a:xfrm>
            <a:off x="1610425" y="1978922"/>
            <a:ext cx="1937982" cy="1132765"/>
          </a:xfrm>
          <a:prstGeom prst="accentCallout1">
            <a:avLst>
              <a:gd name="adj1" fmla="val 24774"/>
              <a:gd name="adj2" fmla="val 105047"/>
              <a:gd name="adj3" fmla="val -14006"/>
              <a:gd name="adj4" fmla="val 121526"/>
            </a:avLst>
          </a:prstGeom>
          <a:noFill/>
          <a:ln>
            <a:solidFill>
              <a:srgbClr val="113F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>
                <a:solidFill>
                  <a:srgbClr val="113F7C"/>
                </a:solidFill>
              </a:rPr>
              <a:t>Flourescent</a:t>
            </a:r>
            <a:r>
              <a:rPr lang="en-US" dirty="0" smtClean="0">
                <a:solidFill>
                  <a:srgbClr val="113F7C"/>
                </a:solidFill>
              </a:rPr>
              <a:t> energy/unit path length</a:t>
            </a:r>
            <a:endParaRPr lang="en-US" dirty="0">
              <a:solidFill>
                <a:srgbClr val="113F7C"/>
              </a:solidFill>
            </a:endParaRPr>
          </a:p>
        </p:txBody>
      </p:sp>
      <p:sp>
        <p:nvSpPr>
          <p:cNvPr id="18" name="Line Callout 1 (Accent Bar) 17"/>
          <p:cNvSpPr/>
          <p:nvPr/>
        </p:nvSpPr>
        <p:spPr>
          <a:xfrm>
            <a:off x="6359682" y="2245053"/>
            <a:ext cx="1937982" cy="1132765"/>
          </a:xfrm>
          <a:prstGeom prst="accentCallout1">
            <a:avLst>
              <a:gd name="adj1" fmla="val 18750"/>
              <a:gd name="adj2" fmla="val -4812"/>
              <a:gd name="adj3" fmla="val -65813"/>
              <a:gd name="adj4" fmla="val -56643"/>
            </a:avLst>
          </a:prstGeom>
          <a:noFill/>
          <a:ln>
            <a:solidFill>
              <a:srgbClr val="113F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13F7C"/>
                </a:solidFill>
              </a:rPr>
              <a:t>Energy loss/unit path length</a:t>
            </a:r>
            <a:endParaRPr lang="en-US" dirty="0">
              <a:solidFill>
                <a:srgbClr val="113F7C"/>
              </a:solidFill>
            </a:endParaRPr>
          </a:p>
        </p:txBody>
      </p:sp>
      <p:sp>
        <p:nvSpPr>
          <p:cNvPr id="13" name="Line Callout 2 (Accent Bar) 12"/>
          <p:cNvSpPr/>
          <p:nvPr/>
        </p:nvSpPr>
        <p:spPr>
          <a:xfrm>
            <a:off x="6032135" y="3725840"/>
            <a:ext cx="2593075" cy="723332"/>
          </a:xfrm>
          <a:prstGeom prst="accentCallout2">
            <a:avLst>
              <a:gd name="adj1" fmla="val 18750"/>
              <a:gd name="adj2" fmla="val -2849"/>
              <a:gd name="adj3" fmla="val 18415"/>
              <a:gd name="adj4" fmla="val -29825"/>
              <a:gd name="adj5" fmla="val -299167"/>
              <a:gd name="adj6" fmla="val -50984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13F7C"/>
                </a:solidFill>
              </a:rPr>
              <a:t>Normal scintillation efficiency</a:t>
            </a:r>
            <a:endParaRPr lang="en-US" dirty="0">
              <a:solidFill>
                <a:srgbClr val="113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10711"/>
            <a:ext cx="8229600" cy="446725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 account for the probability of quenching: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scintillator response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14549" y="990138"/>
                <a:ext cx="1623714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549" y="990138"/>
                <a:ext cx="1623714" cy="793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386836" y="2332603"/>
                <a:ext cx="2370329" cy="1367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𝑘𝐵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836" y="2332603"/>
                <a:ext cx="2370329" cy="13671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Callout 1 (Accent Bar) 11"/>
          <p:cNvSpPr/>
          <p:nvPr/>
        </p:nvSpPr>
        <p:spPr>
          <a:xfrm>
            <a:off x="7091066" y="2892164"/>
            <a:ext cx="1937982" cy="566382"/>
          </a:xfrm>
          <a:prstGeom prst="accentCallout1">
            <a:avLst>
              <a:gd name="adj1" fmla="val 18750"/>
              <a:gd name="adj2" fmla="val -4812"/>
              <a:gd name="adj3" fmla="val 17319"/>
              <a:gd name="adj4" fmla="val -74953"/>
            </a:avLst>
          </a:prstGeom>
          <a:noFill/>
          <a:ln>
            <a:solidFill>
              <a:srgbClr val="113F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113F7C"/>
                </a:solidFill>
              </a:rPr>
              <a:t>Birk’s</a:t>
            </a:r>
            <a:r>
              <a:rPr lang="en-US" dirty="0" smtClean="0">
                <a:solidFill>
                  <a:srgbClr val="113F7C"/>
                </a:solidFill>
              </a:rPr>
              <a:t> formula</a:t>
            </a:r>
            <a:endParaRPr lang="en-US" dirty="0">
              <a:solidFill>
                <a:srgbClr val="113F7C"/>
              </a:solidFill>
            </a:endParaRPr>
          </a:p>
        </p:txBody>
      </p:sp>
      <p:sp>
        <p:nvSpPr>
          <p:cNvPr id="16" name="Line Callout 2 (Accent Bar) 15"/>
          <p:cNvSpPr/>
          <p:nvPr/>
        </p:nvSpPr>
        <p:spPr>
          <a:xfrm>
            <a:off x="6277795" y="4449172"/>
            <a:ext cx="2593075" cy="723332"/>
          </a:xfrm>
          <a:prstGeom prst="accentCallout2">
            <a:avLst>
              <a:gd name="adj1" fmla="val 18750"/>
              <a:gd name="adj2" fmla="val -2849"/>
              <a:gd name="adj3" fmla="val 18415"/>
              <a:gd name="adj4" fmla="val -29825"/>
              <a:gd name="adj5" fmla="val -102941"/>
              <a:gd name="adj6" fmla="val -50984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13F7C"/>
                </a:solidFill>
              </a:rPr>
              <a:t>Experimentally derived</a:t>
            </a:r>
            <a:endParaRPr lang="en-US" dirty="0">
              <a:solidFill>
                <a:srgbClr val="113F7C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4830882" y="3425819"/>
            <a:ext cx="274320" cy="320040"/>
          </a:xfrm>
          <a:prstGeom prst="leftBrace">
            <a:avLst>
              <a:gd name="adj1" fmla="val 8333"/>
              <a:gd name="adj2" fmla="val 44103"/>
            </a:avLst>
          </a:prstGeom>
          <a:ln w="9525">
            <a:solidFill>
              <a:srgbClr val="113F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e Callout 2 (Accent Bar) 16"/>
          <p:cNvSpPr/>
          <p:nvPr/>
        </p:nvSpPr>
        <p:spPr>
          <a:xfrm>
            <a:off x="513949" y="2452023"/>
            <a:ext cx="2593075" cy="723332"/>
          </a:xfrm>
          <a:prstGeom prst="accentCallout2">
            <a:avLst>
              <a:gd name="adj1" fmla="val 30886"/>
              <a:gd name="adj2" fmla="val 100119"/>
              <a:gd name="adj3" fmla="val -9902"/>
              <a:gd name="adj4" fmla="val 117998"/>
              <a:gd name="adj5" fmla="val 25497"/>
              <a:gd name="adj6" fmla="val 158620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113F7C"/>
                </a:solidFill>
              </a:rPr>
              <a:t>Normalization parameter</a:t>
            </a:r>
            <a:endParaRPr lang="en-US" dirty="0">
              <a:solidFill>
                <a:srgbClr val="113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0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10711"/>
                <a:ext cx="8229600" cy="446725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To account for the probability of quenching: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For high-E e</a:t>
                </a:r>
                <a:r>
                  <a:rPr lang="en-US" baseline="30000" dirty="0" smtClean="0"/>
                  <a:t>-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 is small</a:t>
                </a:r>
              </a:p>
              <a:p>
                <a:pPr marL="0" indent="0" algn="ctr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The light output is linearly related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10711"/>
                <a:ext cx="8229600" cy="4467258"/>
              </a:xfrm>
              <a:blipFill rotWithShape="1">
                <a:blip r:embed="rId3"/>
                <a:stretch>
                  <a:fillRect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scintillator response - electrons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14549" y="990138"/>
                <a:ext cx="1623714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549" y="990138"/>
                <a:ext cx="1623714" cy="7936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386836" y="2332603"/>
                <a:ext cx="2370329" cy="1367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𝑘𝐵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836" y="2332603"/>
                <a:ext cx="2370329" cy="13671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777727" y="4058920"/>
                <a:ext cx="3588546" cy="964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27" y="4058920"/>
                <a:ext cx="3588546" cy="9641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3850" y="5552440"/>
                <a:ext cx="2876300" cy="922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𝑑𝐸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𝑑𝐸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850" y="5552440"/>
                <a:ext cx="2876300" cy="9229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2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10711"/>
                <a:ext cx="8229600" cy="446725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To account for the probability of quenching: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For </a:t>
                </a:r>
                <a:r>
                  <a:rPr lang="el-GR" dirty="0" smtClean="0"/>
                  <a:t>α</a:t>
                </a:r>
                <a:r>
                  <a:rPr lang="en-US" dirty="0" smtClean="0"/>
                  <a:t>’s,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≫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10711"/>
                <a:ext cx="8229600" cy="4467258"/>
              </a:xfrm>
              <a:blipFill rotWithShape="1">
                <a:blip r:embed="rId3"/>
                <a:stretch>
                  <a:fillRect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scintillator response – </a:t>
            </a:r>
            <a:r>
              <a:rPr lang="el-GR" dirty="0" smtClean="0"/>
              <a:t>α</a:t>
            </a:r>
            <a:r>
              <a:rPr lang="en-US" dirty="0" smtClean="0"/>
              <a:t>’s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14549" y="990138"/>
                <a:ext cx="1623714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549" y="990138"/>
                <a:ext cx="1623714" cy="7936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386836" y="2332603"/>
                <a:ext cx="2370329" cy="1367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𝑘𝐵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836" y="2332603"/>
                <a:ext cx="2370329" cy="13671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36675" y="4058920"/>
                <a:ext cx="1670650" cy="964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𝑘𝐵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675" y="4058920"/>
                <a:ext cx="1670650" cy="9641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723192" y="5023095"/>
                <a:ext cx="1673022" cy="1562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𝑑𝐿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𝑑𝐸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𝑑𝐿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192" y="5023095"/>
                <a:ext cx="1673022" cy="15626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9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Scintillators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719"/>
            <a:ext cx="9144000" cy="350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4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04717" y="1098640"/>
            <a:ext cx="4291084" cy="4754563"/>
          </a:xfrm>
        </p:spPr>
        <p:txBody>
          <a:bodyPr/>
          <a:lstStyle/>
          <a:p>
            <a:r>
              <a:rPr lang="en-US" altLang="en-US" dirty="0"/>
              <a:t>Fluorescence is known in many natural crystals.</a:t>
            </a:r>
          </a:p>
          <a:p>
            <a:pPr lvl="1"/>
            <a:r>
              <a:rPr lang="en-US" altLang="en-US" dirty="0"/>
              <a:t>UV light absorbed</a:t>
            </a:r>
          </a:p>
          <a:p>
            <a:pPr lvl="1"/>
            <a:r>
              <a:rPr lang="en-US" altLang="en-US" dirty="0"/>
              <a:t>Visible light </a:t>
            </a:r>
            <a:r>
              <a:rPr lang="en-US" altLang="en-US" dirty="0" smtClean="0"/>
              <a:t>emitted</a:t>
            </a:r>
            <a:endParaRPr lang="en-US" altLang="en-US" dirty="0"/>
          </a:p>
          <a:p>
            <a:r>
              <a:rPr lang="en-US" altLang="en-US" dirty="0"/>
              <a:t>Artificial scintillators can be made from many crystals.</a:t>
            </a:r>
          </a:p>
          <a:p>
            <a:pPr lvl="1"/>
            <a:r>
              <a:rPr lang="en-US" altLang="en-US" dirty="0"/>
              <a:t>Doping impurities added</a:t>
            </a:r>
          </a:p>
          <a:p>
            <a:pPr lvl="1"/>
            <a:r>
              <a:rPr lang="en-US" altLang="en-US" dirty="0"/>
              <a:t>Improve visible light emission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449163"/>
            <a:ext cx="4038600" cy="1677000"/>
          </a:xfrm>
        </p:spPr>
        <p:txBody>
          <a:bodyPr/>
          <a:lstStyle/>
          <a:p>
            <a:r>
              <a:rPr lang="en-US" dirty="0" smtClean="0"/>
              <a:t>Higher density = </a:t>
            </a:r>
            <a:br>
              <a:rPr lang="en-US" dirty="0" smtClean="0"/>
            </a:br>
            <a:r>
              <a:rPr lang="en-US" dirty="0" smtClean="0"/>
              <a:t>More interaction = More efficient</a:t>
            </a:r>
            <a:endParaRPr 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Inorganic Scintillators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6096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30" y="1426184"/>
            <a:ext cx="4687829" cy="302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72696" y="5920607"/>
            <a:ext cx="51577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675552"/>
            <a:ext cx="4038600" cy="4754563"/>
          </a:xfrm>
        </p:spPr>
        <p:txBody>
          <a:bodyPr/>
          <a:lstStyle/>
          <a:p>
            <a:r>
              <a:rPr lang="en-US" altLang="en-US" dirty="0"/>
              <a:t>Impurities in the crystal provide energy levels in the band gap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Charged particles excites electrons to states below the conduction band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 smtClean="0"/>
              <a:t>De-excitation </a:t>
            </a:r>
            <a:r>
              <a:rPr lang="en-US" altLang="en-US" dirty="0"/>
              <a:t>causes photon emission.</a:t>
            </a:r>
          </a:p>
          <a:p>
            <a:pPr lvl="1"/>
            <a:r>
              <a:rPr lang="en-US" altLang="en-US" dirty="0"/>
              <a:t>Crystal is transparent at photon frequency.</a:t>
            </a:r>
          </a:p>
          <a:p>
            <a:endParaRPr lang="en-US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Band Structure</a:t>
            </a:r>
          </a:p>
        </p:txBody>
      </p:sp>
      <p:sp>
        <p:nvSpPr>
          <p:cNvPr id="90176" name="Rectangle 64"/>
          <p:cNvSpPr>
            <a:spLocks noChangeArrowheads="1"/>
          </p:cNvSpPr>
          <p:nvPr/>
        </p:nvSpPr>
        <p:spPr bwMode="auto">
          <a:xfrm>
            <a:off x="638024" y="1475080"/>
            <a:ext cx="2819400" cy="914400"/>
          </a:xfrm>
          <a:prstGeom prst="rect">
            <a:avLst/>
          </a:prstGeom>
          <a:solidFill>
            <a:schemeClr val="accent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77" name="Line 65"/>
          <p:cNvSpPr>
            <a:spLocks noChangeShapeType="1"/>
          </p:cNvSpPr>
          <p:nvPr/>
        </p:nvSpPr>
        <p:spPr bwMode="auto">
          <a:xfrm>
            <a:off x="638024" y="238948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8" name="Rectangle 66"/>
          <p:cNvSpPr>
            <a:spLocks noChangeArrowheads="1"/>
          </p:cNvSpPr>
          <p:nvPr/>
        </p:nvSpPr>
        <p:spPr bwMode="auto">
          <a:xfrm>
            <a:off x="638024" y="3913480"/>
            <a:ext cx="28194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79" name="Line 67"/>
          <p:cNvSpPr>
            <a:spLocks noChangeShapeType="1"/>
          </p:cNvSpPr>
          <p:nvPr/>
        </p:nvSpPr>
        <p:spPr bwMode="auto">
          <a:xfrm>
            <a:off x="638024" y="391348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0" name="Text Box 68"/>
          <p:cNvSpPr txBox="1">
            <a:spLocks noChangeArrowheads="1"/>
          </p:cNvSpPr>
          <p:nvPr/>
        </p:nvSpPr>
        <p:spPr bwMode="auto">
          <a:xfrm>
            <a:off x="866624" y="155128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conduction band</a:t>
            </a:r>
          </a:p>
        </p:txBody>
      </p:sp>
      <p:sp>
        <p:nvSpPr>
          <p:cNvPr id="90181" name="Text Box 69"/>
          <p:cNvSpPr txBox="1">
            <a:spLocks noChangeArrowheads="1"/>
          </p:cNvSpPr>
          <p:nvPr/>
        </p:nvSpPr>
        <p:spPr bwMode="auto">
          <a:xfrm>
            <a:off x="866624" y="398968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valence band</a:t>
            </a:r>
          </a:p>
        </p:txBody>
      </p:sp>
      <p:sp>
        <p:nvSpPr>
          <p:cNvPr id="90182" name="Line 70"/>
          <p:cNvSpPr>
            <a:spLocks noChangeShapeType="1"/>
          </p:cNvSpPr>
          <p:nvPr/>
        </p:nvSpPr>
        <p:spPr bwMode="auto">
          <a:xfrm>
            <a:off x="638024" y="254188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3" name="Line 71"/>
          <p:cNvSpPr>
            <a:spLocks noChangeShapeType="1"/>
          </p:cNvSpPr>
          <p:nvPr/>
        </p:nvSpPr>
        <p:spPr bwMode="auto">
          <a:xfrm>
            <a:off x="638024" y="261808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4" name="Line 72"/>
          <p:cNvSpPr>
            <a:spLocks noChangeShapeType="1"/>
          </p:cNvSpPr>
          <p:nvPr/>
        </p:nvSpPr>
        <p:spPr bwMode="auto">
          <a:xfrm>
            <a:off x="638024" y="269428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5" name="Line 73"/>
          <p:cNvSpPr>
            <a:spLocks noChangeShapeType="1"/>
          </p:cNvSpPr>
          <p:nvPr/>
        </p:nvSpPr>
        <p:spPr bwMode="auto">
          <a:xfrm>
            <a:off x="638024" y="353248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6" name="Line 74"/>
          <p:cNvSpPr>
            <a:spLocks noChangeShapeType="1"/>
          </p:cNvSpPr>
          <p:nvPr/>
        </p:nvSpPr>
        <p:spPr bwMode="auto">
          <a:xfrm>
            <a:off x="942824" y="2694280"/>
            <a:ext cx="0" cy="838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7" name="Text Box 75"/>
          <p:cNvSpPr txBox="1">
            <a:spLocks noChangeArrowheads="1"/>
          </p:cNvSpPr>
          <p:nvPr/>
        </p:nvSpPr>
        <p:spPr bwMode="auto">
          <a:xfrm>
            <a:off x="485624" y="292288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/>
              <a:t>h</a:t>
            </a:r>
            <a:r>
              <a:rPr lang="en-US" altLang="en-US" sz="2000" i="1">
                <a:latin typeface="Symbol" pitchFamily="18" charset="2"/>
              </a:rPr>
              <a:t>n</a:t>
            </a:r>
          </a:p>
        </p:txBody>
      </p:sp>
      <p:sp>
        <p:nvSpPr>
          <p:cNvPr id="90188" name="Text Box 76"/>
          <p:cNvSpPr txBox="1">
            <a:spLocks noChangeArrowheads="1"/>
          </p:cNvSpPr>
          <p:nvPr/>
        </p:nvSpPr>
        <p:spPr bwMode="auto">
          <a:xfrm>
            <a:off x="1019024" y="269428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impurity excited states</a:t>
            </a:r>
          </a:p>
        </p:txBody>
      </p:sp>
      <p:sp>
        <p:nvSpPr>
          <p:cNvPr id="90189" name="Text Box 77"/>
          <p:cNvSpPr txBox="1">
            <a:spLocks noChangeArrowheads="1"/>
          </p:cNvSpPr>
          <p:nvPr/>
        </p:nvSpPr>
        <p:spPr bwMode="auto">
          <a:xfrm>
            <a:off x="1019023" y="3469928"/>
            <a:ext cx="273410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impurity ground state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368" y="5825071"/>
            <a:ext cx="51577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9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64" y="2195992"/>
            <a:ext cx="4954136" cy="256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" y="989456"/>
            <a:ext cx="4332024" cy="4754563"/>
          </a:xfrm>
          <a:ln/>
        </p:spPr>
        <p:txBody>
          <a:bodyPr/>
          <a:lstStyle/>
          <a:p>
            <a:r>
              <a:rPr lang="en-US" altLang="en-US" dirty="0"/>
              <a:t>Jablonski diagrams characterize the energy levels of the excited states.</a:t>
            </a:r>
          </a:p>
          <a:p>
            <a:pPr lvl="1"/>
            <a:r>
              <a:rPr lang="en-US" altLang="en-US" dirty="0"/>
              <a:t>Vibrational transitions are low frequency</a:t>
            </a:r>
          </a:p>
          <a:p>
            <a:pPr lvl="1"/>
            <a:r>
              <a:rPr lang="en-US" altLang="en-US" dirty="0" smtClean="0"/>
              <a:t>Fluorescence </a:t>
            </a:r>
            <a:r>
              <a:rPr lang="en-US" altLang="en-US" dirty="0"/>
              <a:t>and </a:t>
            </a:r>
            <a:r>
              <a:rPr lang="en-US" altLang="en-US" dirty="0" smtClean="0"/>
              <a:t>phosphorescence </a:t>
            </a:r>
            <a:r>
              <a:rPr lang="en-US" altLang="en-US" dirty="0"/>
              <a:t>are visible and </a:t>
            </a:r>
            <a:r>
              <a:rPr lang="en-US" altLang="en-US" dirty="0" smtClean="0"/>
              <a:t>UV</a:t>
            </a:r>
            <a:endParaRPr lang="en-US" altLang="en-US" dirty="0"/>
          </a:p>
          <a:p>
            <a:r>
              <a:rPr lang="en-US" altLang="en-US" dirty="0" smtClean="0"/>
              <a:t>Transitions </a:t>
            </a:r>
            <a:r>
              <a:rPr lang="en-US" altLang="en-US" dirty="0"/>
              <a:t>are characterized by a peak wavelength </a:t>
            </a:r>
            <a:r>
              <a:rPr lang="en-US" altLang="en-US" dirty="0" err="1">
                <a:latin typeface="Symbol" pitchFamily="18" charset="2"/>
              </a:rPr>
              <a:t>l</a:t>
            </a:r>
            <a:r>
              <a:rPr lang="en-US" altLang="en-US" baseline="-25000" dirty="0" err="1"/>
              <a:t>max</a:t>
            </a:r>
            <a:r>
              <a:rPr lang="en-US" altLang="en-US" dirty="0"/>
              <a:t>.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Jablonski Diagram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72696" y="5893311"/>
            <a:ext cx="51577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17660" y="1071344"/>
            <a:ext cx="4053384" cy="4754563"/>
          </a:xfrm>
        </p:spPr>
        <p:txBody>
          <a:bodyPr/>
          <a:lstStyle/>
          <a:p>
            <a:r>
              <a:rPr lang="en-US" altLang="en-US" dirty="0"/>
              <a:t>Fluorescence typically involves three steps.</a:t>
            </a:r>
          </a:p>
          <a:p>
            <a:pPr lvl="1"/>
            <a:r>
              <a:rPr lang="en-US" altLang="en-US" dirty="0"/>
              <a:t>Excitation to higher energy state.</a:t>
            </a:r>
          </a:p>
          <a:p>
            <a:pPr lvl="1"/>
            <a:r>
              <a:rPr lang="en-US" altLang="en-US" dirty="0" smtClean="0"/>
              <a:t>E loss </a:t>
            </a:r>
            <a:r>
              <a:rPr lang="en-US" altLang="en-US" dirty="0"/>
              <a:t>through change in vibrational state</a:t>
            </a:r>
          </a:p>
          <a:p>
            <a:pPr lvl="1"/>
            <a:r>
              <a:rPr lang="en-US" altLang="en-US" dirty="0"/>
              <a:t>Emission of fluorescent photon</a:t>
            </a:r>
            <a:r>
              <a:rPr lang="en-US" altLang="en-US" dirty="0" smtClean="0"/>
              <a:t>.</a:t>
            </a:r>
            <a:endParaRPr lang="en-US" altLang="en-US" sz="2400" dirty="0"/>
          </a:p>
          <a:p>
            <a:r>
              <a:rPr lang="en-US" altLang="en-US" dirty="0"/>
              <a:t>The time for 1/</a:t>
            </a:r>
            <a:r>
              <a:rPr lang="en-US" altLang="en-US" i="1" dirty="0"/>
              <a:t>e</a:t>
            </a:r>
            <a:r>
              <a:rPr lang="en-US" altLang="en-US" dirty="0"/>
              <a:t> of the atoms to remain excited is the characteristic time </a:t>
            </a:r>
            <a:r>
              <a:rPr lang="en-US" altLang="en-US" dirty="0">
                <a:latin typeface="Symbol" pitchFamily="18" charset="2"/>
              </a:rPr>
              <a:t>t</a:t>
            </a:r>
            <a:r>
              <a:rPr lang="en-US" altLang="en-US" dirty="0"/>
              <a:t>.</a:t>
            </a:r>
          </a:p>
          <a:p>
            <a:endParaRPr lang="en-US" sz="3200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Lag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>
            <a:off x="1143000" y="26670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1143000" y="28194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>
            <a:off x="1143000" y="28956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6" name="Line 12"/>
          <p:cNvSpPr>
            <a:spLocks noChangeShapeType="1"/>
          </p:cNvSpPr>
          <p:nvPr/>
        </p:nvSpPr>
        <p:spPr bwMode="auto">
          <a:xfrm>
            <a:off x="1143000" y="29718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>
            <a:off x="1143000" y="44196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>
            <a:off x="3276600" y="2971800"/>
            <a:ext cx="0" cy="144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9" name="Text Box 15"/>
          <p:cNvSpPr txBox="1">
            <a:spLocks noChangeArrowheads="1"/>
          </p:cNvSpPr>
          <p:nvPr/>
        </p:nvSpPr>
        <p:spPr bwMode="auto">
          <a:xfrm>
            <a:off x="892792" y="3505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10</a:t>
            </a:r>
            <a:r>
              <a:rPr lang="en-US" altLang="en-US" sz="1800" baseline="30000" dirty="0"/>
              <a:t>-15</a:t>
            </a:r>
            <a:r>
              <a:rPr lang="en-US" altLang="en-US" sz="1800" dirty="0"/>
              <a:t> s</a:t>
            </a:r>
          </a:p>
        </p:txBody>
      </p:sp>
      <p:sp>
        <p:nvSpPr>
          <p:cNvPr id="159760" name="Text Box 16"/>
          <p:cNvSpPr txBox="1">
            <a:spLocks noChangeArrowheads="1"/>
          </p:cNvSpPr>
          <p:nvPr/>
        </p:nvSpPr>
        <p:spPr bwMode="auto">
          <a:xfrm>
            <a:off x="533400" y="2590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</a:t>
            </a:r>
            <a:r>
              <a:rPr lang="en-US" altLang="en-US" sz="1800" baseline="-25000"/>
              <a:t>1</a:t>
            </a:r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609600" y="4267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</a:t>
            </a:r>
            <a:r>
              <a:rPr lang="en-US" altLang="en-US" sz="1800" baseline="-25000"/>
              <a:t>0</a:t>
            </a:r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 flipV="1">
            <a:off x="1752600" y="2667000"/>
            <a:ext cx="0" cy="1752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>
            <a:off x="2514600" y="2667000"/>
            <a:ext cx="0" cy="304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5" name="Text Box 21"/>
          <p:cNvSpPr txBox="1">
            <a:spLocks noChangeArrowheads="1"/>
          </p:cNvSpPr>
          <p:nvPr/>
        </p:nvSpPr>
        <p:spPr bwMode="auto">
          <a:xfrm>
            <a:off x="2209799" y="2209800"/>
            <a:ext cx="95648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10</a:t>
            </a:r>
            <a:r>
              <a:rPr lang="en-US" altLang="en-US" sz="1800" baseline="30000" dirty="0"/>
              <a:t>-12</a:t>
            </a:r>
            <a:r>
              <a:rPr lang="en-US" altLang="en-US" sz="1800" dirty="0"/>
              <a:t> s</a:t>
            </a:r>
          </a:p>
        </p:txBody>
      </p:sp>
      <p:sp>
        <p:nvSpPr>
          <p:cNvPr id="159766" name="Text Box 22"/>
          <p:cNvSpPr txBox="1">
            <a:spLocks noChangeArrowheads="1"/>
          </p:cNvSpPr>
          <p:nvPr/>
        </p:nvSpPr>
        <p:spPr bwMode="auto">
          <a:xfrm>
            <a:off x="3352800" y="35052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10</a:t>
            </a:r>
            <a:r>
              <a:rPr lang="en-US" altLang="en-US" sz="1800" baseline="30000"/>
              <a:t>-7</a:t>
            </a:r>
            <a:r>
              <a:rPr lang="en-US" altLang="en-US" sz="1800"/>
              <a:t> 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2520" y="5825071"/>
            <a:ext cx="51577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Scintillation Detectors</a:t>
            </a:r>
          </a:p>
          <a:p>
            <a:pPr lvl="1"/>
            <a:r>
              <a:rPr lang="en-US" dirty="0" smtClean="0">
                <a:latin typeface="+mj-lt"/>
              </a:rPr>
              <a:t>Organic v. </a:t>
            </a:r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norganic crystals</a:t>
            </a:r>
          </a:p>
          <a:p>
            <a:pPr lvl="1"/>
            <a:r>
              <a:rPr lang="en-US" dirty="0"/>
              <a:t>Detection efficiency</a:t>
            </a:r>
          </a:p>
          <a:p>
            <a:pPr lvl="1"/>
            <a:r>
              <a:rPr lang="en-US" dirty="0" smtClean="0">
                <a:latin typeface="+mj-lt"/>
              </a:rPr>
              <a:t>Light output response</a:t>
            </a:r>
          </a:p>
          <a:p>
            <a:r>
              <a:rPr lang="en-US" dirty="0" smtClean="0">
                <a:latin typeface="+mj-lt"/>
              </a:rPr>
              <a:t>Photomultiplier Tubes</a:t>
            </a:r>
          </a:p>
          <a:p>
            <a:pPr lvl="1"/>
            <a:r>
              <a:rPr lang="en-US" dirty="0" smtClean="0">
                <a:latin typeface="+mj-lt"/>
              </a:rPr>
              <a:t>Photocathodes</a:t>
            </a:r>
          </a:p>
          <a:p>
            <a:pPr lvl="1"/>
            <a:r>
              <a:rPr lang="en-US" dirty="0" smtClean="0">
                <a:latin typeface="+mj-lt"/>
              </a:rPr>
              <a:t>Electron optics</a:t>
            </a:r>
          </a:p>
          <a:p>
            <a:pPr lvl="1"/>
            <a:r>
              <a:rPr lang="en-US" dirty="0" smtClean="0">
                <a:latin typeface="+mj-lt"/>
              </a:rPr>
              <a:t>Charge multiplication/dynodes</a:t>
            </a: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Constant (</a:t>
            </a:r>
            <a:r>
              <a:rPr lang="el-GR" sz="4000" dirty="0" smtClean="0">
                <a:latin typeface="Garamond"/>
              </a:rPr>
              <a:t>τ</a:t>
            </a:r>
            <a:r>
              <a:rPr lang="en-US" baseline="-25000" dirty="0" smtClean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70" y="1025848"/>
            <a:ext cx="3840480" cy="240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96" y="3452872"/>
            <a:ext cx="3840480" cy="27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03115" y="1767383"/>
                <a:ext cx="2128853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15" y="1767383"/>
                <a:ext cx="2128853" cy="8461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2860" y="4469651"/>
                <a:ext cx="3287567" cy="592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0" y="4469651"/>
                <a:ext cx="3287567" cy="5924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5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Crystal Specs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4572000" y="4774416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accent1"/>
                </a:solidFill>
                <a:hlinkClick r:id="rId3"/>
              </a:rPr>
              <a:t>www.detectors.saint-gobain.com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0656"/>
            <a:ext cx="4038600" cy="4754563"/>
          </a:xfrm>
        </p:spPr>
        <p:txBody>
          <a:bodyPr/>
          <a:lstStyle/>
          <a:p>
            <a:r>
              <a:rPr lang="en-US" altLang="en-US" dirty="0"/>
              <a:t>Common crystals are based on alkali halides</a:t>
            </a:r>
          </a:p>
          <a:p>
            <a:pPr lvl="1"/>
            <a:r>
              <a:rPr lang="en-US" altLang="en-US" dirty="0"/>
              <a:t>Thallium or sodium impurities</a:t>
            </a:r>
          </a:p>
          <a:p>
            <a:r>
              <a:rPr lang="en-US" altLang="en-US" dirty="0"/>
              <a:t>Fluorite (CaF</a:t>
            </a:r>
            <a:r>
              <a:rPr lang="en-US" altLang="en-US" baseline="-25000" dirty="0"/>
              <a:t>2</a:t>
            </a:r>
            <a:r>
              <a:rPr lang="en-US" altLang="en-US" dirty="0"/>
              <a:t>) is a natural mineral scintillator.</a:t>
            </a:r>
          </a:p>
          <a:p>
            <a:r>
              <a:rPr lang="en-US" altLang="en-US" dirty="0" smtClean="0"/>
              <a:t>(</a:t>
            </a:r>
            <a:r>
              <a:rPr lang="en-US" altLang="en-US" dirty="0"/>
              <a:t>BGO, Bi</a:t>
            </a:r>
            <a:r>
              <a:rPr lang="en-US" altLang="en-US" baseline="-25000" dirty="0"/>
              <a:t>4</a:t>
            </a:r>
            <a:r>
              <a:rPr lang="en-US" altLang="en-US" dirty="0"/>
              <a:t>Ge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-25000" dirty="0"/>
              <a:t>12</a:t>
            </a:r>
            <a:r>
              <a:rPr lang="en-US" altLang="en-US" dirty="0"/>
              <a:t>) is popular in physics detectors.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14532"/>
              </p:ext>
            </p:extLst>
          </p:nvPr>
        </p:nvGraphicFramePr>
        <p:xfrm>
          <a:off x="4517408" y="1533482"/>
          <a:ext cx="4572000" cy="332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946"/>
                <a:gridCol w="955344"/>
                <a:gridCol w="1231710"/>
                <a:gridCol w="1143000"/>
              </a:tblGrid>
              <a:tr h="447722">
                <a:tc>
                  <a:txBody>
                    <a:bodyPr/>
                    <a:lstStyle/>
                    <a:p>
                      <a:r>
                        <a:rPr lang="en-US" dirty="0" smtClean="0"/>
                        <a:t>Crystal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Garamond"/>
                        </a:rPr>
                        <a:t>τ</a:t>
                      </a:r>
                      <a:r>
                        <a:rPr lang="en-US" dirty="0" smtClean="0">
                          <a:latin typeface="Garamond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Garamond"/>
                        </a:rPr>
                        <a:t>(ns)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Garamond"/>
                        </a:rPr>
                        <a:t>λ</a:t>
                      </a:r>
                      <a:r>
                        <a:rPr lang="en-US" baseline="-25000" dirty="0" smtClean="0">
                          <a:latin typeface="Garamond"/>
                        </a:rPr>
                        <a:t>max</a:t>
                      </a:r>
                      <a:r>
                        <a:rPr lang="en-US" baseline="0" dirty="0" smtClean="0">
                          <a:latin typeface="Garamond"/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latin typeface="Garamond"/>
                        </a:rPr>
                        <a:t>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(nm)</a:t>
                      </a:r>
                      <a:endParaRPr lang="en-US" dirty="0"/>
                    </a:p>
                  </a:txBody>
                  <a:tcPr/>
                </a:tc>
              </a:tr>
              <a:tr h="447722">
                <a:tc>
                  <a:txBody>
                    <a:bodyPr/>
                    <a:lstStyle/>
                    <a:p>
                      <a:r>
                        <a:rPr lang="en-US" dirty="0" smtClean="0"/>
                        <a:t>Na(Tl)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4477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CsI</a:t>
                      </a:r>
                      <a:r>
                        <a:rPr lang="en-US" dirty="0" smtClean="0"/>
                        <a:t>(Tl)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4477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477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ZnS</a:t>
                      </a:r>
                      <a:r>
                        <a:rPr lang="en-US" dirty="0" smtClean="0"/>
                        <a:t>(Ag)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</a:tr>
              <a:tr h="447722">
                <a:tc>
                  <a:txBody>
                    <a:bodyPr/>
                    <a:lstStyle/>
                    <a:p>
                      <a:r>
                        <a:rPr lang="en-US" dirty="0" smtClean="0"/>
                        <a:t>CaF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Eu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447722">
                <a:tc>
                  <a:txBody>
                    <a:bodyPr/>
                    <a:lstStyle/>
                    <a:p>
                      <a:r>
                        <a:rPr lang="en-US" dirty="0" smtClean="0"/>
                        <a:t>BGO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72696" y="5893311"/>
            <a:ext cx="51577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radiation that interacts with the scintillator generates photons.</a:t>
            </a:r>
          </a:p>
          <a:p>
            <a:r>
              <a:rPr lang="en-US" dirty="0" smtClean="0"/>
              <a:t>We can’t count photons.</a:t>
            </a:r>
          </a:p>
          <a:p>
            <a:r>
              <a:rPr lang="en-US" dirty="0" smtClean="0"/>
              <a:t>We can manipulate them.</a:t>
            </a:r>
          </a:p>
          <a:p>
            <a:pPr lvl="1"/>
            <a:r>
              <a:rPr lang="en-US" dirty="0" smtClean="0"/>
              <a:t>Light guides can reflect and transmit photons at near 100% efficiency.</a:t>
            </a:r>
          </a:p>
          <a:p>
            <a:r>
              <a:rPr lang="en-US" dirty="0" smtClean="0"/>
              <a:t>We can send them into materials to generate predictable behavior.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with photons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5780" y="5268048"/>
            <a:ext cx="4012441" cy="646331"/>
          </a:xfrm>
          <a:prstGeom prst="rect">
            <a:avLst/>
          </a:prstGeom>
          <a:noFill/>
          <a:ln>
            <a:solidFill>
              <a:srgbClr val="113F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13F7C"/>
                </a:solidFill>
                <a:latin typeface="+mj-lt"/>
              </a:rPr>
              <a:t>Photocathodes</a:t>
            </a:r>
            <a:endParaRPr lang="en-US" sz="3600" b="1" dirty="0">
              <a:solidFill>
                <a:srgbClr val="113F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735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Photoelectron Emission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6019800" y="55626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5015552" y="2806880"/>
            <a:ext cx="381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40" name="Rectangle 44"/>
          <p:cNvSpPr>
            <a:spLocks noChangeArrowheads="1"/>
          </p:cNvSpPr>
          <p:nvPr/>
        </p:nvSpPr>
        <p:spPr bwMode="auto">
          <a:xfrm>
            <a:off x="1205552" y="3797480"/>
            <a:ext cx="20574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41" name="Line 45"/>
          <p:cNvSpPr>
            <a:spLocks noChangeShapeType="1"/>
          </p:cNvSpPr>
          <p:nvPr/>
        </p:nvSpPr>
        <p:spPr bwMode="auto">
          <a:xfrm>
            <a:off x="1205552" y="3797480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2" name="Freeform 46"/>
          <p:cNvSpPr>
            <a:spLocks/>
          </p:cNvSpPr>
          <p:nvPr/>
        </p:nvSpPr>
        <p:spPr bwMode="auto">
          <a:xfrm rot="17240281">
            <a:off x="762639" y="3021193"/>
            <a:ext cx="504825" cy="838200"/>
          </a:xfrm>
          <a:custGeom>
            <a:avLst/>
            <a:gdLst>
              <a:gd name="T0" fmla="*/ 310 w 330"/>
              <a:gd name="T1" fmla="*/ 0 h 790"/>
              <a:gd name="T2" fmla="*/ 213 w 330"/>
              <a:gd name="T3" fmla="*/ 52 h 790"/>
              <a:gd name="T4" fmla="*/ 325 w 330"/>
              <a:gd name="T5" fmla="*/ 173 h 790"/>
              <a:gd name="T6" fmla="*/ 181 w 330"/>
              <a:gd name="T7" fmla="*/ 221 h 790"/>
              <a:gd name="T8" fmla="*/ 278 w 330"/>
              <a:gd name="T9" fmla="*/ 337 h 790"/>
              <a:gd name="T10" fmla="*/ 129 w 330"/>
              <a:gd name="T11" fmla="*/ 395 h 790"/>
              <a:gd name="T12" fmla="*/ 229 w 330"/>
              <a:gd name="T13" fmla="*/ 509 h 790"/>
              <a:gd name="T14" fmla="*/ 84 w 330"/>
              <a:gd name="T15" fmla="*/ 538 h 790"/>
              <a:gd name="T16" fmla="*/ 175 w 330"/>
              <a:gd name="T17" fmla="*/ 680 h 790"/>
              <a:gd name="T18" fmla="*/ 39 w 330"/>
              <a:gd name="T19" fmla="*/ 699 h 790"/>
              <a:gd name="T20" fmla="*/ 0 w 330"/>
              <a:gd name="T21" fmla="*/ 79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0" h="790">
                <a:moveTo>
                  <a:pt x="310" y="0"/>
                </a:moveTo>
                <a:cubicBezTo>
                  <a:pt x="294" y="9"/>
                  <a:pt x="211" y="23"/>
                  <a:pt x="213" y="52"/>
                </a:cubicBezTo>
                <a:cubicBezTo>
                  <a:pt x="215" y="81"/>
                  <a:pt x="330" y="145"/>
                  <a:pt x="325" y="173"/>
                </a:cubicBezTo>
                <a:cubicBezTo>
                  <a:pt x="320" y="201"/>
                  <a:pt x="189" y="194"/>
                  <a:pt x="181" y="221"/>
                </a:cubicBezTo>
                <a:cubicBezTo>
                  <a:pt x="173" y="248"/>
                  <a:pt x="287" y="308"/>
                  <a:pt x="278" y="337"/>
                </a:cubicBezTo>
                <a:cubicBezTo>
                  <a:pt x="269" y="366"/>
                  <a:pt x="137" y="367"/>
                  <a:pt x="129" y="395"/>
                </a:cubicBezTo>
                <a:cubicBezTo>
                  <a:pt x="121" y="423"/>
                  <a:pt x="236" y="485"/>
                  <a:pt x="229" y="509"/>
                </a:cubicBezTo>
                <a:cubicBezTo>
                  <a:pt x="222" y="533"/>
                  <a:pt x="93" y="510"/>
                  <a:pt x="84" y="538"/>
                </a:cubicBezTo>
                <a:cubicBezTo>
                  <a:pt x="75" y="566"/>
                  <a:pt x="182" y="653"/>
                  <a:pt x="175" y="680"/>
                </a:cubicBezTo>
                <a:cubicBezTo>
                  <a:pt x="168" y="707"/>
                  <a:pt x="68" y="681"/>
                  <a:pt x="39" y="699"/>
                </a:cubicBezTo>
                <a:cubicBezTo>
                  <a:pt x="10" y="717"/>
                  <a:pt x="8" y="771"/>
                  <a:pt x="0" y="790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3" name="Line 47"/>
          <p:cNvSpPr>
            <a:spLocks noChangeShapeType="1"/>
          </p:cNvSpPr>
          <p:nvPr/>
        </p:nvSpPr>
        <p:spPr bwMode="auto">
          <a:xfrm flipV="1">
            <a:off x="3262952" y="234968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4" name="Line 48"/>
          <p:cNvSpPr>
            <a:spLocks noChangeShapeType="1"/>
          </p:cNvSpPr>
          <p:nvPr/>
        </p:nvSpPr>
        <p:spPr bwMode="auto">
          <a:xfrm>
            <a:off x="3262952" y="234968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5" name="Line 49"/>
          <p:cNvSpPr>
            <a:spLocks noChangeShapeType="1"/>
          </p:cNvSpPr>
          <p:nvPr/>
        </p:nvSpPr>
        <p:spPr bwMode="auto">
          <a:xfrm>
            <a:off x="1891352" y="326408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6" name="Line 50"/>
          <p:cNvSpPr>
            <a:spLocks noChangeShapeType="1"/>
          </p:cNvSpPr>
          <p:nvPr/>
        </p:nvSpPr>
        <p:spPr bwMode="auto">
          <a:xfrm>
            <a:off x="1205552" y="2883080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7" name="Line 51"/>
          <p:cNvSpPr>
            <a:spLocks noChangeShapeType="1"/>
          </p:cNvSpPr>
          <p:nvPr/>
        </p:nvSpPr>
        <p:spPr bwMode="auto">
          <a:xfrm flipV="1">
            <a:off x="1738952" y="2197280"/>
            <a:ext cx="0" cy="1600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8" name="Line 52"/>
          <p:cNvSpPr>
            <a:spLocks noChangeShapeType="1"/>
          </p:cNvSpPr>
          <p:nvPr/>
        </p:nvSpPr>
        <p:spPr bwMode="auto">
          <a:xfrm>
            <a:off x="1738952" y="2197280"/>
            <a:ext cx="152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9" name="Text Box 53"/>
          <p:cNvSpPr txBox="1">
            <a:spLocks noChangeArrowheads="1"/>
          </p:cNvSpPr>
          <p:nvPr/>
        </p:nvSpPr>
        <p:spPr bwMode="auto">
          <a:xfrm>
            <a:off x="1434152" y="417848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valence band</a:t>
            </a:r>
          </a:p>
        </p:txBody>
      </p:sp>
      <p:sp>
        <p:nvSpPr>
          <p:cNvPr id="106550" name="Text Box 54"/>
          <p:cNvSpPr txBox="1">
            <a:spLocks noChangeArrowheads="1"/>
          </p:cNvSpPr>
          <p:nvPr/>
        </p:nvSpPr>
        <p:spPr bwMode="auto">
          <a:xfrm>
            <a:off x="-13648" y="257828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conduction band</a:t>
            </a:r>
          </a:p>
        </p:txBody>
      </p:sp>
      <p:sp>
        <p:nvSpPr>
          <p:cNvPr id="106551" name="Text Box 55"/>
          <p:cNvSpPr txBox="1">
            <a:spLocks noChangeArrowheads="1"/>
          </p:cNvSpPr>
          <p:nvPr/>
        </p:nvSpPr>
        <p:spPr bwMode="auto">
          <a:xfrm>
            <a:off x="1891352" y="288308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Fermi energy</a:t>
            </a:r>
          </a:p>
        </p:txBody>
      </p:sp>
      <p:sp>
        <p:nvSpPr>
          <p:cNvPr id="106552" name="Text Box 56"/>
          <p:cNvSpPr txBox="1">
            <a:spLocks noChangeArrowheads="1"/>
          </p:cNvSpPr>
          <p:nvPr/>
        </p:nvSpPr>
        <p:spPr bwMode="auto">
          <a:xfrm>
            <a:off x="3643952" y="174008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vacuum energy</a:t>
            </a:r>
          </a:p>
        </p:txBody>
      </p:sp>
      <p:sp>
        <p:nvSpPr>
          <p:cNvPr id="106553" name="Line 57"/>
          <p:cNvSpPr>
            <a:spLocks noChangeShapeType="1"/>
          </p:cNvSpPr>
          <p:nvPr/>
        </p:nvSpPr>
        <p:spPr bwMode="auto">
          <a:xfrm flipV="1">
            <a:off x="3491552" y="288308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54" name="Line 58"/>
          <p:cNvSpPr>
            <a:spLocks noChangeShapeType="1"/>
          </p:cNvSpPr>
          <p:nvPr/>
        </p:nvSpPr>
        <p:spPr bwMode="auto">
          <a:xfrm flipV="1">
            <a:off x="3872552" y="234968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55" name="Line 59"/>
          <p:cNvSpPr>
            <a:spLocks noChangeShapeType="1"/>
          </p:cNvSpPr>
          <p:nvPr/>
        </p:nvSpPr>
        <p:spPr bwMode="auto">
          <a:xfrm flipV="1">
            <a:off x="3491552" y="234968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56" name="Text Box 60"/>
          <p:cNvSpPr txBox="1">
            <a:spLocks noChangeArrowheads="1"/>
          </p:cNvSpPr>
          <p:nvPr/>
        </p:nvSpPr>
        <p:spPr bwMode="auto">
          <a:xfrm>
            <a:off x="3415352" y="334028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/>
              <a:t>E</a:t>
            </a:r>
            <a:r>
              <a:rPr lang="en-US" altLang="en-US" sz="1800" i="1" baseline="-25000"/>
              <a:t>G</a:t>
            </a:r>
          </a:p>
        </p:txBody>
      </p:sp>
      <p:sp>
        <p:nvSpPr>
          <p:cNvPr id="106557" name="Text Box 61"/>
          <p:cNvSpPr txBox="1">
            <a:spLocks noChangeArrowheads="1"/>
          </p:cNvSpPr>
          <p:nvPr/>
        </p:nvSpPr>
        <p:spPr bwMode="auto">
          <a:xfrm>
            <a:off x="3415352" y="242588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/>
              <a:t>E</a:t>
            </a:r>
            <a:r>
              <a:rPr lang="en-US" altLang="en-US" sz="1800" i="1" baseline="-25000"/>
              <a:t>A</a:t>
            </a:r>
          </a:p>
        </p:txBody>
      </p:sp>
      <p:sp>
        <p:nvSpPr>
          <p:cNvPr id="106558" name="Text Box 62"/>
          <p:cNvSpPr txBox="1">
            <a:spLocks noChangeArrowheads="1"/>
          </p:cNvSpPr>
          <p:nvPr/>
        </p:nvSpPr>
        <p:spPr bwMode="auto">
          <a:xfrm>
            <a:off x="3796352" y="265448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>
                <a:latin typeface="Symbol" pitchFamily="18" charset="2"/>
              </a:rPr>
              <a:t>y</a:t>
            </a:r>
            <a:endParaRPr lang="en-US" altLang="en-US" sz="1800" i="1" baseline="-25000">
              <a:latin typeface="Symbol" pitchFamily="18" charset="2"/>
            </a:endParaRPr>
          </a:p>
        </p:txBody>
      </p:sp>
      <p:sp>
        <p:nvSpPr>
          <p:cNvPr id="106559" name="Text Box 63"/>
          <p:cNvSpPr txBox="1">
            <a:spLocks noChangeArrowheads="1"/>
          </p:cNvSpPr>
          <p:nvPr/>
        </p:nvSpPr>
        <p:spPr bwMode="auto">
          <a:xfrm>
            <a:off x="519752" y="334028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/>
              <a:t>h</a:t>
            </a:r>
            <a:r>
              <a:rPr lang="en-US" altLang="en-US" sz="1800" i="1">
                <a:latin typeface="Symbol" pitchFamily="18" charset="2"/>
              </a:rPr>
              <a:t>n</a:t>
            </a:r>
            <a:endParaRPr lang="en-US" altLang="en-US" sz="1800" i="1" baseline="-25000">
              <a:latin typeface="Symbol" pitchFamily="18" charset="2"/>
            </a:endParaRPr>
          </a:p>
        </p:txBody>
      </p:sp>
      <p:sp>
        <p:nvSpPr>
          <p:cNvPr id="106560" name="Text Box 64"/>
          <p:cNvSpPr txBox="1">
            <a:spLocks noChangeArrowheads="1"/>
          </p:cNvSpPr>
          <p:nvPr/>
        </p:nvSpPr>
        <p:spPr bwMode="auto">
          <a:xfrm>
            <a:off x="1738952" y="189248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/>
              <a:t>e</a:t>
            </a:r>
            <a:r>
              <a:rPr lang="en-US" altLang="en-US" sz="1800" baseline="30000">
                <a:latin typeface="Symbol" pitchFamily="18" charset="2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199" y="1125936"/>
                <a:ext cx="4345676" cy="4754563"/>
              </a:xfrm>
            </p:spPr>
            <p:txBody>
              <a:bodyPr/>
              <a:lstStyle/>
              <a:p>
                <a:r>
                  <a:rPr lang="en-US" dirty="0" smtClean="0"/>
                  <a:t>Counting photons requires conversion to electrons.</a:t>
                </a:r>
                <a:endParaRPr lang="en-US" dirty="0"/>
              </a:p>
              <a:p>
                <a:r>
                  <a:rPr lang="en-US" dirty="0"/>
                  <a:t>The photoelectric effect can eject electrons from a material into a vacuum.</a:t>
                </a:r>
              </a:p>
              <a:p>
                <a:pPr lvl="1"/>
                <a:r>
                  <a:rPr lang="en-US" dirty="0"/>
                  <a:t>Exceed gap </a:t>
                </a:r>
                <a:r>
                  <a:rPr lang="en-US" dirty="0" smtClean="0"/>
                  <a:t>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electron affinity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Compare to work 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199" y="1125936"/>
                <a:ext cx="4345676" cy="4754563"/>
              </a:xfrm>
              <a:blipFill rotWithShape="1">
                <a:blip r:embed="rId2"/>
                <a:stretch>
                  <a:fillRect l="-2384" t="-1282" r="-4208" b="-1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-18255" y="5851514"/>
            <a:ext cx="52516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838208" y="1357952"/>
                <a:ext cx="4182962" cy="4754563"/>
              </a:xfrm>
            </p:spPr>
            <p:txBody>
              <a:bodyPr/>
              <a:lstStyle/>
              <a:p>
                <a:r>
                  <a:rPr lang="en-US" dirty="0" smtClean="0"/>
                  <a:t>Reflection </a:t>
                </a:r>
                <a:r>
                  <a:rPr lang="en-US" dirty="0"/>
                  <a:t>coefficient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Photon absorption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escape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to eject from surface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Probability to reach vacuum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838208" y="1357952"/>
                <a:ext cx="4182962" cy="4754563"/>
              </a:xfrm>
              <a:blipFill rotWithShape="1">
                <a:blip r:embed="rId3"/>
                <a:stretch>
                  <a:fillRect l="-2624" t="-1282" r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4842" y="1357952"/>
                <a:ext cx="4142022" cy="4754563"/>
              </a:xfrm>
            </p:spPr>
            <p:txBody>
              <a:bodyPr/>
              <a:lstStyle/>
              <a:p>
                <a:r>
                  <a:rPr lang="en-US" dirty="0" smtClean="0"/>
                  <a:t>There is a probability that a photon will produce a free electron.</a:t>
                </a:r>
              </a:p>
              <a:p>
                <a:pPr lvl="1"/>
                <a:r>
                  <a:rPr lang="en-US" dirty="0"/>
                  <a:t>Depends on bulk material </a:t>
                </a:r>
                <a:r>
                  <a:rPr lang="en-US" dirty="0" smtClean="0"/>
                  <a:t>properties &amp; atomic properties</a:t>
                </a:r>
                <a:endParaRPr lang="en-US" dirty="0"/>
              </a:p>
              <a:p>
                <a:r>
                  <a:rPr lang="en-US" dirty="0"/>
                  <a:t>This is expressed as the quantum efficiency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4842" y="1357952"/>
                <a:ext cx="4142022" cy="4754563"/>
              </a:xfrm>
              <a:blipFill rotWithShape="1">
                <a:blip r:embed="rId4"/>
                <a:stretch>
                  <a:fillRect l="-2500" t="-1282" r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Quantum Efficiency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8255" y="5851514"/>
            <a:ext cx="52516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33348" y="5251549"/>
                <a:ext cx="3091936" cy="1079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348" y="5251549"/>
                <a:ext cx="3091936" cy="10793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1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1069" y="1371600"/>
                <a:ext cx="4304731" cy="4754563"/>
              </a:xfrm>
            </p:spPr>
            <p:txBody>
              <a:bodyPr/>
              <a:lstStyle/>
              <a:p>
                <a:r>
                  <a:rPr lang="en-US" dirty="0" smtClean="0"/>
                  <a:t>Different photocathodes vary in response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𝜈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lvl="1"/>
                <a:r>
                  <a:rPr lang="en-US" dirty="0"/>
                  <a:t>Alkali for UV detection (Cs-I, Cs-</a:t>
                </a:r>
                <a:r>
                  <a:rPr lang="en-US" dirty="0" err="1"/>
                  <a:t>Te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err="1"/>
                  <a:t>Bialkali</a:t>
                </a:r>
                <a:r>
                  <a:rPr lang="en-US" dirty="0"/>
                  <a:t> for visible light (Sb-</a:t>
                </a:r>
                <a:r>
                  <a:rPr lang="en-US" dirty="0" err="1"/>
                  <a:t>Rb</a:t>
                </a:r>
                <a:r>
                  <a:rPr lang="en-US" dirty="0"/>
                  <a:t>-Cs, Sb-K-Cs)</a:t>
                </a:r>
              </a:p>
              <a:p>
                <a:pPr lvl="1"/>
                <a:r>
                  <a:rPr lang="en-US" dirty="0"/>
                  <a:t>Semiconductors for visible to IR (</a:t>
                </a:r>
                <a:r>
                  <a:rPr lang="en-US" dirty="0" err="1"/>
                  <a:t>GaAsP</a:t>
                </a:r>
                <a:r>
                  <a:rPr lang="en-US" dirty="0"/>
                  <a:t>, </a:t>
                </a:r>
                <a:r>
                  <a:rPr lang="en-US" dirty="0" err="1"/>
                  <a:t>InGaAs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1069" y="1371600"/>
                <a:ext cx="4304731" cy="4754563"/>
              </a:xfrm>
              <a:blipFill rotWithShape="1">
                <a:blip r:embed="rId2"/>
                <a:stretch>
                  <a:fillRect l="-2405" t="-128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Commercial Photocathodes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56692" name="Picture 20" descr="photocath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56" y="1583120"/>
            <a:ext cx="4286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6781800" y="4910896"/>
            <a:ext cx="214810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Hamamatsu.com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073" y="5851514"/>
            <a:ext cx="52516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371600"/>
            <a:ext cx="4223983" cy="4754563"/>
          </a:xfrm>
        </p:spPr>
        <p:txBody>
          <a:bodyPr/>
          <a:lstStyle/>
          <a:p>
            <a:r>
              <a:rPr lang="en-US" dirty="0" smtClean="0"/>
              <a:t>Single electrons are hard to detect. What to do?</a:t>
            </a:r>
          </a:p>
          <a:p>
            <a:r>
              <a:rPr lang="en-US" dirty="0" smtClean="0"/>
              <a:t>Stronger Field</a:t>
            </a:r>
          </a:p>
          <a:p>
            <a:pPr lvl="1"/>
            <a:r>
              <a:rPr lang="en-US" dirty="0" smtClean="0"/>
              <a:t>Gives electrons more energy</a:t>
            </a:r>
          </a:p>
          <a:p>
            <a:pPr lvl="1"/>
            <a:r>
              <a:rPr lang="en-US" dirty="0" smtClean="0"/>
              <a:t>If the electrons have enough energy to ionize along their path</a:t>
            </a:r>
          </a:p>
          <a:p>
            <a:r>
              <a:rPr lang="en-US" dirty="0"/>
              <a:t>C</a:t>
            </a:r>
            <a:r>
              <a:rPr lang="en-US" dirty="0" smtClean="0"/>
              <a:t>onstant E-field so avalanche everywhere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269173" y="444515"/>
            <a:ext cx="2714769" cy="1567248"/>
            <a:chOff x="5228229" y="1990285"/>
            <a:chExt cx="2714769" cy="1567248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5228229" y="1990285"/>
              <a:ext cx="2714769" cy="2288"/>
            </a:xfrm>
            <a:prstGeom prst="line">
              <a:avLst/>
            </a:prstGeom>
            <a:ln w="76200" cap="rnd">
              <a:solidFill>
                <a:schemeClr val="tx1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228229" y="3557533"/>
              <a:ext cx="2714769" cy="0"/>
            </a:xfrm>
            <a:prstGeom prst="line">
              <a:avLst/>
            </a:prstGeom>
            <a:ln w="76200" cap="rnd">
              <a:solidFill>
                <a:schemeClr val="tx1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Delta V"/>
          <p:cNvGrpSpPr/>
          <p:nvPr/>
        </p:nvGrpSpPr>
        <p:grpSpPr>
          <a:xfrm>
            <a:off x="4222845" y="446803"/>
            <a:ext cx="1046328" cy="1585440"/>
            <a:chOff x="4181901" y="1992573"/>
            <a:chExt cx="1046328" cy="1585440"/>
          </a:xfrm>
        </p:grpSpPr>
        <p:sp>
          <p:nvSpPr>
            <p:cNvPr id="39" name="Left Brace 38"/>
            <p:cNvSpPr/>
            <p:nvPr/>
          </p:nvSpPr>
          <p:spPr>
            <a:xfrm>
              <a:off x="4640239" y="1992573"/>
              <a:ext cx="587990" cy="1585440"/>
            </a:xfrm>
            <a:prstGeom prst="leftBrace">
              <a:avLst/>
            </a:prstGeom>
            <a:ln>
              <a:solidFill>
                <a:srgbClr val="FF0000">
                  <a:alpha val="65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81901" y="2539662"/>
              <a:ext cx="627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0000">
                      <a:alpha val="65000"/>
                    </a:srgbClr>
                  </a:solidFill>
                  <a:latin typeface="Times New Roman"/>
                  <a:cs typeface="Times New Roman"/>
                </a:rPr>
                <a:t>Δ</a:t>
              </a:r>
              <a:r>
                <a:rPr lang="en-US" dirty="0" smtClean="0">
                  <a:solidFill>
                    <a:srgbClr val="FF0000">
                      <a:alpha val="65000"/>
                    </a:srgbClr>
                  </a:solidFill>
                  <a:latin typeface="Times New Roman"/>
                  <a:cs typeface="Times New Roman"/>
                </a:rPr>
                <a:t>V</a:t>
              </a:r>
              <a:endParaRPr lang="en-US" dirty="0">
                <a:solidFill>
                  <a:srgbClr val="FF0000">
                    <a:alpha val="65000"/>
                  </a:srgbClr>
                </a:solidFill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7983942" y="444515"/>
            <a:ext cx="6141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53" idx="0"/>
          </p:cNvCxnSpPr>
          <p:nvPr/>
        </p:nvCxnSpPr>
        <p:spPr>
          <a:xfrm flipH="1">
            <a:off x="8610376" y="433155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8427496" y="623651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>
            <a:endCxn id="53" idx="4"/>
          </p:cNvCxnSpPr>
          <p:nvPr/>
        </p:nvCxnSpPr>
        <p:spPr>
          <a:xfrm flipV="1">
            <a:off x="8610376" y="989411"/>
            <a:ext cx="0" cy="1943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427496" y="1169107"/>
            <a:ext cx="33528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334232" y="1266915"/>
            <a:ext cx="54864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996226" y="2011763"/>
            <a:ext cx="6141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610376" y="1266915"/>
            <a:ext cx="0" cy="7653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5269173" y="-276528"/>
            <a:ext cx="2469108" cy="2920621"/>
            <a:chOff x="5269173" y="1883402"/>
            <a:chExt cx="2469108" cy="2920621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5269173" y="1883402"/>
              <a:ext cx="2469108" cy="2920621"/>
            </a:xfrm>
            <a:prstGeom prst="line">
              <a:avLst/>
            </a:prstGeom>
            <a:ln w="381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99026" y="2790970"/>
              <a:ext cx="0" cy="138072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741986" y="3001949"/>
              <a:ext cx="0" cy="116974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44002" y="3399453"/>
              <a:ext cx="0" cy="77224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146018" y="3757702"/>
              <a:ext cx="0" cy="41399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999026" y="3001949"/>
              <a:ext cx="152400" cy="116974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878472" y="3146801"/>
              <a:ext cx="101219" cy="104537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929081" y="3481331"/>
              <a:ext cx="69945" cy="6903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999026" y="3481331"/>
              <a:ext cx="87574" cy="6903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99026" y="3964697"/>
              <a:ext cx="43787" cy="20699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979691" y="3964697"/>
              <a:ext cx="41228" cy="20699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41986" y="3329037"/>
              <a:ext cx="136486" cy="84265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6626557" y="3384654"/>
              <a:ext cx="115430" cy="78703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741987" y="3757702"/>
              <a:ext cx="68242" cy="41399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684272" y="3826512"/>
              <a:ext cx="57715" cy="34518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741987" y="3153822"/>
              <a:ext cx="187094" cy="101787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6626557" y="3246526"/>
              <a:ext cx="115430" cy="92516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6776108" y="2966461"/>
              <a:ext cx="224197" cy="120523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6503727" y="3146801"/>
              <a:ext cx="238260" cy="102489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6622857" y="3659247"/>
              <a:ext cx="119130" cy="51244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444002" y="3481331"/>
              <a:ext cx="152400" cy="6903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6291618" y="3481331"/>
              <a:ext cx="152384" cy="6903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6367810" y="3809509"/>
              <a:ext cx="76192" cy="36218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444002" y="3750365"/>
              <a:ext cx="76208" cy="4213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146018" y="3826512"/>
              <a:ext cx="76200" cy="34518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6005015" y="3826512"/>
              <a:ext cx="141003" cy="34518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6075516" y="3999102"/>
              <a:ext cx="81899" cy="19307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776108" y="3481331"/>
              <a:ext cx="266705" cy="6903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6596402" y="3615487"/>
              <a:ext cx="239132" cy="55620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6291618" y="3785573"/>
              <a:ext cx="228592" cy="38612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367810" y="3893590"/>
              <a:ext cx="316462" cy="27810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596402" y="3778173"/>
              <a:ext cx="332679" cy="4140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626557" y="3659247"/>
              <a:ext cx="208977" cy="51244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810229" y="3569077"/>
              <a:ext cx="397021" cy="62309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929081" y="3481331"/>
              <a:ext cx="278169" cy="71084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6232688" y="2139125"/>
            <a:ext cx="245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2000" dirty="0" smtClean="0"/>
              <a:t>PPAC</a:t>
            </a:r>
            <a:endParaRPr lang="en-US" sz="2800" b="1" spc="2000" dirty="0"/>
          </a:p>
        </p:txBody>
      </p:sp>
      <p:sp>
        <p:nvSpPr>
          <p:cNvPr id="154" name="TextBox 153"/>
          <p:cNvSpPr txBox="1"/>
          <p:nvPr/>
        </p:nvSpPr>
        <p:spPr>
          <a:xfrm>
            <a:off x="6568566" y="2441679"/>
            <a:ext cx="652679" cy="216601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 dirty="0" smtClean="0"/>
              <a:t>late</a:t>
            </a:r>
            <a:endParaRPr lang="en-US" sz="2800" dirty="0"/>
          </a:p>
        </p:txBody>
      </p:sp>
      <p:sp>
        <p:nvSpPr>
          <p:cNvPr id="155" name="TextBox 154"/>
          <p:cNvSpPr txBox="1"/>
          <p:nvPr/>
        </p:nvSpPr>
        <p:spPr>
          <a:xfrm>
            <a:off x="6051777" y="2443951"/>
            <a:ext cx="652679" cy="338328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 dirty="0" err="1" smtClean="0"/>
              <a:t>arallel</a:t>
            </a:r>
            <a:endParaRPr lang="en-US" sz="2800" dirty="0"/>
          </a:p>
        </p:txBody>
      </p:sp>
      <p:sp>
        <p:nvSpPr>
          <p:cNvPr id="156" name="TextBox 155"/>
          <p:cNvSpPr txBox="1"/>
          <p:nvPr/>
        </p:nvSpPr>
        <p:spPr>
          <a:xfrm>
            <a:off x="7048518" y="2443949"/>
            <a:ext cx="652679" cy="384048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 dirty="0" err="1" smtClean="0"/>
              <a:t>valanche</a:t>
            </a:r>
            <a:endParaRPr lang="en-US" sz="2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7596710" y="2432573"/>
            <a:ext cx="652679" cy="384048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 dirty="0" err="1" smtClean="0"/>
              <a:t>ounter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71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Electrons </a:t>
            </a:r>
            <a:r>
              <a:rPr lang="en-US" dirty="0"/>
              <a:t>can be multiplied by interaction with a surface.</a:t>
            </a:r>
          </a:p>
          <a:p>
            <a:pPr lvl="1"/>
            <a:r>
              <a:rPr lang="en-US" dirty="0"/>
              <a:t>Emitter: </a:t>
            </a:r>
            <a:r>
              <a:rPr lang="en-US" dirty="0" err="1"/>
              <a:t>BeO</a:t>
            </a:r>
            <a:r>
              <a:rPr lang="en-US" dirty="0"/>
              <a:t>, </a:t>
            </a:r>
            <a:r>
              <a:rPr lang="en-US" dirty="0" err="1"/>
              <a:t>GaP</a:t>
            </a:r>
            <a:endParaRPr lang="en-US" dirty="0"/>
          </a:p>
          <a:p>
            <a:pPr lvl="1"/>
            <a:r>
              <a:rPr lang="en-US" dirty="0"/>
              <a:t>Metal substrate: Ni, Fe, Cu</a:t>
            </a:r>
          </a:p>
          <a:p>
            <a:r>
              <a:rPr lang="en-US" dirty="0" smtClean="0"/>
              <a:t>This </a:t>
            </a:r>
            <a:r>
              <a:rPr lang="en-US" dirty="0"/>
              <a:t>electrode is called a </a:t>
            </a:r>
            <a:r>
              <a:rPr lang="en-US" b="1" u="sng" dirty="0"/>
              <a:t>dynode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Electron Multiplier</a:t>
            </a:r>
          </a:p>
        </p:txBody>
      </p:sp>
      <p:sp>
        <p:nvSpPr>
          <p:cNvPr id="90178" name="Rectangle 66"/>
          <p:cNvSpPr>
            <a:spLocks noChangeArrowheads="1"/>
          </p:cNvSpPr>
          <p:nvPr/>
        </p:nvSpPr>
        <p:spPr bwMode="auto">
          <a:xfrm>
            <a:off x="979224" y="3449448"/>
            <a:ext cx="2819400" cy="1295400"/>
          </a:xfrm>
          <a:prstGeom prst="rect">
            <a:avLst/>
          </a:prstGeom>
          <a:solidFill>
            <a:srgbClr val="847470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9" name="Line 67"/>
          <p:cNvSpPr>
            <a:spLocks noChangeShapeType="1"/>
          </p:cNvSpPr>
          <p:nvPr/>
        </p:nvSpPr>
        <p:spPr bwMode="auto">
          <a:xfrm>
            <a:off x="979224" y="3449448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1" name="Text Box 69"/>
          <p:cNvSpPr txBox="1">
            <a:spLocks noChangeArrowheads="1"/>
          </p:cNvSpPr>
          <p:nvPr/>
        </p:nvSpPr>
        <p:spPr bwMode="auto">
          <a:xfrm>
            <a:off x="1207824" y="4034024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substrate electrode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9224" y="2154048"/>
            <a:ext cx="1371600" cy="1295400"/>
            <a:chOff x="979224" y="2154048"/>
            <a:chExt cx="1371600" cy="1295400"/>
          </a:xfrm>
        </p:grpSpPr>
        <p:sp>
          <p:nvSpPr>
            <p:cNvPr id="90187" name="Text Box 75"/>
            <p:cNvSpPr txBox="1">
              <a:spLocks noChangeArrowheads="1"/>
            </p:cNvSpPr>
            <p:nvPr/>
          </p:nvSpPr>
          <p:spPr bwMode="auto">
            <a:xfrm>
              <a:off x="979224" y="2306448"/>
              <a:ext cx="457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i="1"/>
                <a:t>e</a:t>
              </a:r>
              <a:endParaRPr lang="en-US" altLang="en-US" sz="2000" i="1">
                <a:latin typeface="Symbol" pitchFamily="18" charset="2"/>
              </a:endParaRPr>
            </a:p>
          </p:txBody>
        </p:sp>
        <p:sp>
          <p:nvSpPr>
            <p:cNvPr id="90186" name="Line 74"/>
            <p:cNvSpPr>
              <a:spLocks noChangeShapeType="1"/>
            </p:cNvSpPr>
            <p:nvPr/>
          </p:nvSpPr>
          <p:spPr bwMode="auto">
            <a:xfrm>
              <a:off x="1055424" y="2154048"/>
              <a:ext cx="1295400" cy="12954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50824" y="1849248"/>
            <a:ext cx="1219200" cy="1600200"/>
            <a:chOff x="2350824" y="1849248"/>
            <a:chExt cx="1219200" cy="1600200"/>
          </a:xfrm>
        </p:grpSpPr>
        <p:sp>
          <p:nvSpPr>
            <p:cNvPr id="90190" name="Line 78"/>
            <p:cNvSpPr>
              <a:spLocks noChangeShapeType="1"/>
            </p:cNvSpPr>
            <p:nvPr/>
          </p:nvSpPr>
          <p:spPr bwMode="auto">
            <a:xfrm flipV="1">
              <a:off x="2350824" y="1925448"/>
              <a:ext cx="914400" cy="15240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1" name="Line 79"/>
            <p:cNvSpPr>
              <a:spLocks noChangeShapeType="1"/>
            </p:cNvSpPr>
            <p:nvPr/>
          </p:nvSpPr>
          <p:spPr bwMode="auto">
            <a:xfrm flipV="1">
              <a:off x="2350824" y="1849248"/>
              <a:ext cx="685800" cy="16002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2" name="Line 80"/>
            <p:cNvSpPr>
              <a:spLocks noChangeShapeType="1"/>
            </p:cNvSpPr>
            <p:nvPr/>
          </p:nvSpPr>
          <p:spPr bwMode="auto">
            <a:xfrm flipV="1">
              <a:off x="2350824" y="2230248"/>
              <a:ext cx="1219200" cy="12192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3" name="Line 81"/>
            <p:cNvSpPr>
              <a:spLocks noChangeShapeType="1"/>
            </p:cNvSpPr>
            <p:nvPr/>
          </p:nvSpPr>
          <p:spPr bwMode="auto">
            <a:xfrm flipV="1">
              <a:off x="2350824" y="2077848"/>
              <a:ext cx="1066800" cy="13716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4" name="Line 82"/>
            <p:cNvSpPr>
              <a:spLocks noChangeShapeType="1"/>
            </p:cNvSpPr>
            <p:nvPr/>
          </p:nvSpPr>
          <p:spPr bwMode="auto">
            <a:xfrm flipV="1">
              <a:off x="2350824" y="2154048"/>
              <a:ext cx="1143000" cy="12954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95" name="Rectangle 83"/>
          <p:cNvSpPr>
            <a:spLocks noChangeArrowheads="1"/>
          </p:cNvSpPr>
          <p:nvPr/>
        </p:nvSpPr>
        <p:spPr bwMode="auto">
          <a:xfrm>
            <a:off x="979224" y="3449448"/>
            <a:ext cx="2819400" cy="381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89" name="Text Box 77"/>
          <p:cNvSpPr txBox="1">
            <a:spLocks noChangeArrowheads="1"/>
          </p:cNvSpPr>
          <p:nvPr/>
        </p:nvSpPr>
        <p:spPr bwMode="auto">
          <a:xfrm>
            <a:off x="1284024" y="3449448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emissive surface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3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9307" y="1371600"/>
            <a:ext cx="4236493" cy="4754563"/>
          </a:xfrm>
        </p:spPr>
        <p:txBody>
          <a:bodyPr/>
          <a:lstStyle/>
          <a:p>
            <a:r>
              <a:rPr lang="en-US" dirty="0" smtClean="0"/>
              <a:t>PMTs </a:t>
            </a:r>
            <a:r>
              <a:rPr lang="en-US" dirty="0"/>
              <a:t>combines a photocathode and series of dynodes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High </a:t>
            </a:r>
            <a:r>
              <a:rPr lang="en-US" dirty="0"/>
              <a:t>voltage is divided between the dynodes. </a:t>
            </a:r>
          </a:p>
          <a:p>
            <a:r>
              <a:rPr lang="en-US" dirty="0"/>
              <a:t>Output current is measured at the anode.</a:t>
            </a:r>
          </a:p>
          <a:p>
            <a:pPr lvl="1"/>
            <a:r>
              <a:rPr lang="en-US" dirty="0"/>
              <a:t>Sometimes at the last dynode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Photomultiplier </a:t>
            </a:r>
            <a:r>
              <a:rPr lang="en-US" altLang="en-US" dirty="0" smtClean="0"/>
              <a:t>Tube (PMT)</a:t>
            </a:r>
            <a:endParaRPr lang="en-US" altLang="en-US" dirty="0"/>
          </a:p>
        </p:txBody>
      </p:sp>
      <p:grpSp>
        <p:nvGrpSpPr>
          <p:cNvPr id="86099" name="Group 83"/>
          <p:cNvGrpSpPr>
            <a:grpSpLocks noChangeAspect="1"/>
          </p:cNvGrpSpPr>
          <p:nvPr/>
        </p:nvGrpSpPr>
        <p:grpSpPr bwMode="auto">
          <a:xfrm>
            <a:off x="4353631" y="2279164"/>
            <a:ext cx="4672752" cy="3017520"/>
            <a:chOff x="2880" y="2064"/>
            <a:chExt cx="2598" cy="1620"/>
          </a:xfrm>
        </p:grpSpPr>
        <p:pic>
          <p:nvPicPr>
            <p:cNvPr id="86097" name="Picture 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064"/>
              <a:ext cx="2550" cy="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098" name="Rectangle 82"/>
            <p:cNvSpPr>
              <a:spLocks noChangeArrowheads="1"/>
            </p:cNvSpPr>
            <p:nvPr/>
          </p:nvSpPr>
          <p:spPr bwMode="auto">
            <a:xfrm>
              <a:off x="2880" y="3408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18255" y="5851514"/>
            <a:ext cx="52516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10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Gain (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/>
                      </a:rPr>
                      <m:t>𝜹</m:t>
                    </m:r>
                  </m:oMath>
                </a14:m>
                <a:r>
                  <a:rPr lang="en-US" altLang="en-US" dirty="0" smtClean="0"/>
                  <a:t>)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710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t="-2020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7546" y="1173708"/>
                <a:ext cx="4320654" cy="49524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depends on the material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typically </a:t>
                </a:r>
                <a:r>
                  <a:rPr lang="en-US" dirty="0" smtClean="0"/>
                  <a:t>0.7-0.8</a:t>
                </a:r>
                <a:endParaRPr lang="en-US" dirty="0"/>
              </a:p>
              <a:p>
                <a:r>
                  <a:rPr lang="en-US" dirty="0"/>
                  <a:t>Multiple dynodes are staged to increase gain.</a:t>
                </a:r>
              </a:p>
              <a:p>
                <a:pPr lvl="1"/>
                <a:r>
                  <a:rPr lang="en-US" dirty="0"/>
                  <a:t>Photocathode </a:t>
                </a:r>
                <a:r>
                  <a:rPr lang="en-US" dirty="0" smtClean="0"/>
                  <a:t>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Input stage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Total </a:t>
                </a:r>
                <a:r>
                  <a:rPr lang="en-US" dirty="0"/>
                  <a:t>gain is a product of stage gain.</a:t>
                </a:r>
              </a:p>
              <a:p>
                <a:pPr lvl="1"/>
                <a:r>
                  <a:rPr lang="en-US" dirty="0"/>
                  <a:t>Collection efficiency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7546" y="1173708"/>
                <a:ext cx="4320654" cy="4952456"/>
              </a:xfrm>
              <a:blipFill rotWithShape="1">
                <a:blip r:embed="rId3"/>
                <a:stretch>
                  <a:fillRect l="-2539" t="-1232" r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08475" y="1739531"/>
                <a:ext cx="4367283" cy="337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&amp;=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&amp;=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&amp;=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&amp;=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𝑑𝑜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&amp;≅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𝑉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+1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𝑘𝑛</m:t>
                              </m:r>
                            </m:sup>
                          </m:sSup>
                        </m:e>
                      </m:eqAr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475" y="1739531"/>
                <a:ext cx="4367283" cy="33789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85073" y="5851514"/>
            <a:ext cx="52516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Similarities:</a:t>
            </a:r>
          </a:p>
          <a:p>
            <a:pPr lvl="1"/>
            <a:r>
              <a:rPr lang="en-US" dirty="0" smtClean="0"/>
              <a:t>Takes advantage of the increased density of crystal lattices</a:t>
            </a:r>
          </a:p>
          <a:p>
            <a:pPr lvl="1"/>
            <a:r>
              <a:rPr lang="en-US" dirty="0" smtClean="0"/>
              <a:t>Makes use of band gap energies</a:t>
            </a:r>
          </a:p>
          <a:p>
            <a:pPr lvl="1"/>
            <a:r>
              <a:rPr lang="en-US" dirty="0" smtClean="0"/>
              <a:t>Doping lowers the energy required for a measureable interaction</a:t>
            </a:r>
          </a:p>
          <a:p>
            <a:r>
              <a:rPr lang="en-US" dirty="0" smtClean="0"/>
              <a:t>Differences:</a:t>
            </a:r>
          </a:p>
          <a:p>
            <a:pPr lvl="1"/>
            <a:r>
              <a:rPr lang="en-US" dirty="0" smtClean="0"/>
              <a:t>Whereas scintillators re-radiate the energy absorbed as photons, semiconductors “move” electrons.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semiconductors to scintillators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17413" y="750628"/>
                <a:ext cx="4490113" cy="5361888"/>
              </a:xfrm>
            </p:spPr>
            <p:txBody>
              <a:bodyPr/>
              <a:lstStyle/>
              <a:p>
                <a:r>
                  <a:rPr lang="en-US" dirty="0" smtClean="0"/>
                  <a:t>Photomultiplier tubes often have 10-14 stages.</a:t>
                </a:r>
              </a:p>
              <a:p>
                <a:pPr lvl="1"/>
                <a:r>
                  <a:rPr lang="en-US" dirty="0"/>
                  <a:t>Gain in excess of 10</a:t>
                </a:r>
                <a:r>
                  <a:rPr lang="en-US" baseline="30000" dirty="0"/>
                  <a:t>7</a:t>
                </a:r>
              </a:p>
              <a:p>
                <a:r>
                  <a:rPr lang="en-US" dirty="0" smtClean="0"/>
                  <a:t>A </a:t>
                </a:r>
                <a:r>
                  <a:rPr lang="en-US" dirty="0"/>
                  <a:t>single photon can produce a measurable charge.</a:t>
                </a:r>
              </a:p>
              <a:p>
                <a:pPr lvl="1"/>
                <a:r>
                  <a:rPr lang="en-US" dirty="0"/>
                  <a:t>Single photoelectron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pe</m:t>
                        </m:r>
                      </m:sub>
                    </m:sSub>
                  </m:oMath>
                </a14:m>
                <a:r>
                  <a:rPr lang="en-US" dirty="0" smtClean="0"/>
                  <a:t> ~ </a:t>
                </a:r>
                <a:r>
                  <a:rPr lang="en-US" dirty="0"/>
                  <a:t>10</a:t>
                </a:r>
                <a:r>
                  <a:rPr lang="en-US" baseline="30000" dirty="0"/>
                  <a:t>-12</a:t>
                </a:r>
                <a:r>
                  <a:rPr lang="en-US" dirty="0"/>
                  <a:t> C</a:t>
                </a:r>
              </a:p>
              <a:p>
                <a:r>
                  <a:rPr lang="en-US" dirty="0" smtClean="0"/>
                  <a:t>Fast </a:t>
                </a:r>
                <a:r>
                  <a:rPr lang="en-US" dirty="0"/>
                  <a:t>response in about 1 ns.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pe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~ 1 mA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17413" y="750628"/>
                <a:ext cx="4490113" cy="5361888"/>
              </a:xfrm>
              <a:blipFill rotWithShape="1">
                <a:blip r:embed="rId2"/>
                <a:stretch>
                  <a:fillRect l="-2307" t="-1136" r="-3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Amplifier</a:t>
            </a:r>
          </a:p>
        </p:txBody>
      </p:sp>
      <p:grpSp>
        <p:nvGrpSpPr>
          <p:cNvPr id="159769" name="Group 25"/>
          <p:cNvGrpSpPr>
            <a:grpSpLocks/>
          </p:cNvGrpSpPr>
          <p:nvPr/>
        </p:nvGrpSpPr>
        <p:grpSpPr bwMode="auto">
          <a:xfrm>
            <a:off x="109182" y="1207823"/>
            <a:ext cx="3864308" cy="4850100"/>
            <a:chOff x="864" y="1584"/>
            <a:chExt cx="1596" cy="2160"/>
          </a:xfrm>
        </p:grpSpPr>
        <p:pic>
          <p:nvPicPr>
            <p:cNvPr id="159767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84"/>
              <a:ext cx="1596" cy="2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768" name="Rectangle 24"/>
            <p:cNvSpPr>
              <a:spLocks noChangeArrowheads="1"/>
            </p:cNvSpPr>
            <p:nvPr/>
          </p:nvSpPr>
          <p:spPr bwMode="auto">
            <a:xfrm>
              <a:off x="1488" y="3600"/>
              <a:ext cx="52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18255" y="6001642"/>
            <a:ext cx="52516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5" name="Picture 9" descr="dark cur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5" y="1371601"/>
            <a:ext cx="509497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 hidden="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Phototubes have “dark” current even with no incident light.</a:t>
            </a:r>
          </a:p>
          <a:p>
            <a:pPr lvl="1"/>
            <a:r>
              <a:rPr lang="en-US" dirty="0"/>
              <a:t>Thermionic emission</a:t>
            </a:r>
          </a:p>
          <a:p>
            <a:pPr lvl="1"/>
            <a:r>
              <a:rPr lang="en-US" dirty="0"/>
              <a:t>Anode leakage</a:t>
            </a:r>
          </a:p>
          <a:p>
            <a:pPr lvl="1"/>
            <a:r>
              <a:rPr lang="en-US" dirty="0"/>
              <a:t>Case scintillation</a:t>
            </a:r>
          </a:p>
          <a:p>
            <a:pPr lvl="1"/>
            <a:r>
              <a:rPr lang="en-US" dirty="0"/>
              <a:t>Gas ionization</a:t>
            </a:r>
          </a:p>
          <a:p>
            <a:r>
              <a:rPr lang="en-US" dirty="0" smtClean="0"/>
              <a:t>This </a:t>
            </a:r>
            <a:r>
              <a:rPr lang="en-US" dirty="0"/>
              <a:t>increases with applied voltage.</a:t>
            </a:r>
          </a:p>
          <a:p>
            <a:endParaRPr lang="en-US" dirty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Dark Current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5073" y="5960698"/>
            <a:ext cx="52516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9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Flux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000"/>
              <a:t>Radiant flux (W) measures the energy flowing at a point per unit time.</a:t>
            </a:r>
          </a:p>
          <a:p>
            <a:endParaRPr lang="en-US" altLang="en-US" sz="2000"/>
          </a:p>
          <a:p>
            <a:r>
              <a:rPr lang="en-US" altLang="en-US" sz="2000"/>
              <a:t>Luminous flux (lm) weights the flux for its impact on a visual system.</a:t>
            </a:r>
          </a:p>
          <a:p>
            <a:pPr lvl="1"/>
            <a:r>
              <a:rPr lang="en-US" altLang="en-US" sz="2000"/>
              <a:t>Peak efficiency constant  </a:t>
            </a:r>
            <a:r>
              <a:rPr lang="en-US" altLang="en-US" sz="2000" i="1"/>
              <a:t>K</a:t>
            </a:r>
            <a:r>
              <a:rPr lang="en-US" altLang="en-US" sz="2000" i="1" baseline="-25000"/>
              <a:t>m</a:t>
            </a:r>
            <a:r>
              <a:rPr lang="en-US" altLang="en-US" sz="2000"/>
              <a:t> = 683 lm/W</a:t>
            </a:r>
          </a:p>
          <a:p>
            <a:pPr lvl="1"/>
            <a:r>
              <a:rPr lang="en-US" altLang="en-US" sz="2000"/>
              <a:t>Spectral luminous efficiency </a:t>
            </a:r>
            <a:r>
              <a:rPr lang="en-US" altLang="en-US" sz="2000" i="1"/>
              <a:t>V</a:t>
            </a:r>
            <a:r>
              <a:rPr lang="en-US" altLang="en-US" sz="2000"/>
              <a:t>(</a:t>
            </a:r>
            <a:r>
              <a:rPr lang="en-US" altLang="en-US" sz="2000">
                <a:latin typeface="Symbol" pitchFamily="18" charset="2"/>
              </a:rPr>
              <a:t>l</a:t>
            </a:r>
            <a:r>
              <a:rPr lang="en-US" altLang="en-US" sz="2000"/>
              <a:t>)</a:t>
            </a:r>
          </a:p>
        </p:txBody>
      </p:sp>
      <p:graphicFrame>
        <p:nvGraphicFramePr>
          <p:cNvPr id="141451" name="Object 139"/>
          <p:cNvGraphicFramePr>
            <a:graphicFrameLocks noChangeAspect="1"/>
          </p:cNvGraphicFramePr>
          <p:nvPr/>
        </p:nvGraphicFramePr>
        <p:xfrm>
          <a:off x="4876800" y="2438400"/>
          <a:ext cx="11334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647640" imgH="393480" progId="Equation.3">
                  <p:embed/>
                </p:oleObj>
              </mc:Choice>
              <mc:Fallback>
                <p:oleObj name="Equation" r:id="rId3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438400"/>
                        <a:ext cx="11334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53" name="Object 141"/>
          <p:cNvGraphicFramePr>
            <a:graphicFrameLocks noChangeAspect="1"/>
          </p:cNvGraphicFramePr>
          <p:nvPr/>
        </p:nvGraphicFramePr>
        <p:xfrm>
          <a:off x="4876800" y="3429000"/>
          <a:ext cx="26892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5" imgW="1536480" imgH="330120" progId="Equation.3">
                  <p:embed/>
                </p:oleObj>
              </mc:Choice>
              <mc:Fallback>
                <p:oleObj name="Equation" r:id="rId5" imgW="15364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29000"/>
                        <a:ext cx="268922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56" name="Rectangle 144"/>
          <p:cNvSpPr>
            <a:spLocks noChangeArrowheads="1"/>
          </p:cNvSpPr>
          <p:nvPr/>
        </p:nvSpPr>
        <p:spPr bwMode="auto">
          <a:xfrm>
            <a:off x="4648200" y="2057400"/>
            <a:ext cx="3810000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1457" name="Picture 145" descr="spectral luminous efficienc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276600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Luminous Area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000"/>
              <a:t>The flux per unit area is the irradiance (illuminance) </a:t>
            </a:r>
            <a:r>
              <a:rPr lang="en-US" altLang="en-US" sz="2000" i="1"/>
              <a:t>E</a:t>
            </a:r>
            <a:r>
              <a:rPr lang="en-US" altLang="en-US" sz="2000"/>
              <a:t>.</a:t>
            </a:r>
          </a:p>
          <a:p>
            <a:pPr lvl="1"/>
            <a:r>
              <a:rPr lang="en-US" altLang="en-US" sz="2000"/>
              <a:t>lm/m</a:t>
            </a:r>
            <a:r>
              <a:rPr lang="en-US" altLang="en-US" sz="2000" baseline="30000"/>
              <a:t>2</a:t>
            </a:r>
            <a:r>
              <a:rPr lang="en-US" altLang="en-US" sz="2000"/>
              <a:t> = lux</a:t>
            </a:r>
          </a:p>
          <a:p>
            <a:endParaRPr lang="en-US" altLang="en-US" sz="2000"/>
          </a:p>
          <a:p>
            <a:r>
              <a:rPr lang="en-US" altLang="en-US" sz="2000"/>
              <a:t>Flux from a luminous area is the emittance </a:t>
            </a:r>
            <a:r>
              <a:rPr lang="en-US" altLang="en-US" sz="2000" i="1"/>
              <a:t>M</a:t>
            </a:r>
            <a:r>
              <a:rPr lang="en-US" altLang="en-US" sz="2000"/>
              <a:t>.</a:t>
            </a:r>
          </a:p>
          <a:p>
            <a:pPr lvl="1"/>
            <a:r>
              <a:rPr lang="en-US" altLang="en-US" sz="2000"/>
              <a:t>Lux not used</a:t>
            </a:r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4876800" y="2590800"/>
          <a:ext cx="11112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3" imgW="634680" imgH="393480" progId="Equation.3">
                  <p:embed/>
                </p:oleObj>
              </mc:Choice>
              <mc:Fallback>
                <p:oleObj name="Equation" r:id="rId3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11112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4648200" y="2057400"/>
            <a:ext cx="38100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48" name="Object 8"/>
          <p:cNvGraphicFramePr>
            <a:graphicFrameLocks noChangeAspect="1"/>
          </p:cNvGraphicFramePr>
          <p:nvPr/>
        </p:nvGraphicFramePr>
        <p:xfrm>
          <a:off x="6923088" y="2590800"/>
          <a:ext cx="11334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5" imgW="647640" imgH="393480" progId="Equation.3">
                  <p:embed/>
                </p:oleObj>
              </mc:Choice>
              <mc:Fallback>
                <p:oleObj name="Equation" r:id="rId5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2590800"/>
                        <a:ext cx="11334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9" name="AutoShape 9"/>
          <p:cNvSpPr>
            <a:spLocks noChangeArrowheads="1"/>
          </p:cNvSpPr>
          <p:nvPr/>
        </p:nvSpPr>
        <p:spPr bwMode="auto">
          <a:xfrm>
            <a:off x="5410200" y="5181600"/>
            <a:ext cx="1905000" cy="914400"/>
          </a:xfrm>
          <a:prstGeom prst="parallelogram">
            <a:avLst>
              <a:gd name="adj" fmla="val 52083"/>
            </a:avLst>
          </a:prstGeom>
          <a:solidFill>
            <a:schemeClr val="bg2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0" name="Oval 10"/>
          <p:cNvSpPr>
            <a:spLocks noChangeArrowheads="1"/>
          </p:cNvSpPr>
          <p:nvPr/>
        </p:nvSpPr>
        <p:spPr bwMode="auto">
          <a:xfrm>
            <a:off x="6096000" y="5562600"/>
            <a:ext cx="4572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 flipH="1" flipV="1">
            <a:off x="5943600" y="4876800"/>
            <a:ext cx="3048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 flipH="1" flipV="1">
            <a:off x="6324600" y="4876800"/>
            <a:ext cx="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 flipV="1">
            <a:off x="6400800" y="4876800"/>
            <a:ext cx="2286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4" name="AutoShape 14"/>
          <p:cNvSpPr>
            <a:spLocks noChangeArrowheads="1"/>
          </p:cNvSpPr>
          <p:nvPr/>
        </p:nvSpPr>
        <p:spPr bwMode="auto">
          <a:xfrm>
            <a:off x="1752600" y="5181600"/>
            <a:ext cx="1905000" cy="914400"/>
          </a:xfrm>
          <a:prstGeom prst="parallelogram">
            <a:avLst>
              <a:gd name="adj" fmla="val 52083"/>
            </a:avLst>
          </a:prstGeom>
          <a:solidFill>
            <a:schemeClr val="bg2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5" name="Oval 15"/>
          <p:cNvSpPr>
            <a:spLocks noChangeArrowheads="1"/>
          </p:cNvSpPr>
          <p:nvPr/>
        </p:nvSpPr>
        <p:spPr bwMode="auto">
          <a:xfrm>
            <a:off x="2438400" y="5562600"/>
            <a:ext cx="4572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 flipH="1" flipV="1">
            <a:off x="2286000" y="4876800"/>
            <a:ext cx="3048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 flipH="1" flipV="1">
            <a:off x="2667000" y="4876800"/>
            <a:ext cx="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 flipV="1">
            <a:off x="2743200" y="4876800"/>
            <a:ext cx="2286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9" name="Text Box 19"/>
          <p:cNvSpPr txBox="1">
            <a:spLocks noChangeArrowheads="1"/>
          </p:cNvSpPr>
          <p:nvPr/>
        </p:nvSpPr>
        <p:spPr bwMode="auto">
          <a:xfrm>
            <a:off x="6019800" y="5638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/>
              <a:t>dA</a:t>
            </a:r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2362200" y="5638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/>
              <a:t>dA</a:t>
            </a:r>
          </a:p>
        </p:txBody>
      </p:sp>
      <p:sp>
        <p:nvSpPr>
          <p:cNvPr id="163861" name="Text Box 21"/>
          <p:cNvSpPr txBox="1">
            <a:spLocks noChangeArrowheads="1"/>
          </p:cNvSpPr>
          <p:nvPr/>
        </p:nvSpPr>
        <p:spPr bwMode="auto">
          <a:xfrm>
            <a:off x="1676400" y="4724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/>
              <a:t>d</a:t>
            </a:r>
            <a:r>
              <a:rPr lang="en-US" altLang="en-US" sz="1800">
                <a:latin typeface="Symbol" pitchFamily="18" charset="2"/>
              </a:rPr>
              <a:t>F</a:t>
            </a:r>
          </a:p>
        </p:txBody>
      </p:sp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5334000" y="4724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/>
              <a:t>d</a:t>
            </a:r>
            <a:r>
              <a:rPr lang="en-US" altLang="en-US" sz="1800">
                <a:latin typeface="Symbol" pitchFamily="18" charset="2"/>
              </a:rPr>
              <a:t>F</a:t>
            </a:r>
          </a:p>
        </p:txBody>
      </p:sp>
      <p:graphicFrame>
        <p:nvGraphicFramePr>
          <p:cNvPr id="163863" name="Object 23"/>
          <p:cNvGraphicFramePr>
            <a:graphicFrameLocks noChangeAspect="1"/>
          </p:cNvGraphicFramePr>
          <p:nvPr/>
        </p:nvGraphicFramePr>
        <p:xfrm>
          <a:off x="4832350" y="3581400"/>
          <a:ext cx="12001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7" imgW="685800" imgH="393480" progId="Equation.3">
                  <p:embed/>
                </p:oleObj>
              </mc:Choice>
              <mc:Fallback>
                <p:oleObj name="Equation" r:id="rId7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3581400"/>
                        <a:ext cx="12001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4" name="Object 24"/>
          <p:cNvGraphicFramePr>
            <a:graphicFrameLocks noChangeAspect="1"/>
          </p:cNvGraphicFramePr>
          <p:nvPr/>
        </p:nvGraphicFramePr>
        <p:xfrm>
          <a:off x="6900863" y="3581400"/>
          <a:ext cx="12001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9" imgW="685800" imgH="393480" progId="Equation.3">
                  <p:embed/>
                </p:oleObj>
              </mc:Choice>
              <mc:Fallback>
                <p:oleObj name="Equation" r:id="rId9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863" y="3581400"/>
                        <a:ext cx="12001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6" name="Text Box 26"/>
          <p:cNvSpPr txBox="1">
            <a:spLocks noChangeArrowheads="1"/>
          </p:cNvSpPr>
          <p:nvPr/>
        </p:nvSpPr>
        <p:spPr bwMode="auto">
          <a:xfrm>
            <a:off x="5562600" y="6172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Emittance</a:t>
            </a:r>
          </a:p>
        </p:txBody>
      </p:sp>
      <p:sp>
        <p:nvSpPr>
          <p:cNvPr id="163867" name="Text Box 27"/>
          <p:cNvSpPr txBox="1">
            <a:spLocks noChangeArrowheads="1"/>
          </p:cNvSpPr>
          <p:nvPr/>
        </p:nvSpPr>
        <p:spPr bwMode="auto">
          <a:xfrm>
            <a:off x="1905000" y="6172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Irradiance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Intensity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000"/>
              <a:t>Intensity relates to the flux from a point source.</a:t>
            </a:r>
          </a:p>
          <a:p>
            <a:pPr lvl="1"/>
            <a:r>
              <a:rPr lang="en-US" altLang="en-US" sz="2000"/>
              <a:t>Flux per unit solid angle</a:t>
            </a:r>
          </a:p>
          <a:p>
            <a:pPr lvl="1"/>
            <a:r>
              <a:rPr lang="en-US" altLang="en-US" sz="2000"/>
              <a:t>Definition of the candela</a:t>
            </a:r>
          </a:p>
          <a:p>
            <a:endParaRPr lang="en-US" altLang="en-US" sz="2000"/>
          </a:p>
          <a:p>
            <a:r>
              <a:rPr lang="en-US" altLang="en-US" sz="2000"/>
              <a:t>Intensity is calibrated by a current from a known source with a known response </a:t>
            </a:r>
            <a:r>
              <a:rPr lang="en-US" altLang="en-US" sz="2000" i="1"/>
              <a:t>s</a:t>
            </a:r>
            <a:r>
              <a:rPr lang="en-US" altLang="en-US" sz="2000"/>
              <a:t>.</a:t>
            </a:r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4910138" y="2438400"/>
          <a:ext cx="10668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3" imgW="609480" imgH="393480" progId="Equation.3">
                  <p:embed/>
                </p:oleObj>
              </mc:Choice>
              <mc:Fallback>
                <p:oleObj name="Equation" r:id="rId3" imgW="60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2438400"/>
                        <a:ext cx="10668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5486400" y="4114800"/>
          <a:ext cx="24003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5" imgW="1371600" imgH="558720" progId="Equation.3">
                  <p:embed/>
                </p:oleObj>
              </mc:Choice>
              <mc:Fallback>
                <p:oleObj name="Equation" r:id="rId5" imgW="13716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14800"/>
                        <a:ext cx="240030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4648200" y="2057400"/>
            <a:ext cx="3810000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4872" name="Object 8"/>
          <p:cNvGraphicFramePr>
            <a:graphicFrameLocks noChangeAspect="1"/>
          </p:cNvGraphicFramePr>
          <p:nvPr/>
        </p:nvGraphicFramePr>
        <p:xfrm>
          <a:off x="6934200" y="2438400"/>
          <a:ext cx="10668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7" imgW="609480" imgH="393480" progId="Equation.3">
                  <p:embed/>
                </p:oleObj>
              </mc:Choice>
              <mc:Fallback>
                <p:oleObj name="Equation" r:id="rId7" imgW="60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438400"/>
                        <a:ext cx="10668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8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46672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4875" name="Object 11"/>
          <p:cNvGraphicFramePr>
            <a:graphicFrameLocks noChangeAspect="1"/>
          </p:cNvGraphicFramePr>
          <p:nvPr/>
        </p:nvGraphicFramePr>
        <p:xfrm>
          <a:off x="5791200" y="5410200"/>
          <a:ext cx="12223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10" imgW="698400" imgH="457200" progId="Equation.3">
                  <p:embed/>
                </p:oleObj>
              </mc:Choice>
              <mc:Fallback>
                <p:oleObj name="Equation" r:id="rId10" imgW="698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10200"/>
                        <a:ext cx="12223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Noise</a:t>
            </a:r>
          </a:p>
        </p:txBody>
      </p:sp>
      <p:sp>
        <p:nvSpPr>
          <p:cNvPr id="21529" name="Rectangle 2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/>
              <a:t>Dark current contributes to the noise in a measurement.</a:t>
            </a:r>
          </a:p>
          <a:p>
            <a:pPr lvl="1"/>
            <a:r>
              <a:rPr lang="en-US" altLang="en-US" sz="2000"/>
              <a:t>Equivalent noise input</a:t>
            </a:r>
          </a:p>
          <a:p>
            <a:pPr lvl="1"/>
            <a:r>
              <a:rPr lang="en-US" altLang="en-US" sz="2000"/>
              <a:t>For </a:t>
            </a:r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 i="1"/>
              <a:t>f</a:t>
            </a:r>
            <a:r>
              <a:rPr lang="en-US" altLang="en-US" sz="2000"/>
              <a:t> = 1 Hz, P ~ 10</a:t>
            </a:r>
            <a:r>
              <a:rPr lang="en-US" altLang="en-US" sz="2000" baseline="30000"/>
              <a:t>-15</a:t>
            </a:r>
            <a:r>
              <a:rPr lang="en-US" altLang="en-US" sz="2000"/>
              <a:t> W</a:t>
            </a:r>
          </a:p>
          <a:p>
            <a:endParaRPr lang="en-US" altLang="en-US" sz="2000"/>
          </a:p>
          <a:p>
            <a:r>
              <a:rPr lang="en-US" altLang="en-US" sz="2000"/>
              <a:t>Signal to noise depends on the statistical fluctuations, dark current and readout circuit.</a:t>
            </a:r>
          </a:p>
          <a:p>
            <a:pPr lvl="1"/>
            <a:r>
              <a:rPr lang="en-US" altLang="en-US" sz="2000"/>
              <a:t>Dominated by statistics</a:t>
            </a:r>
          </a:p>
        </p:txBody>
      </p:sp>
      <p:graphicFrame>
        <p:nvGraphicFramePr>
          <p:cNvPr id="2153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522828"/>
              </p:ext>
            </p:extLst>
          </p:nvPr>
        </p:nvGraphicFramePr>
        <p:xfrm>
          <a:off x="5105400" y="1758272"/>
          <a:ext cx="21780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3" imgW="1244520" imgH="431640" progId="Equation.3">
                  <p:embed/>
                </p:oleObj>
              </mc:Choice>
              <mc:Fallback>
                <p:oleObj name="Equation" r:id="rId3" imgW="1244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758272"/>
                        <a:ext cx="21780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4648200" y="1224872"/>
            <a:ext cx="4343400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919939"/>
              </p:ext>
            </p:extLst>
          </p:nvPr>
        </p:nvGraphicFramePr>
        <p:xfrm>
          <a:off x="4724400" y="3739472"/>
          <a:ext cx="42449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5" imgW="2425680" imgH="482400" progId="Equation.3">
                  <p:embed/>
                </p:oleObj>
              </mc:Choice>
              <mc:Fallback>
                <p:oleObj name="Equation" r:id="rId5" imgW="2425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9472"/>
                        <a:ext cx="424497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450910"/>
              </p:ext>
            </p:extLst>
          </p:nvPr>
        </p:nvGraphicFramePr>
        <p:xfrm>
          <a:off x="4800600" y="2977472"/>
          <a:ext cx="12890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7" imgW="736560" imgH="431640" progId="Equation.3">
                  <p:embed/>
                </p:oleObj>
              </mc:Choice>
              <mc:Fallback>
                <p:oleObj name="Equation" r:id="rId7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7472"/>
                        <a:ext cx="12890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4648200" y="2825072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54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97305"/>
              </p:ext>
            </p:extLst>
          </p:nvPr>
        </p:nvGraphicFramePr>
        <p:xfrm>
          <a:off x="4800600" y="4730072"/>
          <a:ext cx="38671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9" imgW="2209680" imgH="482400" progId="Equation.3">
                  <p:embed/>
                </p:oleObj>
              </mc:Choice>
              <mc:Fallback>
                <p:oleObj name="Equation" r:id="rId9" imgW="2209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730072"/>
                        <a:ext cx="38671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18255" y="6001642"/>
            <a:ext cx="52516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54" name="Picture 38" descr="PMT 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84164"/>
            <a:ext cx="6019800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52" name="Rectangle 36"/>
          <p:cNvSpPr>
            <a:spLocks noGrp="1" noChangeArrowheads="1"/>
          </p:cNvSpPr>
          <p:nvPr>
            <p:ph sz="half" idx="1"/>
          </p:nvPr>
        </p:nvSpPr>
        <p:spPr>
          <a:xfrm>
            <a:off x="457200" y="1371601"/>
            <a:ext cx="5616054" cy="1917510"/>
          </a:xfrm>
        </p:spPr>
        <p:txBody>
          <a:bodyPr/>
          <a:lstStyle/>
          <a:p>
            <a:r>
              <a:rPr lang="en-US" altLang="en-US" sz="2000" dirty="0"/>
              <a:t>Photocathodes are not uniform.</a:t>
            </a:r>
          </a:p>
          <a:p>
            <a:pPr lvl="1"/>
            <a:r>
              <a:rPr lang="en-US" altLang="en-US" sz="2000" dirty="0"/>
              <a:t>Variations in response on the surface.</a:t>
            </a:r>
          </a:p>
          <a:p>
            <a:r>
              <a:rPr lang="en-US" altLang="en-US" sz="2000" dirty="0"/>
              <a:t>Angular response falls off beyond 40</a:t>
            </a:r>
            <a:r>
              <a:rPr lang="en-US" altLang="en-US" sz="2000" dirty="0">
                <a:cs typeface="Times New Roman" pitchFamily="18" charset="0"/>
              </a:rPr>
              <a:t>°</a:t>
            </a:r>
            <a:r>
              <a:rPr lang="en-US" altLang="en-US" sz="2000" dirty="0"/>
              <a:t>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Position Response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Ionizing radiation ionizes and/or excites the matter it passes through.</a:t>
            </a:r>
          </a:p>
          <a:p>
            <a:r>
              <a:rPr lang="en-US" dirty="0" smtClean="0"/>
              <a:t>When the excited matter returns to </a:t>
            </a:r>
            <a:r>
              <a:rPr lang="en-US" dirty="0" err="1" smtClean="0"/>
              <a:t>g.s</a:t>
            </a:r>
            <a:r>
              <a:rPr lang="en-US" dirty="0" smtClean="0"/>
              <a:t>. in some materials </a:t>
            </a:r>
            <a:r>
              <a:rPr lang="el-GR" dirty="0" smtClean="0">
                <a:latin typeface="Garamond"/>
              </a:rPr>
              <a:t>γ</a:t>
            </a:r>
            <a:r>
              <a:rPr lang="en-US" dirty="0" smtClean="0"/>
              <a:t>’s are in the visible range.</a:t>
            </a:r>
          </a:p>
          <a:p>
            <a:pPr lvl="1"/>
            <a:r>
              <a:rPr lang="en-US" dirty="0" err="1" smtClean="0"/>
              <a:t>Radioluminesence</a:t>
            </a:r>
            <a:endParaRPr lang="en-US" dirty="0" smtClean="0"/>
          </a:p>
          <a:p>
            <a:r>
              <a:rPr lang="en-US" dirty="0" smtClean="0"/>
              <a:t>The most efficient materials for visible </a:t>
            </a:r>
            <a:r>
              <a:rPr lang="el-GR" dirty="0">
                <a:latin typeface="Garamond"/>
              </a:rPr>
              <a:t>γ</a:t>
            </a:r>
            <a:r>
              <a:rPr lang="en-US" dirty="0" smtClean="0"/>
              <a:t> generation are called </a:t>
            </a:r>
            <a:r>
              <a:rPr lang="en-US" i="1" dirty="0" smtClean="0"/>
              <a:t>scintillators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light emission continues for &gt; 1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Phosphor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Energy Collection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6019800" y="55626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5029200" y="3352800"/>
            <a:ext cx="381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000" dirty="0"/>
              <a:t>Counters need only note that some energy was collected.</a:t>
            </a:r>
          </a:p>
          <a:p>
            <a:endParaRPr lang="en-US" altLang="en-US" sz="2000" dirty="0"/>
          </a:p>
          <a:p>
            <a:r>
              <a:rPr lang="en-US" altLang="en-US" sz="2000" dirty="0"/>
              <a:t>For </a:t>
            </a:r>
            <a:r>
              <a:rPr lang="en-US" altLang="en-US" sz="2000" dirty="0" err="1"/>
              <a:t>calorimetery</a:t>
            </a:r>
            <a:r>
              <a:rPr lang="en-US" altLang="en-US" sz="2000" dirty="0"/>
              <a:t> the goal is to convert the incident energy to a proportional amount of light.</a:t>
            </a:r>
          </a:p>
          <a:p>
            <a:pPr lvl="1"/>
            <a:r>
              <a:rPr lang="en-US" altLang="en-US" sz="2000" dirty="0"/>
              <a:t>Losses from shower photons</a:t>
            </a:r>
          </a:p>
          <a:p>
            <a:pPr lvl="1"/>
            <a:r>
              <a:rPr lang="en-US" altLang="en-US" sz="2000" dirty="0"/>
              <a:t>Losses from fluorescence x-rays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2830" y="1371601"/>
            <a:ext cx="4421873" cy="3657600"/>
            <a:chOff x="1319681" y="3200400"/>
            <a:chExt cx="2566519" cy="1828800"/>
          </a:xfrm>
        </p:grpSpPr>
        <p:sp>
          <p:nvSpPr>
            <p:cNvPr id="106518" name="Oval 22"/>
            <p:cNvSpPr>
              <a:spLocks noChangeArrowheads="1"/>
            </p:cNvSpPr>
            <p:nvPr/>
          </p:nvSpPr>
          <p:spPr bwMode="auto">
            <a:xfrm>
              <a:off x="2819400" y="41148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9" name="Line 23"/>
            <p:cNvSpPr>
              <a:spLocks noChangeShapeType="1"/>
            </p:cNvSpPr>
            <p:nvPr/>
          </p:nvSpPr>
          <p:spPr bwMode="auto">
            <a:xfrm flipV="1">
              <a:off x="2438400" y="4191000"/>
              <a:ext cx="381000" cy="762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0" name="Line 24"/>
            <p:cNvSpPr>
              <a:spLocks noChangeShapeType="1"/>
            </p:cNvSpPr>
            <p:nvPr/>
          </p:nvSpPr>
          <p:spPr bwMode="auto">
            <a:xfrm flipH="1" flipV="1">
              <a:off x="2895600" y="4191000"/>
              <a:ext cx="685800" cy="8382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4" name="Oval 28"/>
            <p:cNvSpPr>
              <a:spLocks noChangeArrowheads="1"/>
            </p:cNvSpPr>
            <p:nvPr/>
          </p:nvSpPr>
          <p:spPr bwMode="auto">
            <a:xfrm>
              <a:off x="30480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25" name="Line 29"/>
            <p:cNvSpPr>
              <a:spLocks noChangeShapeType="1"/>
            </p:cNvSpPr>
            <p:nvPr/>
          </p:nvSpPr>
          <p:spPr bwMode="auto">
            <a:xfrm flipV="1">
              <a:off x="2895600" y="3962400"/>
              <a:ext cx="152400" cy="1524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2" name="Rectangle 36"/>
            <p:cNvSpPr>
              <a:spLocks noChangeArrowheads="1"/>
            </p:cNvSpPr>
            <p:nvPr/>
          </p:nvSpPr>
          <p:spPr bwMode="auto">
            <a:xfrm>
              <a:off x="2133600" y="3200400"/>
              <a:ext cx="1600200" cy="1447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33" name="Line 37"/>
            <p:cNvSpPr>
              <a:spLocks noChangeShapeType="1"/>
            </p:cNvSpPr>
            <p:nvPr/>
          </p:nvSpPr>
          <p:spPr bwMode="auto">
            <a:xfrm flipH="1">
              <a:off x="3124200" y="3657600"/>
              <a:ext cx="762000" cy="2286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4" name="Line 38"/>
            <p:cNvSpPr>
              <a:spLocks noChangeShapeType="1"/>
            </p:cNvSpPr>
            <p:nvPr/>
          </p:nvSpPr>
          <p:spPr bwMode="auto">
            <a:xfrm>
              <a:off x="3124200" y="3886200"/>
              <a:ext cx="304800" cy="762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5" name="Line 39"/>
            <p:cNvSpPr>
              <a:spLocks noChangeShapeType="1"/>
            </p:cNvSpPr>
            <p:nvPr/>
          </p:nvSpPr>
          <p:spPr bwMode="auto">
            <a:xfrm flipH="1">
              <a:off x="2362200" y="3657600"/>
              <a:ext cx="304800" cy="6096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6" name="Oval 40"/>
            <p:cNvSpPr>
              <a:spLocks noChangeArrowheads="1"/>
            </p:cNvSpPr>
            <p:nvPr/>
          </p:nvSpPr>
          <p:spPr bwMode="auto">
            <a:xfrm>
              <a:off x="2362200" y="42672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37" name="Oval 41"/>
            <p:cNvSpPr>
              <a:spLocks noChangeArrowheads="1"/>
            </p:cNvSpPr>
            <p:nvPr/>
          </p:nvSpPr>
          <p:spPr bwMode="auto">
            <a:xfrm>
              <a:off x="2667000" y="35814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38" name="Line 42"/>
            <p:cNvSpPr>
              <a:spLocks noChangeShapeType="1"/>
            </p:cNvSpPr>
            <p:nvPr/>
          </p:nvSpPr>
          <p:spPr bwMode="auto">
            <a:xfrm flipV="1">
              <a:off x="2743200" y="3429000"/>
              <a:ext cx="228600" cy="1524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9" name="Line 43"/>
            <p:cNvSpPr>
              <a:spLocks noChangeShapeType="1"/>
            </p:cNvSpPr>
            <p:nvPr/>
          </p:nvSpPr>
          <p:spPr bwMode="auto">
            <a:xfrm>
              <a:off x="1319681" y="4267200"/>
              <a:ext cx="104251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6104" y="5756831"/>
            <a:ext cx="51577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Photon Statistics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1"/>
            <a:ext cx="4038600" cy="4087504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2000">
                <a:latin typeface="Impact" pitchFamily="34" charset="0"/>
              </a:rPr>
              <a:t>Typical Problem</a:t>
            </a:r>
          </a:p>
          <a:p>
            <a:r>
              <a:rPr lang="en-US" altLang="en-US" sz="2000"/>
              <a:t>Gamma rays at 450 keV are absorbed with 12% efficiency. Scintillator photons with average 2.8 eV produce photoelectrons 15% of the time.</a:t>
            </a:r>
          </a:p>
          <a:p>
            <a:r>
              <a:rPr lang="en-US" altLang="en-US" sz="2000"/>
              <a:t>What is the energy to produce a measurable photoelectron?</a:t>
            </a:r>
          </a:p>
          <a:p>
            <a:r>
              <a:rPr lang="en-US" altLang="en-US" sz="2000"/>
              <a:t>How does this compare to a gas detector (W-value)?</a:t>
            </a:r>
            <a:endParaRPr lang="en-US" altLang="en-US" sz="2000" i="1"/>
          </a:p>
          <a:p>
            <a:pPr lvl="1"/>
            <a:endParaRPr lang="en-US" altLang="en-US" sz="200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1"/>
            <a:ext cx="4038600" cy="4087504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2000">
                <a:latin typeface="Impact" pitchFamily="34" charset="0"/>
              </a:rPr>
              <a:t>Answer</a:t>
            </a:r>
          </a:p>
          <a:p>
            <a:r>
              <a:rPr lang="en-US" altLang="en-US" sz="2000"/>
              <a:t>The total energy of scintillation is 450 x 0.12 = 54 keV.</a:t>
            </a:r>
          </a:p>
          <a:p>
            <a:pPr lvl="1"/>
            <a:r>
              <a:rPr lang="en-US" altLang="en-US" sz="2000"/>
              <a:t>5.4 x 10</a:t>
            </a:r>
            <a:r>
              <a:rPr lang="en-US" altLang="en-US" sz="2000" baseline="30000"/>
              <a:t>4</a:t>
            </a:r>
            <a:r>
              <a:rPr lang="en-US" altLang="en-US" sz="2000"/>
              <a:t> / 2.8 = 1.93 x 10</a:t>
            </a:r>
            <a:r>
              <a:rPr lang="en-US" altLang="en-US" sz="2000" baseline="30000"/>
              <a:t>4</a:t>
            </a:r>
            <a:r>
              <a:rPr lang="en-US" altLang="en-US" sz="2000"/>
              <a:t> photons produced</a:t>
            </a:r>
          </a:p>
          <a:p>
            <a:pPr lvl="1"/>
            <a:r>
              <a:rPr lang="en-US" altLang="en-US" sz="2000"/>
              <a:t>1.93 x 10</a:t>
            </a:r>
            <a:r>
              <a:rPr lang="en-US" altLang="en-US" sz="2000" baseline="30000"/>
              <a:t>4</a:t>
            </a:r>
            <a:r>
              <a:rPr lang="en-US" altLang="en-US" sz="2000"/>
              <a:t> x 0.15 = 2900 photoelectrons produced</a:t>
            </a:r>
          </a:p>
          <a:p>
            <a:r>
              <a:rPr lang="en-US" altLang="en-US" sz="2000"/>
              <a:t>The equivalent W-value for the scintillator is: </a:t>
            </a:r>
            <a:endParaRPr lang="en-US" altLang="en-US" sz="2000" i="1"/>
          </a:p>
          <a:p>
            <a:pPr lvl="1"/>
            <a:r>
              <a:rPr lang="en-US" altLang="en-US" sz="2000"/>
              <a:t>450 keV/2900 = 155 eV/pe</a:t>
            </a:r>
          </a:p>
          <a:p>
            <a:pPr lvl="1"/>
            <a:r>
              <a:rPr lang="en-US" altLang="en-US" sz="2000"/>
              <a:t>W-value in gas = 30 eV/ip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104" y="5756831"/>
            <a:ext cx="51577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High efficiency </a:t>
                </a:r>
                <a:r>
                  <a:rPr lang="el-GR" dirty="0" smtClean="0">
                    <a:latin typeface="Garamond"/>
                  </a:rPr>
                  <a:t>γ</a:t>
                </a:r>
                <a:r>
                  <a:rPr lang="en-US" dirty="0" smtClean="0"/>
                  <a:t> production.</a:t>
                </a:r>
              </a:p>
              <a:p>
                <a:r>
                  <a:rPr lang="en-US" dirty="0" smtClean="0"/>
                  <a:t>Transparent to the </a:t>
                </a:r>
                <a:r>
                  <a:rPr lang="el-GR" dirty="0" smtClean="0">
                    <a:latin typeface="Garamond"/>
                  </a:rPr>
                  <a:t>λ</a:t>
                </a:r>
                <a:r>
                  <a:rPr lang="en-US" dirty="0" smtClean="0"/>
                  <a:t> of the emitted </a:t>
                </a:r>
                <a:r>
                  <a:rPr lang="el-GR" dirty="0" smtClean="0">
                    <a:latin typeface="Garamond"/>
                  </a:rPr>
                  <a:t>γ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i="1" dirty="0" smtClean="0"/>
                  <a:t>n </a:t>
                </a:r>
                <a:r>
                  <a:rPr lang="en-US" dirty="0" smtClean="0"/>
                  <a:t>~ 1.5</a:t>
                </a:r>
              </a:p>
              <a:p>
                <a:r>
                  <a:rPr lang="el-GR" dirty="0" smtClean="0">
                    <a:latin typeface="Garamond"/>
                  </a:rPr>
                  <a:t>τ</a:t>
                </a:r>
                <a:r>
                  <a:rPr lang="en-US" dirty="0" smtClean="0">
                    <a:latin typeface="Garamond"/>
                  </a:rPr>
                  <a:t> </a:t>
                </a:r>
                <a:r>
                  <a:rPr lang="en-US" dirty="0" smtClean="0"/>
                  <a:t>should decay quickly and with minimal delay.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∝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Pulse shape discrimination</a:t>
                </a:r>
              </a:p>
              <a:p>
                <a:r>
                  <a:rPr lang="en-US" dirty="0" smtClean="0"/>
                  <a:t>Cheap would be nice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Scintillator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89456"/>
            <a:ext cx="4038600" cy="5142140"/>
          </a:xfrm>
        </p:spPr>
        <p:txBody>
          <a:bodyPr/>
          <a:lstStyle/>
          <a:p>
            <a:r>
              <a:rPr lang="en-US" dirty="0" smtClean="0"/>
              <a:t>Made of linked or condensed benzene structures.</a:t>
            </a:r>
          </a:p>
          <a:p>
            <a:pPr lvl="1"/>
            <a:r>
              <a:rPr lang="en-US" dirty="0" smtClean="0"/>
              <a:t>Tend to be expensive.</a:t>
            </a:r>
          </a:p>
          <a:p>
            <a:r>
              <a:rPr lang="en-US" dirty="0" smtClean="0"/>
              <a:t>Liquid scintillator made by dissolving material in solvent</a:t>
            </a:r>
          </a:p>
          <a:p>
            <a:r>
              <a:rPr lang="en-US" dirty="0" smtClean="0"/>
              <a:t>Plastic scintillators radiate UV</a:t>
            </a:r>
          </a:p>
          <a:p>
            <a:pPr lvl="1"/>
            <a:r>
              <a:rPr lang="en-US" dirty="0" smtClean="0"/>
              <a:t>Cheaper</a:t>
            </a:r>
          </a:p>
          <a:p>
            <a:pPr lvl="1"/>
            <a:r>
              <a:rPr lang="en-US" dirty="0" smtClean="0"/>
              <a:t>Wavelength shifters (flour) required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Scintillators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https://upload.wikimedia.org/wikipedia/commons/7/72/Anthracene2.png" title="https://en.wikipedia.org/wiki/Anthrac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04" y="1143544"/>
            <a:ext cx="40386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50404" y="3111097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https://en.wikipedia.org/wiki/Anthracene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6092" y="718199"/>
            <a:ext cx="320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Anthracene</a:t>
            </a:r>
            <a:endParaRPr lang="en-US" dirty="0"/>
          </a:p>
        </p:txBody>
      </p:sp>
      <p:pic>
        <p:nvPicPr>
          <p:cNvPr id="1028" name="Picture 4" descr="https://upload.wikimedia.org/wikipedia/commons/thumb/2/22/Stilbene_cis_structure.svg/1000px-Stilbene_cis_structur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21" y="3889589"/>
            <a:ext cx="4041648" cy="224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68364" y="3559255"/>
            <a:ext cx="320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Stilbene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52676" y="6006745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en.wikipedia.org/wiki/(Z)-Stilbene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78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798384"/>
            <a:ext cx="4038600" cy="4754563"/>
          </a:xfrm>
        </p:spPr>
        <p:txBody>
          <a:bodyPr/>
          <a:lstStyle/>
          <a:p>
            <a:r>
              <a:rPr lang="en-US" altLang="en-US" dirty="0"/>
              <a:t>Carbon in molecules has one excited electron.</a:t>
            </a:r>
          </a:p>
          <a:p>
            <a:pPr lvl="1"/>
            <a:r>
              <a:rPr lang="en-US" altLang="en-US" dirty="0" smtClean="0"/>
              <a:t>G.S. 1s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2s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2p</a:t>
            </a:r>
            <a:r>
              <a:rPr lang="en-US" altLang="en-US" baseline="30000" dirty="0" smtClean="0"/>
              <a:t>2</a:t>
            </a:r>
            <a:endParaRPr lang="en-US" altLang="en-US" baseline="30000" dirty="0"/>
          </a:p>
          <a:p>
            <a:pPr lvl="1"/>
            <a:r>
              <a:rPr lang="en-US" altLang="en-US" dirty="0" smtClean="0"/>
              <a:t>Excited 1s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2s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2p</a:t>
            </a:r>
            <a:r>
              <a:rPr lang="en-US" altLang="en-US" baseline="30000" dirty="0" smtClean="0"/>
              <a:t>3</a:t>
            </a:r>
            <a:endParaRPr lang="en-US" altLang="en-US" dirty="0"/>
          </a:p>
          <a:p>
            <a:r>
              <a:rPr lang="en-US" altLang="en-US" dirty="0"/>
              <a:t>Hybrid p-orbitals are </a:t>
            </a:r>
            <a:r>
              <a:rPr lang="en-US" altLang="en-US" dirty="0">
                <a:latin typeface="Symbol" pitchFamily="18" charset="2"/>
              </a:rPr>
              <a:t>p</a:t>
            </a:r>
            <a:r>
              <a:rPr lang="en-US" altLang="en-US" dirty="0"/>
              <a:t>-orbitals.</a:t>
            </a:r>
          </a:p>
          <a:p>
            <a:pPr lvl="1"/>
            <a:r>
              <a:rPr lang="en-US" altLang="en-US" dirty="0"/>
              <a:t>Overlapping </a:t>
            </a:r>
            <a:r>
              <a:rPr lang="en-US" altLang="en-US" dirty="0">
                <a:latin typeface="Symbol" pitchFamily="18" charset="2"/>
              </a:rPr>
              <a:t>p</a:t>
            </a:r>
            <a:r>
              <a:rPr lang="en-US" altLang="en-US" dirty="0"/>
              <a:t>-orbitals form bonds</a:t>
            </a:r>
          </a:p>
          <a:p>
            <a:pPr lvl="1"/>
            <a:r>
              <a:rPr lang="en-US" altLang="en-US" dirty="0"/>
              <a:t>Appears in double bonds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Pi-Bonds </a:t>
            </a: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08" y="2366485"/>
            <a:ext cx="4901317" cy="22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6104" y="5756831"/>
            <a:ext cx="51577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Slide courtesy of M. Fortner, N. Illinois University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16,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car_TRIUMF_Template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Lascar_TRIUMF_Template</Template>
  <TotalTime>7062</TotalTime>
  <Words>2551</Words>
  <Application>Microsoft Office PowerPoint</Application>
  <PresentationFormat>On-screen Show (4:3)</PresentationFormat>
  <Paragraphs>465</Paragraphs>
  <Slides>37</Slides>
  <Notes>14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Lascar_TRIUMF_Template</vt:lpstr>
      <vt:lpstr>Equation</vt:lpstr>
      <vt:lpstr>PowerPoint Presentation</vt:lpstr>
      <vt:lpstr>Outline</vt:lpstr>
      <vt:lpstr>From semiconductors to scintillators</vt:lpstr>
      <vt:lpstr>Scintillators</vt:lpstr>
      <vt:lpstr>Energy Collection</vt:lpstr>
      <vt:lpstr>Photon Statistics</vt:lpstr>
      <vt:lpstr>Good Scintillator Requirements</vt:lpstr>
      <vt:lpstr>Organic Scintillators</vt:lpstr>
      <vt:lpstr>Pi-Bonds </vt:lpstr>
      <vt:lpstr>Organic scintillator response</vt:lpstr>
      <vt:lpstr>Organic scintillator response</vt:lpstr>
      <vt:lpstr>Organic scintillator response</vt:lpstr>
      <vt:lpstr>Organic scintillator response - electrons</vt:lpstr>
      <vt:lpstr>Organic scintillator response – α’s</vt:lpstr>
      <vt:lpstr>Organic Scintillators</vt:lpstr>
      <vt:lpstr>Inorganic Scintillators</vt:lpstr>
      <vt:lpstr>Band Structure</vt:lpstr>
      <vt:lpstr>Jablonski Diagram</vt:lpstr>
      <vt:lpstr>Time Lag</vt:lpstr>
      <vt:lpstr>Decay Constant (τd)</vt:lpstr>
      <vt:lpstr>Crystal Specs</vt:lpstr>
      <vt:lpstr>What can we do with photons</vt:lpstr>
      <vt:lpstr>Photoelectron Emission</vt:lpstr>
      <vt:lpstr>Quantum Efficiency</vt:lpstr>
      <vt:lpstr>Commercial Photocathodes</vt:lpstr>
      <vt:lpstr>Challenge:</vt:lpstr>
      <vt:lpstr>Electron Multiplier</vt:lpstr>
      <vt:lpstr>Photomultiplier Tube (PMT)</vt:lpstr>
      <vt:lpstr>Gain (δ)</vt:lpstr>
      <vt:lpstr>Amplifier</vt:lpstr>
      <vt:lpstr>Dark Current</vt:lpstr>
      <vt:lpstr>PowerPoint Presentation</vt:lpstr>
      <vt:lpstr>Flux</vt:lpstr>
      <vt:lpstr>Luminous Area</vt:lpstr>
      <vt:lpstr>Intensity</vt:lpstr>
      <vt:lpstr>Noise</vt:lpstr>
      <vt:lpstr>Position Response </vt:lpstr>
    </vt:vector>
  </TitlesOfParts>
  <Company>TRIUMF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Lascar</dc:creator>
  <cp:lastModifiedBy>Daniel Lascar</cp:lastModifiedBy>
  <cp:revision>164</cp:revision>
  <dcterms:created xsi:type="dcterms:W3CDTF">2015-08-10T20:28:33Z</dcterms:created>
  <dcterms:modified xsi:type="dcterms:W3CDTF">2015-11-13T23:45:46Z</dcterms:modified>
</cp:coreProperties>
</file>