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4"/>
  </p:notesMasterIdLst>
  <p:handoutMasterIdLst>
    <p:handoutMasterId r:id="rId35"/>
  </p:handoutMasterIdLst>
  <p:sldIdLst>
    <p:sldId id="259" r:id="rId2"/>
    <p:sldId id="260" r:id="rId3"/>
    <p:sldId id="291" r:id="rId4"/>
    <p:sldId id="292" r:id="rId5"/>
    <p:sldId id="293" r:id="rId6"/>
    <p:sldId id="294" r:id="rId7"/>
    <p:sldId id="295" r:id="rId8"/>
    <p:sldId id="296" r:id="rId9"/>
    <p:sldId id="319" r:id="rId10"/>
    <p:sldId id="298" r:id="rId11"/>
    <p:sldId id="320" r:id="rId12"/>
    <p:sldId id="302" r:id="rId13"/>
    <p:sldId id="297" r:id="rId14"/>
    <p:sldId id="303" r:id="rId15"/>
    <p:sldId id="299" r:id="rId16"/>
    <p:sldId id="300" r:id="rId17"/>
    <p:sldId id="318" r:id="rId18"/>
    <p:sldId id="304" r:id="rId19"/>
    <p:sldId id="305" r:id="rId20"/>
    <p:sldId id="306" r:id="rId21"/>
    <p:sldId id="307" r:id="rId22"/>
    <p:sldId id="308" r:id="rId23"/>
    <p:sldId id="309" r:id="rId24"/>
    <p:sldId id="310" r:id="rId25"/>
    <p:sldId id="311" r:id="rId26"/>
    <p:sldId id="312" r:id="rId27"/>
    <p:sldId id="313" r:id="rId28"/>
    <p:sldId id="315" r:id="rId29"/>
    <p:sldId id="314" r:id="rId30"/>
    <p:sldId id="316" r:id="rId31"/>
    <p:sldId id="317" r:id="rId32"/>
    <p:sldId id="290"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111" charset="0"/>
        <a:ea typeface="ヒラギノ角ゴ Pro W3" pitchFamily="-111" charset="-128"/>
        <a:cs typeface="ヒラギノ角ゴ Pro W3" pitchFamily="-111" charset="-128"/>
      </a:defRPr>
    </a:lvl1pPr>
    <a:lvl2pPr marL="457200" algn="l" defTabSz="457200" rtl="0" fontAlgn="base">
      <a:spcBef>
        <a:spcPct val="0"/>
      </a:spcBef>
      <a:spcAft>
        <a:spcPct val="0"/>
      </a:spcAft>
      <a:defRPr sz="2400" kern="1200">
        <a:solidFill>
          <a:schemeClr val="tx1"/>
        </a:solidFill>
        <a:latin typeface="Arial" pitchFamily="-111" charset="0"/>
        <a:ea typeface="ヒラギノ角ゴ Pro W3" pitchFamily="-111" charset="-128"/>
        <a:cs typeface="ヒラギノ角ゴ Pro W3" pitchFamily="-111" charset="-128"/>
      </a:defRPr>
    </a:lvl2pPr>
    <a:lvl3pPr marL="914400" algn="l" defTabSz="457200" rtl="0" fontAlgn="base">
      <a:spcBef>
        <a:spcPct val="0"/>
      </a:spcBef>
      <a:spcAft>
        <a:spcPct val="0"/>
      </a:spcAft>
      <a:defRPr sz="2400" kern="1200">
        <a:solidFill>
          <a:schemeClr val="tx1"/>
        </a:solidFill>
        <a:latin typeface="Arial" pitchFamily="-111" charset="0"/>
        <a:ea typeface="ヒラギノ角ゴ Pro W3" pitchFamily="-111" charset="-128"/>
        <a:cs typeface="ヒラギノ角ゴ Pro W3" pitchFamily="-111" charset="-128"/>
      </a:defRPr>
    </a:lvl3pPr>
    <a:lvl4pPr marL="1371600" algn="l" defTabSz="457200" rtl="0" fontAlgn="base">
      <a:spcBef>
        <a:spcPct val="0"/>
      </a:spcBef>
      <a:spcAft>
        <a:spcPct val="0"/>
      </a:spcAft>
      <a:defRPr sz="2400" kern="1200">
        <a:solidFill>
          <a:schemeClr val="tx1"/>
        </a:solidFill>
        <a:latin typeface="Arial" pitchFamily="-111" charset="0"/>
        <a:ea typeface="ヒラギノ角ゴ Pro W3" pitchFamily="-111" charset="-128"/>
        <a:cs typeface="ヒラギノ角ゴ Pro W3" pitchFamily="-111" charset="-128"/>
      </a:defRPr>
    </a:lvl4pPr>
    <a:lvl5pPr marL="1828800" algn="l" defTabSz="457200" rtl="0" fontAlgn="base">
      <a:spcBef>
        <a:spcPct val="0"/>
      </a:spcBef>
      <a:spcAft>
        <a:spcPct val="0"/>
      </a:spcAft>
      <a:defRPr sz="2400" kern="1200">
        <a:solidFill>
          <a:schemeClr val="tx1"/>
        </a:solidFill>
        <a:latin typeface="Arial" pitchFamily="-111" charset="0"/>
        <a:ea typeface="ヒラギノ角ゴ Pro W3" pitchFamily="-111" charset="-128"/>
        <a:cs typeface="ヒラギノ角ゴ Pro W3" pitchFamily="-111" charset="-128"/>
      </a:defRPr>
    </a:lvl5pPr>
    <a:lvl6pPr marL="2286000" algn="l" defTabSz="457200" rtl="0" eaLnBrk="1" latinLnBrk="0" hangingPunct="1">
      <a:defRPr sz="2400" kern="1200">
        <a:solidFill>
          <a:schemeClr val="tx1"/>
        </a:solidFill>
        <a:latin typeface="Arial" pitchFamily="-111" charset="0"/>
        <a:ea typeface="ヒラギノ角ゴ Pro W3" pitchFamily="-111" charset="-128"/>
        <a:cs typeface="ヒラギノ角ゴ Pro W3" pitchFamily="-111" charset="-128"/>
      </a:defRPr>
    </a:lvl6pPr>
    <a:lvl7pPr marL="2743200" algn="l" defTabSz="457200" rtl="0" eaLnBrk="1" latinLnBrk="0" hangingPunct="1">
      <a:defRPr sz="2400" kern="1200">
        <a:solidFill>
          <a:schemeClr val="tx1"/>
        </a:solidFill>
        <a:latin typeface="Arial" pitchFamily="-111" charset="0"/>
        <a:ea typeface="ヒラギノ角ゴ Pro W3" pitchFamily="-111" charset="-128"/>
        <a:cs typeface="ヒラギノ角ゴ Pro W3" pitchFamily="-111" charset="-128"/>
      </a:defRPr>
    </a:lvl7pPr>
    <a:lvl8pPr marL="3200400" algn="l" defTabSz="457200" rtl="0" eaLnBrk="1" latinLnBrk="0" hangingPunct="1">
      <a:defRPr sz="2400" kern="1200">
        <a:solidFill>
          <a:schemeClr val="tx1"/>
        </a:solidFill>
        <a:latin typeface="Arial" pitchFamily="-111" charset="0"/>
        <a:ea typeface="ヒラギノ角ゴ Pro W3" pitchFamily="-111" charset="-128"/>
        <a:cs typeface="ヒラギノ角ゴ Pro W3" pitchFamily="-111" charset="-128"/>
      </a:defRPr>
    </a:lvl8pPr>
    <a:lvl9pPr marL="3657600" algn="l" defTabSz="457200" rtl="0" eaLnBrk="1" latinLnBrk="0" hangingPunct="1">
      <a:defRPr sz="2400" kern="1200">
        <a:solidFill>
          <a:schemeClr val="tx1"/>
        </a:solidFill>
        <a:latin typeface="Arial" pitchFamily="-111" charset="0"/>
        <a:ea typeface="ヒラギノ角ゴ Pro W3" pitchFamily="-111" charset="-128"/>
        <a:cs typeface="ヒラギノ角ゴ Pro W3" pitchFamily="-11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6E3"/>
    <a:srgbClr val="847470"/>
    <a:srgbClr val="514843"/>
    <a:srgbClr val="113F7C"/>
    <a:srgbClr val="95938E"/>
    <a:srgbClr val="E7E7E4"/>
    <a:srgbClr val="4F4946"/>
    <a:srgbClr val="74241F"/>
    <a:srgbClr val="A02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0" autoAdjust="0"/>
    <p:restoredTop sz="84229" autoAdjust="0"/>
  </p:normalViewPr>
  <p:slideViewPr>
    <p:cSldViewPr snapToGrid="0" snapToObjects="1">
      <p:cViewPr varScale="1">
        <p:scale>
          <a:sx n="94" d="100"/>
          <a:sy n="94" d="100"/>
        </p:scale>
        <p:origin x="-20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5" d="100"/>
          <a:sy n="85" d="100"/>
        </p:scale>
        <p:origin x="-309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BAD7AC66-19B7-6345-9F32-F7B9834B9AA7}" type="datetime1">
              <a:rPr lang="en-US"/>
              <a:pPr>
                <a:defRPr/>
              </a:pPr>
              <a:t>11/13/2015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7E8EB5D5-35E0-754F-83D8-591221026955}" type="slidenum">
              <a:rPr lang="en-US"/>
              <a:pPr>
                <a:defRPr/>
              </a:pPr>
              <a:t>‹#›</a:t>
            </a:fld>
            <a:endParaRPr lang="en-US"/>
          </a:p>
        </p:txBody>
      </p:sp>
    </p:spTree>
    <p:extLst>
      <p:ext uri="{BB962C8B-B14F-4D97-AF65-F5344CB8AC3E}">
        <p14:creationId xmlns:p14="http://schemas.microsoft.com/office/powerpoint/2010/main" val="2554781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04D4055B-F5A6-A04E-9D38-48EB1FF2AB30}" type="datetime1">
              <a:rPr lang="en-US"/>
              <a:pPr>
                <a:defRPr/>
              </a:pPr>
              <a:t>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41DFB216-66E3-514B-BDCF-9CBADA758BDC}" type="slidenum">
              <a:rPr lang="en-US"/>
              <a:pPr>
                <a:defRPr/>
              </a:pPr>
              <a:t>‹#›</a:t>
            </a:fld>
            <a:endParaRPr lang="en-US"/>
          </a:p>
        </p:txBody>
      </p:sp>
    </p:spTree>
    <p:extLst>
      <p:ext uri="{BB962C8B-B14F-4D97-AF65-F5344CB8AC3E}">
        <p14:creationId xmlns:p14="http://schemas.microsoft.com/office/powerpoint/2010/main" val="233022624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Solid</a:t>
            </a:r>
            <a:r>
              <a:rPr lang="en-US" baseline="0" dirty="0" smtClean="0"/>
              <a:t> materials offer a great advantage over gas. Densities 1,000 times greater than gas.</a:t>
            </a:r>
          </a:p>
          <a:p>
            <a:pPr marL="171450" indent="-171450">
              <a:buFont typeface="Arial" panose="020B0604020202020204" pitchFamily="34" charset="0"/>
              <a:buChar char="•"/>
            </a:pPr>
            <a:r>
              <a:rPr lang="en-US" baseline="0" dirty="0" smtClean="0"/>
              <a:t>More interactions</a:t>
            </a:r>
          </a:p>
          <a:p>
            <a:pPr marL="171450" indent="-171450">
              <a:buFont typeface="Arial" panose="020B0604020202020204" pitchFamily="34" charset="0"/>
              <a:buChar char="•"/>
            </a:pPr>
            <a:r>
              <a:rPr lang="en-US" baseline="0" dirty="0" smtClean="0"/>
              <a:t>More primary information carriers</a:t>
            </a:r>
          </a:p>
          <a:p>
            <a:pPr marL="171450" indent="-171450">
              <a:buFont typeface="Arial" panose="020B0604020202020204" pitchFamily="34" charset="0"/>
              <a:buChar char="•"/>
            </a:pPr>
            <a:r>
              <a:rPr lang="en-US" baseline="0" dirty="0" smtClean="0"/>
              <a:t>In gas ionization detectors the information carriers are electron-ion pairs. What are the primary information carriers in semiconductor detector?</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a:t>
            </a:fld>
            <a:endParaRPr lang="en-US"/>
          </a:p>
        </p:txBody>
      </p:sp>
    </p:spTree>
    <p:extLst>
      <p:ext uri="{BB962C8B-B14F-4D97-AF65-F5344CB8AC3E}">
        <p14:creationId xmlns:p14="http://schemas.microsoft.com/office/powerpoint/2010/main" val="163880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Both</a:t>
            </a:r>
            <a:r>
              <a:rPr lang="en-US" baseline="0" dirty="0" smtClean="0"/>
              <a:t> side electrically neutral </a:t>
            </a:r>
            <a:r>
              <a:rPr lang="en-US" dirty="0" smtClean="0"/>
              <a:t>In</a:t>
            </a:r>
            <a:r>
              <a:rPr lang="en-US" baseline="0" dirty="0" smtClean="0"/>
              <a:t> n-type =&gt; Many free electrons. In p-type =&gt; many free holes.</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19</a:t>
            </a:fld>
            <a:endParaRPr lang="en-US"/>
          </a:p>
        </p:txBody>
      </p:sp>
    </p:spTree>
    <p:extLst>
      <p:ext uri="{BB962C8B-B14F-4D97-AF65-F5344CB8AC3E}">
        <p14:creationId xmlns:p14="http://schemas.microsoft.com/office/powerpoint/2010/main" val="266129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a:t>
            </a:r>
            <a:r>
              <a:rPr lang="en-US" baseline="-25000" dirty="0" smtClean="0"/>
              <a:t>a</a:t>
            </a:r>
            <a:r>
              <a:rPr lang="en-US" baseline="0" dirty="0" smtClean="0"/>
              <a:t> &gt;&gt; </a:t>
            </a:r>
            <a:r>
              <a:rPr lang="en-US" baseline="0" dirty="0" err="1" smtClean="0"/>
              <a:t>N</a:t>
            </a:r>
            <a:r>
              <a:rPr lang="en-US" baseline="-25000" dirty="0" err="1" smtClean="0"/>
              <a:t>d</a:t>
            </a:r>
            <a:r>
              <a:rPr lang="en-US" baseline="0" dirty="0" smtClean="0"/>
              <a:t> because that’s the nature of the dopant.</a:t>
            </a:r>
          </a:p>
          <a:p>
            <a:pPr marL="171450" indent="-171450">
              <a:buFont typeface="Arial" panose="020B0604020202020204" pitchFamily="34" charset="0"/>
              <a:buChar char="•"/>
            </a:pPr>
            <a:r>
              <a:rPr lang="en-US" baseline="0" dirty="0" smtClean="0"/>
              <a:t>P-type Silicon is evaporated onto the surface of a block of n-type Silicon.</a:t>
            </a:r>
          </a:p>
          <a:p>
            <a:pPr marL="171450" indent="-171450">
              <a:buFont typeface="Arial" panose="020B0604020202020204" pitchFamily="34" charset="0"/>
              <a:buChar char="•"/>
            </a:pPr>
            <a:r>
              <a:rPr lang="en-US" baseline="0" dirty="0" smtClean="0"/>
              <a:t>Since at the junction the charge should be zero, As a result </a:t>
            </a:r>
            <a:r>
              <a:rPr lang="en-US" baseline="0" dirty="0" err="1" smtClean="0"/>
              <a:t>N</a:t>
            </a:r>
            <a:r>
              <a:rPr lang="en-US" baseline="-25000" dirty="0" err="1" smtClean="0"/>
              <a:t>d</a:t>
            </a:r>
            <a:r>
              <a:rPr lang="en-US" baseline="0" dirty="0" err="1" smtClean="0"/>
              <a:t>x</a:t>
            </a:r>
            <a:r>
              <a:rPr lang="en-US" baseline="-25000" dirty="0" err="1" smtClean="0"/>
              <a:t>n</a:t>
            </a:r>
            <a:r>
              <a:rPr lang="en-US" baseline="0" dirty="0" smtClean="0"/>
              <a:t>=</a:t>
            </a:r>
            <a:r>
              <a:rPr lang="en-US" baseline="0" dirty="0" err="1" smtClean="0"/>
              <a:t>N</a:t>
            </a:r>
            <a:r>
              <a:rPr lang="en-US" baseline="-25000" dirty="0" err="1" smtClean="0"/>
              <a:t>a</a:t>
            </a:r>
            <a:r>
              <a:rPr lang="en-US" baseline="0" dirty="0" err="1" smtClean="0"/>
              <a:t>x</a:t>
            </a:r>
            <a:r>
              <a:rPr lang="en-US" baseline="-25000" dirty="0" err="1" smtClean="0"/>
              <a:t>p</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20</a:t>
            </a:fld>
            <a:endParaRPr lang="en-US"/>
          </a:p>
        </p:txBody>
      </p:sp>
    </p:spTree>
    <p:extLst>
      <p:ext uri="{BB962C8B-B14F-4D97-AF65-F5344CB8AC3E}">
        <p14:creationId xmlns:p14="http://schemas.microsoft.com/office/powerpoint/2010/main" val="302766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solve the Poisson equation</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22</a:t>
            </a:fld>
            <a:endParaRPr lang="en-US"/>
          </a:p>
        </p:txBody>
      </p:sp>
    </p:spTree>
    <p:extLst>
      <p:ext uri="{BB962C8B-B14F-4D97-AF65-F5344CB8AC3E}">
        <p14:creationId xmlns:p14="http://schemas.microsoft.com/office/powerpoint/2010/main" val="64095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solve the </a:t>
            </a:r>
            <a:r>
              <a:rPr lang="en-US" smtClean="0"/>
              <a:t>Poisson equation</a:t>
            </a:r>
            <a:endParaRPr lang="en-US"/>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23</a:t>
            </a:fld>
            <a:endParaRPr lang="en-US"/>
          </a:p>
        </p:txBody>
      </p:sp>
    </p:spTree>
    <p:extLst>
      <p:ext uri="{BB962C8B-B14F-4D97-AF65-F5344CB8AC3E}">
        <p14:creationId xmlns:p14="http://schemas.microsoft.com/office/powerpoint/2010/main" val="64095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solve the </a:t>
            </a:r>
            <a:r>
              <a:rPr lang="en-US" smtClean="0"/>
              <a:t>Poisson equation</a:t>
            </a:r>
            <a:endParaRPr lang="en-US"/>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24</a:t>
            </a:fld>
            <a:endParaRPr lang="en-US"/>
          </a:p>
        </p:txBody>
      </p:sp>
    </p:spTree>
    <p:extLst>
      <p:ext uri="{BB962C8B-B14F-4D97-AF65-F5344CB8AC3E}">
        <p14:creationId xmlns:p14="http://schemas.microsoft.com/office/powerpoint/2010/main" val="64095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solve the </a:t>
            </a:r>
            <a:r>
              <a:rPr lang="en-US" smtClean="0"/>
              <a:t>Poisson equation</a:t>
            </a:r>
            <a:endParaRPr lang="en-US"/>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25</a:t>
            </a:fld>
            <a:endParaRPr lang="en-US"/>
          </a:p>
        </p:txBody>
      </p:sp>
    </p:spTree>
    <p:extLst>
      <p:ext uri="{BB962C8B-B14F-4D97-AF65-F5344CB8AC3E}">
        <p14:creationId xmlns:p14="http://schemas.microsoft.com/office/powerpoint/2010/main" val="64095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homework, show</a:t>
            </a:r>
            <a:r>
              <a:rPr lang="en-US" baseline="0" dirty="0" smtClean="0"/>
              <a:t> how you get to a 10cm depletion region.</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27</a:t>
            </a:fld>
            <a:endParaRPr lang="en-US"/>
          </a:p>
        </p:txBody>
      </p:sp>
    </p:spTree>
    <p:extLst>
      <p:ext uri="{BB962C8B-B14F-4D97-AF65-F5344CB8AC3E}">
        <p14:creationId xmlns:p14="http://schemas.microsoft.com/office/powerpoint/2010/main" val="212038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Denser material means more interactions/</a:t>
            </a:r>
            <a:r>
              <a:rPr lang="en-US" baseline="0" dirty="0" smtClean="0"/>
              <a:t>unit length and a greater probability of complete energy deposition in a single detector</a:t>
            </a:r>
          </a:p>
          <a:p>
            <a:pPr marL="171450" indent="-171450">
              <a:buFont typeface="Arial" panose="020B0604020202020204" pitchFamily="34" charset="0"/>
              <a:buChar char="•"/>
            </a:pPr>
            <a:r>
              <a:rPr lang="en-US" baseline="0" dirty="0" smtClean="0"/>
              <a:t>Lower energy means there are more electrons generated for the same interaction with gas</a:t>
            </a:r>
          </a:p>
          <a:p>
            <a:pPr marL="171450" indent="-171450">
              <a:buFont typeface="Arial" panose="020B0604020202020204" pitchFamily="34" charset="0"/>
              <a:buChar char="•"/>
            </a:pPr>
            <a:r>
              <a:rPr lang="en-US" baseline="0" dirty="0" smtClean="0"/>
              <a:t>There are ways to generate charge multiplication but the risk of breakdown across the junction is huge so only very specialized operations even try this.</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28</a:t>
            </a:fld>
            <a:endParaRPr lang="en-US"/>
          </a:p>
        </p:txBody>
      </p:sp>
    </p:spTree>
    <p:extLst>
      <p:ext uri="{BB962C8B-B14F-4D97-AF65-F5344CB8AC3E}">
        <p14:creationId xmlns:p14="http://schemas.microsoft.com/office/powerpoint/2010/main" val="120681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Alphas never really have enough energy to go more than a few mm deep.</a:t>
            </a:r>
          </a:p>
          <a:p>
            <a:pPr marL="171450" indent="-171450">
              <a:buFont typeface="Arial" panose="020B0604020202020204" pitchFamily="34" charset="0"/>
              <a:buChar char="•"/>
            </a:pPr>
            <a:r>
              <a:rPr lang="en-US" dirty="0" smtClean="0"/>
              <a:t>Photons with 10-100 </a:t>
            </a:r>
            <a:r>
              <a:rPr lang="en-US" dirty="0" err="1" smtClean="0"/>
              <a:t>keV</a:t>
            </a:r>
            <a:r>
              <a:rPr lang="en-US" dirty="0" smtClean="0"/>
              <a:t> of energy have better interaction probability in Si</a:t>
            </a:r>
          </a:p>
          <a:p>
            <a:pPr marL="171450" indent="-171450">
              <a:buFont typeface="Arial" panose="020B0604020202020204" pitchFamily="34" charset="0"/>
              <a:buChar char="•"/>
            </a:pPr>
            <a:r>
              <a:rPr lang="en-US" dirty="0" smtClean="0"/>
              <a:t>We’ll discuss resolution in Lecture 6 as part of a larger probability discussion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29</a:t>
            </a:fld>
            <a:endParaRPr lang="en-US"/>
          </a:p>
        </p:txBody>
      </p:sp>
    </p:spTree>
    <p:extLst>
      <p:ext uri="{BB962C8B-B14F-4D97-AF65-F5344CB8AC3E}">
        <p14:creationId xmlns:p14="http://schemas.microsoft.com/office/powerpoint/2010/main" val="1379973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Bottom - Large Aluminum contact provides the bias across</a:t>
            </a:r>
            <a:r>
              <a:rPr lang="en-US" baseline="0" dirty="0" smtClean="0"/>
              <a:t> the junction</a:t>
            </a:r>
          </a:p>
          <a:p>
            <a:pPr marL="171450" indent="-171450">
              <a:buFont typeface="Arial" panose="020B0604020202020204" pitchFamily="34" charset="0"/>
              <a:buChar char="•"/>
            </a:pPr>
            <a:r>
              <a:rPr lang="en-US" baseline="0" dirty="0" smtClean="0"/>
              <a:t>Passivation layer is to insulate the bulk Silicon from the environment.</a:t>
            </a:r>
          </a:p>
          <a:p>
            <a:pPr marL="171450" indent="-171450">
              <a:buFont typeface="Arial" panose="020B0604020202020204" pitchFamily="34" charset="0"/>
              <a:buChar char="•"/>
            </a:pPr>
            <a:r>
              <a:rPr lang="en-US" baseline="0" dirty="0" smtClean="0"/>
              <a:t>DSSD has x-semiconductors on one side and y-semiconductors on the other side.</a:t>
            </a:r>
          </a:p>
          <a:p>
            <a:pPr marL="171450" indent="-171450">
              <a:buFont typeface="Arial" panose="020B0604020202020204" pitchFamily="34" charset="0"/>
              <a:buChar char="•"/>
            </a:pPr>
            <a:r>
              <a:rPr lang="en-US" baseline="0" dirty="0" smtClean="0"/>
              <a:t>You would want the depletion depth for a given semiconductor to be ~half for a single sided detector</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30</a:t>
            </a:fld>
            <a:endParaRPr lang="en-US"/>
          </a:p>
        </p:txBody>
      </p:sp>
    </p:spTree>
    <p:extLst>
      <p:ext uri="{BB962C8B-B14F-4D97-AF65-F5344CB8AC3E}">
        <p14:creationId xmlns:p14="http://schemas.microsoft.com/office/powerpoint/2010/main" val="317022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ヒラギノ角ゴ Pro W3" charset="-128"/>
                    <a:cs typeface="ヒラギノ角ゴ Pro W3" charset="-128"/>
                  </a:rPr>
                  <a:t>The simple approximation for a bound electron is a 1-dimensional well of potential energy </a:t>
                </a:r>
                <a14:m>
                  <m:oMath xmlns:m="http://schemas.openxmlformats.org/officeDocument/2006/math">
                    <m:r>
                      <a:rPr lang="en-US" sz="1200" b="0" i="1" kern="1200" smtClean="0">
                        <a:solidFill>
                          <a:schemeClr val="tx1"/>
                        </a:solidFill>
                        <a:effectLst/>
                        <a:latin typeface="Cambria Math"/>
                        <a:ea typeface="ヒラギノ角ゴ Pro W3" charset="-128"/>
                        <a:cs typeface="ヒラギノ角ゴ Pro W3" charset="-128"/>
                      </a:rPr>
                      <m:t>𝑉</m:t>
                    </m:r>
                    <m:r>
                      <a:rPr lang="en-US" sz="1200" b="0" i="1" kern="1200" smtClean="0">
                        <a:solidFill>
                          <a:schemeClr val="tx1"/>
                        </a:solidFill>
                        <a:effectLst/>
                        <a:latin typeface="Cambria Math"/>
                        <a:ea typeface="ヒラギノ角ゴ Pro W3" charset="-128"/>
                        <a:cs typeface="ヒラギノ角ゴ Pro W3" charset="-128"/>
                      </a:rPr>
                      <m:t>(</m:t>
                    </m:r>
                    <m:r>
                      <a:rPr lang="en-US" sz="1200" b="0" i="1" kern="1200" smtClean="0">
                        <a:solidFill>
                          <a:schemeClr val="tx1"/>
                        </a:solidFill>
                        <a:effectLst/>
                        <a:latin typeface="Cambria Math"/>
                        <a:ea typeface="ヒラギノ角ゴ Pro W3" charset="-128"/>
                        <a:cs typeface="ヒラギノ角ゴ Pro W3" charset="-128"/>
                      </a:rPr>
                      <m:t>𝑥</m:t>
                    </m:r>
                    <m:r>
                      <a:rPr lang="en-US" sz="1200" b="0" i="1" kern="1200" smtClean="0">
                        <a:solidFill>
                          <a:schemeClr val="tx1"/>
                        </a:solidFill>
                        <a:effectLst/>
                        <a:latin typeface="Cambria Math"/>
                        <a:ea typeface="ヒラギノ角ゴ Pro W3" charset="-128"/>
                        <a:cs typeface="ヒラギノ角ゴ Pro W3" charset="-128"/>
                      </a:rPr>
                      <m:t>)</m:t>
                    </m:r>
                  </m:oMath>
                </a14:m>
                <a:r>
                  <a:rPr lang="en-US" sz="1200" kern="1200" dirty="0" smtClean="0">
                    <a:solidFill>
                      <a:schemeClr val="tx1"/>
                    </a:solidFill>
                    <a:effectLst/>
                    <a:latin typeface="+mn-lt"/>
                    <a:ea typeface="ヒラギノ角ゴ Pro W3" charset="-128"/>
                    <a:cs typeface="ヒラギノ角ゴ Pro W3" charset="-128"/>
                  </a:rPr>
                  <a:t> with width </a:t>
                </a:r>
                <a:r>
                  <a:rPr lang="en-US" sz="1200" i="1" kern="1200" dirty="0" smtClean="0">
                    <a:solidFill>
                      <a:schemeClr val="tx1"/>
                    </a:solidFill>
                    <a:effectLst/>
                    <a:latin typeface="+mn-lt"/>
                    <a:ea typeface="ヒラギノ角ゴ Pro W3" charset="-128"/>
                    <a:cs typeface="ヒラギノ角ゴ Pro W3" charset="-128"/>
                  </a:rPr>
                  <a:t>L </a:t>
                </a:r>
                <a:r>
                  <a:rPr lang="en-US" sz="1200" kern="1200" dirty="0" smtClean="0">
                    <a:solidFill>
                      <a:schemeClr val="tx1"/>
                    </a:solidFill>
                    <a:effectLst/>
                    <a:latin typeface="+mn-lt"/>
                    <a:ea typeface="ヒラギノ角ゴ Pro W3" charset="-128"/>
                    <a:cs typeface="ヒラギノ角ゴ Pro W3" charset="-128"/>
                  </a:rPr>
                  <a:t>and depth </a:t>
                </a:r>
                <a:r>
                  <a:rPr lang="en-US" sz="1200" i="1" kern="1200" dirty="0" smtClean="0">
                    <a:solidFill>
                      <a:schemeClr val="tx1"/>
                    </a:solidFill>
                    <a:effectLst/>
                    <a:latin typeface="+mn-lt"/>
                    <a:ea typeface="ヒラギノ角ゴ Pro W3" charset="-128"/>
                    <a:cs typeface="ヒラギノ角ゴ Pro W3" charset="-128"/>
                  </a:rPr>
                  <a:t>V</a:t>
                </a:r>
                <a:r>
                  <a:rPr lang="en-US" sz="1200" i="1" kern="1200" baseline="-25000" dirty="0" smtClean="0">
                    <a:solidFill>
                      <a:schemeClr val="tx1"/>
                    </a:solidFill>
                    <a:effectLst/>
                    <a:latin typeface="+mn-lt"/>
                    <a:ea typeface="ヒラギノ角ゴ Pro W3" charset="-128"/>
                    <a:cs typeface="ヒラギノ角ゴ Pro W3" charset="-128"/>
                  </a:rPr>
                  <a:t>0</a:t>
                </a:r>
                <a:r>
                  <a:rPr lang="en-US" sz="1200" kern="1200" dirty="0" smtClean="0">
                    <a:solidFill>
                      <a:schemeClr val="tx1"/>
                    </a:solidFill>
                    <a:effectLst/>
                    <a:latin typeface="+mn-lt"/>
                    <a:ea typeface="ヒラギノ角ゴ Pro W3" charset="-128"/>
                    <a:cs typeface="ヒラギノ角ゴ Pro W3" charset="-128"/>
                  </a:rPr>
                  <a:t>.</a:t>
                </a:r>
              </a:p>
              <a:p>
                <a:pPr marL="171450" indent="-171450">
                  <a:buFont typeface="Arial" panose="020B0604020202020204" pitchFamily="34" charset="0"/>
                  <a:buChar char="•"/>
                </a:pPr>
                <a:r>
                  <a:rPr lang="en-US" sz="1200" kern="1200" dirty="0" smtClean="0">
                    <a:solidFill>
                      <a:schemeClr val="tx1"/>
                    </a:solidFill>
                    <a:effectLst/>
                    <a:latin typeface="+mn-lt"/>
                    <a:ea typeface="ヒラギノ角ゴ Pro W3" charset="-128"/>
                    <a:cs typeface="ヒラギノ角ゴ Pro W3" charset="-128"/>
                  </a:rPr>
                  <a:t>If we’re really being pedantic then there’s a constant</a:t>
                </a:r>
                <a:r>
                  <a:rPr lang="en-US" sz="1200" kern="1200" baseline="0" dirty="0" smtClean="0">
                    <a:solidFill>
                      <a:schemeClr val="tx1"/>
                    </a:solidFill>
                    <a:effectLst/>
                    <a:latin typeface="+mn-lt"/>
                    <a:ea typeface="ヒラギノ角ゴ Pro W3" charset="-128"/>
                    <a:cs typeface="ヒラギノ角ゴ Pro W3" charset="-128"/>
                  </a:rPr>
                  <a:t> at the end of the wave function.</a:t>
                </a:r>
                <a:endParaRPr lang="en-US" sz="1200" kern="1200" dirty="0" smtClean="0">
                  <a:solidFill>
                    <a:schemeClr val="tx1"/>
                  </a:solidFill>
                  <a:effectLst/>
                  <a:latin typeface="+mn-lt"/>
                  <a:ea typeface="ヒラギノ角ゴ Pro W3" charset="-128"/>
                  <a:cs typeface="ヒラギノ角ゴ Pro W3" charset="-128"/>
                </a:endParaRPr>
              </a:p>
              <a:p>
                <a:pPr marL="171450" indent="-17145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ヒラギノ角ゴ Pro W3" charset="-128"/>
                    <a:cs typeface="ヒラギノ角ゴ Pro W3" charset="-128"/>
                  </a:rPr>
                  <a:t>The simple approximation for a bound electron is a 1-dimensional well of potential energy </a:t>
                </a:r>
                <a:r>
                  <a:rPr lang="en-US" sz="1200" b="0" i="0" kern="1200" smtClean="0">
                    <a:solidFill>
                      <a:schemeClr val="tx1"/>
                    </a:solidFill>
                    <a:effectLst/>
                    <a:latin typeface="Cambria Math"/>
                    <a:ea typeface="ヒラギノ角ゴ Pro W3" charset="-128"/>
                    <a:cs typeface="ヒラギノ角ゴ Pro W3" charset="-128"/>
                  </a:rPr>
                  <a:t>𝑉(𝑥)</a:t>
                </a:r>
                <a:r>
                  <a:rPr lang="en-US" sz="1200" kern="1200" dirty="0" smtClean="0">
                    <a:solidFill>
                      <a:schemeClr val="tx1"/>
                    </a:solidFill>
                    <a:effectLst/>
                    <a:latin typeface="+mn-lt"/>
                    <a:ea typeface="ヒラギノ角ゴ Pro W3" charset="-128"/>
                    <a:cs typeface="ヒラギノ角ゴ Pro W3" charset="-128"/>
                  </a:rPr>
                  <a:t> with width </a:t>
                </a:r>
                <a:r>
                  <a:rPr lang="en-US" sz="1200" i="1" kern="1200" dirty="0" smtClean="0">
                    <a:solidFill>
                      <a:schemeClr val="tx1"/>
                    </a:solidFill>
                    <a:effectLst/>
                    <a:latin typeface="+mn-lt"/>
                    <a:ea typeface="ヒラギノ角ゴ Pro W3" charset="-128"/>
                    <a:cs typeface="ヒラギノ角ゴ Pro W3" charset="-128"/>
                  </a:rPr>
                  <a:t>L </a:t>
                </a:r>
                <a:r>
                  <a:rPr lang="en-US" sz="1200" kern="1200" dirty="0" smtClean="0">
                    <a:solidFill>
                      <a:schemeClr val="tx1"/>
                    </a:solidFill>
                    <a:effectLst/>
                    <a:latin typeface="+mn-lt"/>
                    <a:ea typeface="ヒラギノ角ゴ Pro W3" charset="-128"/>
                    <a:cs typeface="ヒラギノ角ゴ Pro W3" charset="-128"/>
                  </a:rPr>
                  <a:t>and depth </a:t>
                </a:r>
                <a:r>
                  <a:rPr lang="en-US" sz="1200" i="1" kern="1200" dirty="0" smtClean="0">
                    <a:solidFill>
                      <a:schemeClr val="tx1"/>
                    </a:solidFill>
                    <a:effectLst/>
                    <a:latin typeface="+mn-lt"/>
                    <a:ea typeface="ヒラギノ角ゴ Pro W3" charset="-128"/>
                    <a:cs typeface="ヒラギノ角ゴ Pro W3" charset="-128"/>
                  </a:rPr>
                  <a:t>V</a:t>
                </a:r>
                <a:r>
                  <a:rPr lang="en-US" sz="1200" i="1" kern="1200" baseline="-25000" dirty="0" smtClean="0">
                    <a:solidFill>
                      <a:schemeClr val="tx1"/>
                    </a:solidFill>
                    <a:effectLst/>
                    <a:latin typeface="+mn-lt"/>
                    <a:ea typeface="ヒラギノ角ゴ Pro W3" charset="-128"/>
                    <a:cs typeface="ヒラギノ角ゴ Pro W3" charset="-128"/>
                  </a:rPr>
                  <a:t>0</a:t>
                </a:r>
                <a:r>
                  <a:rPr lang="en-US" sz="1200" kern="1200" dirty="0" smtClean="0">
                    <a:solidFill>
                      <a:schemeClr val="tx1"/>
                    </a:solidFill>
                    <a:effectLst/>
                    <a:latin typeface="+mn-lt"/>
                    <a:ea typeface="ヒラギノ角ゴ Pro W3" charset="-128"/>
                    <a:cs typeface="ヒラギノ角ゴ Pro W3" charset="-128"/>
                  </a:rPr>
                  <a:t>.</a:t>
                </a:r>
              </a:p>
              <a:p>
                <a:pPr marL="171450" indent="-17145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3</a:t>
            </a:fld>
            <a:endParaRPr lang="en-US"/>
          </a:p>
        </p:txBody>
      </p:sp>
    </p:spTree>
    <p:extLst>
      <p:ext uri="{BB962C8B-B14F-4D97-AF65-F5344CB8AC3E}">
        <p14:creationId xmlns:p14="http://schemas.microsoft.com/office/powerpoint/2010/main" val="307048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Band gap &gt; 1 eV – insulator.</a:t>
            </a:r>
          </a:p>
          <a:p>
            <a:pPr marL="171450" indent="-171450">
              <a:buFont typeface="Arial" panose="020B0604020202020204" pitchFamily="34" charset="0"/>
              <a:buChar char="•"/>
            </a:pPr>
            <a:r>
              <a:rPr lang="en-US" dirty="0" smtClean="0"/>
              <a:t>Band gap ≤ 0eV – </a:t>
            </a:r>
            <a:r>
              <a:rPr lang="en-US" dirty="0" err="1" smtClean="0"/>
              <a:t>metal</a:t>
            </a:r>
            <a:r>
              <a:rPr lang="en-US" dirty="0" err="1" smtClean="0">
                <a:latin typeface="Calibri"/>
              </a:rPr>
              <a:t>→highest</a:t>
            </a:r>
            <a:r>
              <a:rPr lang="en-US" dirty="0" smtClean="0">
                <a:latin typeface="Calibri"/>
              </a:rPr>
              <a:t> occupied</a:t>
            </a:r>
            <a:r>
              <a:rPr lang="en-US" baseline="0" dirty="0" smtClean="0">
                <a:latin typeface="Calibri"/>
              </a:rPr>
              <a:t> band nor full so electrons can move</a:t>
            </a:r>
            <a:endParaRPr lang="en-US" dirty="0" smtClean="0"/>
          </a:p>
          <a:p>
            <a:pPr marL="171450" indent="-171450">
              <a:buFont typeface="Arial" panose="020B0604020202020204" pitchFamily="34" charset="0"/>
              <a:buChar char="•"/>
            </a:pPr>
            <a:r>
              <a:rPr lang="en-US" dirty="0" smtClean="0"/>
              <a:t>Band gap ≤ 1 eV – semiconductor.</a:t>
            </a:r>
          </a:p>
          <a:p>
            <a:pPr marL="171450" indent="-171450">
              <a:buFont typeface="Arial" panose="020B0604020202020204" pitchFamily="34" charset="0"/>
              <a:buChar char="•"/>
            </a:pPr>
            <a:r>
              <a:rPr lang="en-US" dirty="0" smtClean="0"/>
              <a:t>“Conduction</a:t>
            </a:r>
            <a:r>
              <a:rPr lang="en-US" baseline="0" dirty="0" smtClean="0"/>
              <a:t> band” is the name given to the first empty band if no thermally excited ions. Electrons in conduction band contribute to the conductivity of the material</a:t>
            </a:r>
            <a:endParaRPr lang="en-US" dirty="0" smtClean="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5</a:t>
            </a:fld>
            <a:endParaRPr lang="en-US"/>
          </a:p>
        </p:txBody>
      </p:sp>
    </p:spTree>
    <p:extLst>
      <p:ext uri="{BB962C8B-B14F-4D97-AF65-F5344CB8AC3E}">
        <p14:creationId xmlns:p14="http://schemas.microsoft.com/office/powerpoint/2010/main" val="245855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Probability is from the Fermi-Dirac</a:t>
            </a:r>
            <a:r>
              <a:rPr lang="en-US" baseline="0" dirty="0" smtClean="0"/>
              <a:t> distribution</a:t>
            </a:r>
          </a:p>
          <a:p>
            <a:pPr marL="171450" indent="-171450">
              <a:buFont typeface="Arial" panose="020B0604020202020204" pitchFamily="34" charset="0"/>
              <a:buChar char="•"/>
            </a:pPr>
            <a:r>
              <a:rPr lang="en-US" baseline="0" dirty="0" smtClean="0"/>
              <a:t>Homework hint: At the bottom of the conduction band, the density of states can be approximated by cubic potential well.</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6</a:t>
            </a:fld>
            <a:endParaRPr lang="en-US"/>
          </a:p>
        </p:txBody>
      </p:sp>
    </p:spTree>
    <p:extLst>
      <p:ext uri="{BB962C8B-B14F-4D97-AF65-F5344CB8AC3E}">
        <p14:creationId xmlns:p14="http://schemas.microsoft.com/office/powerpoint/2010/main" val="245855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top equation is generalized</a:t>
            </a:r>
            <a:r>
              <a:rPr lang="en-US" baseline="0" dirty="0" smtClean="0"/>
              <a:t> but we only want to consider the electrons near the bottom of the conduction band</a:t>
            </a:r>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7</a:t>
            </a:fld>
            <a:endParaRPr lang="en-US"/>
          </a:p>
        </p:txBody>
      </p:sp>
    </p:spTree>
    <p:extLst>
      <p:ext uri="{BB962C8B-B14F-4D97-AF65-F5344CB8AC3E}">
        <p14:creationId xmlns:p14="http://schemas.microsoft.com/office/powerpoint/2010/main" val="335584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Pure semiconductor = intrinsic semiconductors</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9</a:t>
            </a:fld>
            <a:endParaRPr lang="en-US"/>
          </a:p>
        </p:txBody>
      </p:sp>
    </p:spTree>
    <p:extLst>
      <p:ext uri="{BB962C8B-B14F-4D97-AF65-F5344CB8AC3E}">
        <p14:creationId xmlns:p14="http://schemas.microsoft.com/office/powerpoint/2010/main" val="195239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14:m>
                  <m:oMath xmlns:m="http://schemas.openxmlformats.org/officeDocument/2006/math">
                    <m:r>
                      <a:rPr lang="en-US" b="0" i="1" smtClean="0">
                        <a:latin typeface="Cambria Math"/>
                      </a:rPr>
                      <m:t>𝑁</m:t>
                    </m:r>
                  </m:oMath>
                </a14:m>
                <a:r>
                  <a:rPr lang="en-US" dirty="0" smtClean="0"/>
                  <a:t> is the number density of donor atoms</a:t>
                </a:r>
              </a:p>
              <a:p>
                <a:pPr marL="171450" indent="-171450">
                  <a:buFont typeface="Arial" panose="020B0604020202020204" pitchFamily="34" charset="0"/>
                  <a:buChar char="•"/>
                </a:pPr>
                <a14:m>
                  <m:oMath xmlns:m="http://schemas.openxmlformats.org/officeDocument/2006/math">
                    <m:sSub>
                      <m:sSubPr>
                        <m:ctrlPr>
                          <a:rPr lang="en-US" b="0" i="1" smtClean="0">
                            <a:latin typeface="Cambria Math"/>
                          </a:rPr>
                        </m:ctrlPr>
                      </m:sSubPr>
                      <m:e>
                        <m:r>
                          <a:rPr lang="en-US" b="0" i="1" smtClean="0">
                            <a:latin typeface="Cambria Math"/>
                          </a:rPr>
                          <m:t>𝜀</m:t>
                        </m:r>
                      </m:e>
                      <m:sub>
                        <m:r>
                          <a:rPr lang="en-US" b="0" i="1" smtClean="0">
                            <a:latin typeface="Cambria Math"/>
                          </a:rPr>
                          <m:t>𝑟</m:t>
                        </m:r>
                      </m:sub>
                    </m:sSub>
                  </m:oMath>
                </a14:m>
                <a:r>
                  <a:rPr lang="en-US" dirty="0" smtClean="0"/>
                  <a:t> is the dielectric constant of the semiconductor</a:t>
                </a:r>
              </a:p>
              <a:p>
                <a:pPr marL="171450" indent="-171450">
                  <a:buFont typeface="Arial" panose="020B0604020202020204" pitchFamily="34" charset="0"/>
                  <a:buChar char="•"/>
                </a:pPr>
                <a:r>
                  <a:rPr lang="en-US" dirty="0" smtClean="0"/>
                  <a:t>x is the distance into the semiconductor.</a:t>
                </a:r>
              </a:p>
              <a:p>
                <a:pPr marL="171450" indent="-171450">
                  <a:buFont typeface="Arial" panose="020B0604020202020204" pitchFamily="34" charset="0"/>
                  <a:buChar char="•"/>
                </a:pPr>
                <a14:m>
                  <m:oMath xmlns:m="http://schemas.openxmlformats.org/officeDocument/2006/math">
                    <m:r>
                      <m:rPr>
                        <m:sty m:val="p"/>
                      </m:rPr>
                      <a:rPr lang="en-US" b="0" i="0" smtClean="0">
                        <a:latin typeface="Cambria Math"/>
                      </a:rPr>
                      <m:t>Δ</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r>
                  <a:rPr lang="en-US" dirty="0" smtClean="0"/>
                  <a:t> is the energy difference between the metal’s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r>
                  <a:rPr lang="en-US" dirty="0" smtClean="0"/>
                  <a:t> and the semi-conductor’s band edge where the majority of the carriers reside. </a:t>
                </a:r>
              </a:p>
              <a:p>
                <a:pPr marL="628650" lvl="1" indent="-171450">
                  <a:buFont typeface="Arial" panose="020B0604020202020204" pitchFamily="34" charset="0"/>
                  <a:buChar char="•"/>
                </a:pPr>
                <a:r>
                  <a:rPr lang="en-US" dirty="0" smtClean="0"/>
                  <a:t>For a doped n-type semiconductor, it’s the electron donor level</a:t>
                </a:r>
              </a:p>
              <a:p>
                <a:pPr marL="628650" lvl="1" indent="-171450">
                  <a:buFont typeface="Arial" panose="020B0604020202020204" pitchFamily="34" charset="0"/>
                  <a:buChar char="•"/>
                </a:pPr>
                <a:r>
                  <a:rPr lang="en-US" dirty="0" smtClean="0"/>
                  <a:t>For a doped p-type semiconductor, it’s the hole donor level</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smtClean="0">
                    <a:latin typeface="Cambria Math"/>
                  </a:rPr>
                  <a:t>𝑁</a:t>
                </a:r>
                <a:r>
                  <a:rPr lang="en-US" dirty="0" smtClean="0"/>
                  <a:t> is the number density of donor atoms</a:t>
                </a:r>
              </a:p>
              <a:p>
                <a:pPr marL="171450" indent="-171450">
                  <a:buFont typeface="Arial" panose="020B0604020202020204" pitchFamily="34" charset="0"/>
                  <a:buChar char="•"/>
                </a:pPr>
                <a:r>
                  <a:rPr lang="en-US" b="0" i="0" smtClean="0">
                    <a:latin typeface="Cambria Math"/>
                  </a:rPr>
                  <a:t>𝜀_𝑟</a:t>
                </a:r>
                <a:r>
                  <a:rPr lang="en-US" dirty="0" smtClean="0"/>
                  <a:t> is the dielectric constant of the semiconductor</a:t>
                </a:r>
              </a:p>
              <a:p>
                <a:pPr marL="171450" indent="-171450">
                  <a:buFont typeface="Arial" panose="020B0604020202020204" pitchFamily="34" charset="0"/>
                  <a:buChar char="•"/>
                </a:pPr>
                <a:r>
                  <a:rPr lang="en-US" dirty="0" smtClean="0"/>
                  <a:t>x is the distance into the semiconductor.</a:t>
                </a:r>
                <a:endParaRPr lang="en-US" dirty="0"/>
              </a:p>
            </p:txBody>
          </p:sp>
        </mc:Fallback>
      </mc:AlternateContent>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16</a:t>
            </a:fld>
            <a:endParaRPr lang="en-US"/>
          </a:p>
        </p:txBody>
      </p:sp>
    </p:spTree>
    <p:extLst>
      <p:ext uri="{BB962C8B-B14F-4D97-AF65-F5344CB8AC3E}">
        <p14:creationId xmlns:p14="http://schemas.microsoft.com/office/powerpoint/2010/main" val="206289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Electrons in the </a:t>
            </a:r>
            <a:r>
              <a:rPr lang="en-US" i="1" dirty="0" smtClean="0"/>
              <a:t>n</a:t>
            </a:r>
            <a:r>
              <a:rPr lang="en-US" dirty="0" smtClean="0"/>
              <a:t>-type semiconductor can lower their energy by traversing the junction</a:t>
            </a:r>
          </a:p>
          <a:p>
            <a:pPr marL="171450" indent="-171450">
              <a:buFont typeface="Arial" panose="020B0604020202020204" pitchFamily="34" charset="0"/>
              <a:buChar char="•"/>
            </a:pPr>
            <a:r>
              <a:rPr lang="en-US" dirty="0" smtClean="0"/>
              <a:t>As the electrons leave the semiconductor, a positive charge, due to the ionized donor atoms, stays behind.</a:t>
            </a:r>
          </a:p>
          <a:p>
            <a:pPr marL="171450" indent="-171450">
              <a:buFont typeface="Arial" panose="020B0604020202020204" pitchFamily="34" charset="0"/>
              <a:buChar char="•"/>
            </a:pPr>
            <a:r>
              <a:rPr lang="en-US" dirty="0" smtClean="0"/>
              <a:t>This charge creates a negative field and lowers the band edges of the semiconductor. </a:t>
            </a:r>
          </a:p>
          <a:p>
            <a:pPr marL="171450" indent="-171450">
              <a:buFont typeface="Arial" panose="020B0604020202020204" pitchFamily="34" charset="0"/>
              <a:buChar char="•"/>
            </a:pPr>
            <a:r>
              <a:rPr lang="en-US" dirty="0" smtClean="0"/>
              <a:t>Electrons flow into the metal until equilibrium is reached between the diffusion of electrons from the semiconductor into the metal and the drift of electrons caused by the field created by the ionized impurity atoms</a:t>
            </a:r>
          </a:p>
          <a:p>
            <a:pPr marL="171450" indent="-171450">
              <a:buFont typeface="Arial" panose="020B0604020202020204" pitchFamily="34" charset="0"/>
              <a:buChar char="•"/>
            </a:pPr>
            <a:r>
              <a:rPr lang="en-US" dirty="0" smtClean="0"/>
              <a:t>This equilibrium is characterized by a constant Fermi energy throughout the structure.</a:t>
            </a:r>
            <a:endParaRPr lang="en-US" dirty="0"/>
          </a:p>
        </p:txBody>
      </p:sp>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17</a:t>
            </a:fld>
            <a:endParaRPr lang="en-US"/>
          </a:p>
        </p:txBody>
      </p:sp>
    </p:spTree>
    <p:extLst>
      <p:ext uri="{BB962C8B-B14F-4D97-AF65-F5344CB8AC3E}">
        <p14:creationId xmlns:p14="http://schemas.microsoft.com/office/powerpoint/2010/main" val="212038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however a forward bias (+V) is applied,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r>
                  <a:rPr lang="en-US" dirty="0" smtClean="0"/>
                  <a:t> of the metal is lowered WRT the semiconductor, </a:t>
                </a:r>
              </a:p>
              <a:p>
                <a:pPr marL="628650" lvl="1" indent="-171450">
                  <a:buFont typeface="Arial" panose="020B0604020202020204" pitchFamily="34" charset="0"/>
                  <a:buChar char="•"/>
                </a:pPr>
                <a:r>
                  <a:rPr lang="en-US" dirty="0" smtClean="0"/>
                  <a:t>depletion</a:t>
                </a:r>
                <a:r>
                  <a:rPr lang="en-US" baseline="0" dirty="0" smtClean="0"/>
                  <a:t> region shrinks </a:t>
                </a:r>
              </a:p>
              <a:p>
                <a:pPr marL="628650" lvl="1" indent="-171450">
                  <a:buFont typeface="Arial" panose="020B0604020202020204" pitchFamily="34" charset="0"/>
                  <a:buChar char="•"/>
                </a:pPr>
                <a:r>
                  <a:rPr lang="en-US" baseline="0" dirty="0" smtClean="0"/>
                  <a:t>Field at the junction lowers</a:t>
                </a:r>
              </a:p>
              <a:p>
                <a:pPr marL="628650" lvl="1" indent="-171450">
                  <a:buFont typeface="Arial" panose="020B0604020202020204" pitchFamily="34" charset="0"/>
                  <a:buChar char="•"/>
                </a:pPr>
                <a:r>
                  <a:rPr lang="en-US" baseline="0" dirty="0" smtClean="0"/>
                  <a:t>more current flows</a:t>
                </a:r>
              </a:p>
              <a:p>
                <a:pPr marL="171450" indent="-171450">
                  <a:buFont typeface="Arial" panose="020B0604020202020204" pitchFamily="34" charset="0"/>
                  <a:buChar char="•"/>
                </a:pPr>
                <a:r>
                  <a:rPr lang="en-US" baseline="0" dirty="0" smtClean="0"/>
                  <a:t>If a reverse (-V) is </a:t>
                </a:r>
                <a:r>
                  <a:rPr lang="en-US" dirty="0" smtClean="0"/>
                  <a:t>applied,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r>
                  <a:rPr lang="en-US" dirty="0" smtClean="0"/>
                  <a:t> of the metal is raised WRT the semiconductor,</a:t>
                </a:r>
              </a:p>
              <a:p>
                <a:pPr marL="628650" lvl="1" indent="-171450">
                  <a:buFont typeface="Arial" panose="020B0604020202020204" pitchFamily="34" charset="0"/>
                  <a:buChar char="•"/>
                </a:pPr>
                <a:r>
                  <a:rPr lang="en-US" dirty="0" smtClean="0"/>
                  <a:t>Depletion region increases</a:t>
                </a:r>
              </a:p>
              <a:p>
                <a:pPr marL="628650" lvl="1" indent="-171450">
                  <a:buFont typeface="Arial" panose="020B0604020202020204" pitchFamily="34" charset="0"/>
                  <a:buChar char="•"/>
                </a:pPr>
                <a:r>
                  <a:rPr lang="en-US" dirty="0" smtClean="0"/>
                  <a:t>Field at junction increases</a:t>
                </a:r>
              </a:p>
              <a:p>
                <a:pPr marL="628650" lvl="1" indent="-171450">
                  <a:buFont typeface="Arial" panose="020B0604020202020204" pitchFamily="34" charset="0"/>
                  <a:buChar char="•"/>
                </a:pPr>
                <a:r>
                  <a:rPr lang="en-US" dirty="0" smtClean="0"/>
                  <a:t>Current goes almost to zero.</a:t>
                </a: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however a forward bias (+V) is applied, </a:t>
                </a:r>
                <a:r>
                  <a:rPr lang="en-US" b="0" i="0" smtClean="0">
                    <a:latin typeface="Cambria Math"/>
                  </a:rPr>
                  <a:t>𝐸_𝐹</a:t>
                </a:r>
                <a:r>
                  <a:rPr lang="en-US" dirty="0" smtClean="0"/>
                  <a:t> of the metal is lowered WRT the semiconductor, </a:t>
                </a:r>
              </a:p>
              <a:p>
                <a:pPr marL="628650" lvl="1" indent="-171450">
                  <a:buFont typeface="Arial" panose="020B0604020202020204" pitchFamily="34" charset="0"/>
                  <a:buChar char="•"/>
                </a:pPr>
                <a:r>
                  <a:rPr lang="en-US" dirty="0" smtClean="0"/>
                  <a:t>depletion</a:t>
                </a:r>
                <a:r>
                  <a:rPr lang="en-US" baseline="0" dirty="0" smtClean="0"/>
                  <a:t> region shrinks </a:t>
                </a:r>
              </a:p>
              <a:p>
                <a:pPr marL="628650" lvl="1" indent="-171450">
                  <a:buFont typeface="Arial" panose="020B0604020202020204" pitchFamily="34" charset="0"/>
                  <a:buChar char="•"/>
                </a:pPr>
                <a:r>
                  <a:rPr lang="en-US" baseline="0" dirty="0" smtClean="0"/>
                  <a:t>Field at the junction lowers</a:t>
                </a:r>
              </a:p>
              <a:p>
                <a:pPr marL="628650" lvl="1" indent="-171450">
                  <a:buFont typeface="Arial" panose="020B0604020202020204" pitchFamily="34" charset="0"/>
                  <a:buChar char="•"/>
                </a:pPr>
                <a:r>
                  <a:rPr lang="en-US" baseline="0" dirty="0" smtClean="0"/>
                  <a:t>more current flows</a:t>
                </a:r>
              </a:p>
              <a:p>
                <a:pPr marL="171450" indent="-171450">
                  <a:buFont typeface="Arial" panose="020B0604020202020204" pitchFamily="34" charset="0"/>
                  <a:buChar char="•"/>
                </a:pPr>
                <a:r>
                  <a:rPr lang="en-US" baseline="0" dirty="0" smtClean="0"/>
                  <a:t>If a reverse (-V) is </a:t>
                </a:r>
                <a:r>
                  <a:rPr lang="en-US" dirty="0" smtClean="0"/>
                  <a:t>applied, </a:t>
                </a:r>
                <a:r>
                  <a:rPr lang="en-US" b="0" i="0" smtClean="0">
                    <a:latin typeface="Cambria Math"/>
                  </a:rPr>
                  <a:t>𝐸_𝐹</a:t>
                </a:r>
                <a:r>
                  <a:rPr lang="en-US" dirty="0" smtClean="0"/>
                  <a:t> of the metal is </a:t>
                </a:r>
                <a:r>
                  <a:rPr lang="en-US" dirty="0" smtClean="0"/>
                  <a:t>raised </a:t>
                </a:r>
                <a:r>
                  <a:rPr lang="en-US" dirty="0" smtClean="0"/>
                  <a:t>WRT the semiconductor</a:t>
                </a:r>
                <a:r>
                  <a:rPr lang="en-US" dirty="0" smtClean="0"/>
                  <a:t>,</a:t>
                </a:r>
              </a:p>
              <a:p>
                <a:pPr marL="628650" lvl="1" indent="-171450">
                  <a:buFont typeface="Arial" panose="020B0604020202020204" pitchFamily="34" charset="0"/>
                  <a:buChar char="•"/>
                </a:pPr>
                <a:r>
                  <a:rPr lang="en-US" dirty="0" smtClean="0"/>
                  <a:t>Depletion region increases</a:t>
                </a:r>
              </a:p>
              <a:p>
                <a:pPr marL="628650" lvl="1" indent="-171450">
                  <a:buFont typeface="Arial" panose="020B0604020202020204" pitchFamily="34" charset="0"/>
                  <a:buChar char="•"/>
                </a:pPr>
                <a:r>
                  <a:rPr lang="en-US" dirty="0" smtClean="0"/>
                  <a:t>Field at junction increases</a:t>
                </a:r>
              </a:p>
              <a:p>
                <a:pPr marL="628650" lvl="1" indent="-171450">
                  <a:buFont typeface="Arial" panose="020B0604020202020204" pitchFamily="34" charset="0"/>
                  <a:buChar char="•"/>
                </a:pPr>
                <a:r>
                  <a:rPr lang="en-US" dirty="0" smtClean="0"/>
                  <a:t>Current goes almost to zero.</a:t>
                </a:r>
                <a:endParaRPr lang="en-US" dirty="0"/>
              </a:p>
            </p:txBody>
          </p:sp>
        </mc:Fallback>
      </mc:AlternateContent>
      <p:sp>
        <p:nvSpPr>
          <p:cNvPr id="4" name="Slide Number Placeholder 3"/>
          <p:cNvSpPr>
            <a:spLocks noGrp="1"/>
          </p:cNvSpPr>
          <p:nvPr>
            <p:ph type="sldNum" sz="quarter" idx="10"/>
          </p:nvPr>
        </p:nvSpPr>
        <p:spPr/>
        <p:txBody>
          <a:bodyPr/>
          <a:lstStyle/>
          <a:p>
            <a:pPr>
              <a:defRPr/>
            </a:pPr>
            <a:fld id="{41DFB216-66E3-514B-BDCF-9CBADA758BDC}" type="slidenum">
              <a:rPr lang="en-US" smtClean="0"/>
              <a:pPr>
                <a:defRPr/>
              </a:pPr>
              <a:t>18</a:t>
            </a:fld>
            <a:endParaRPr lang="en-US"/>
          </a:p>
        </p:txBody>
      </p:sp>
    </p:spTree>
    <p:extLst>
      <p:ext uri="{BB962C8B-B14F-4D97-AF65-F5344CB8AC3E}">
        <p14:creationId xmlns:p14="http://schemas.microsoft.com/office/powerpoint/2010/main" val="21203825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Box 6"/>
          <p:cNvSpPr txBox="1">
            <a:spLocks noChangeArrowheads="1"/>
          </p:cNvSpPr>
          <p:nvPr userDrawn="1"/>
        </p:nvSpPr>
        <p:spPr bwMode="auto">
          <a:xfrm>
            <a:off x="533400" y="6443665"/>
            <a:ext cx="5791200" cy="271442"/>
          </a:xfrm>
          <a:prstGeom prst="rect">
            <a:avLst/>
          </a:prstGeom>
          <a:noFill/>
          <a:ln w="9525">
            <a:noFill/>
            <a:miter lim="800000"/>
            <a:headEnd/>
            <a:tailEnd/>
          </a:ln>
        </p:spPr>
        <p:txBody>
          <a:bodyPr>
            <a:prstTxWarp prst="textNoShape">
              <a:avLst/>
            </a:prstTxWarp>
            <a:spAutoFit/>
          </a:bodyPr>
          <a:lstStyle/>
          <a:p>
            <a:pPr algn="l">
              <a:lnSpc>
                <a:spcPts val="500"/>
              </a:lnSpc>
              <a:spcBef>
                <a:spcPct val="50000"/>
              </a:spcBef>
              <a:defRPr/>
            </a:pPr>
            <a:r>
              <a:rPr lang="en-US" sz="600" dirty="0">
                <a:solidFill>
                  <a:srgbClr val="95938E"/>
                </a:solidFill>
                <a:latin typeface="Arial" charset="0"/>
                <a:ea typeface="Arial" charset="0"/>
                <a:cs typeface="Arial" charset="0"/>
              </a:rPr>
              <a:t>Owned and operated as a joint venture by a consortium of Canadian universities via a contribution through the National Research Council Canada </a:t>
            </a:r>
          </a:p>
          <a:p>
            <a:pPr algn="l">
              <a:lnSpc>
                <a:spcPts val="500"/>
              </a:lnSpc>
              <a:spcBef>
                <a:spcPct val="50000"/>
              </a:spcBef>
              <a:defRPr/>
            </a:pPr>
            <a:r>
              <a:rPr lang="en-US" sz="600" dirty="0" err="1">
                <a:solidFill>
                  <a:srgbClr val="95938E"/>
                </a:solidFill>
                <a:latin typeface="Arial" charset="0"/>
                <a:ea typeface="Arial" charset="0"/>
                <a:cs typeface="Arial" charset="0"/>
              </a:rPr>
              <a:t>Propriété</a:t>
            </a:r>
            <a:r>
              <a:rPr lang="en-US" sz="600" dirty="0">
                <a:solidFill>
                  <a:srgbClr val="95938E"/>
                </a:solidFill>
                <a:latin typeface="Arial" charset="0"/>
                <a:ea typeface="Arial" charset="0"/>
                <a:cs typeface="Arial" charset="0"/>
              </a:rPr>
              <a:t> d’un consortium </a:t>
            </a:r>
            <a:r>
              <a:rPr lang="en-US" sz="600" dirty="0" err="1">
                <a:solidFill>
                  <a:srgbClr val="95938E"/>
                </a:solidFill>
                <a:latin typeface="Arial" charset="0"/>
                <a:ea typeface="Arial" charset="0"/>
                <a:cs typeface="Arial" charset="0"/>
              </a:rPr>
              <a:t>d’universités</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canadiennes</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géré</a:t>
            </a:r>
            <a:r>
              <a:rPr lang="en-US" sz="600" dirty="0">
                <a:solidFill>
                  <a:srgbClr val="95938E"/>
                </a:solidFill>
                <a:latin typeface="Arial" charset="0"/>
                <a:ea typeface="Arial" charset="0"/>
                <a:cs typeface="Arial" charset="0"/>
              </a:rPr>
              <a:t> en co-</a:t>
            </a:r>
            <a:r>
              <a:rPr lang="en-US" sz="600" dirty="0" err="1">
                <a:solidFill>
                  <a:srgbClr val="95938E"/>
                </a:solidFill>
                <a:latin typeface="Arial" charset="0"/>
                <a:ea typeface="Arial" charset="0"/>
                <a:cs typeface="Arial" charset="0"/>
              </a:rPr>
              <a:t>entreprise</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à</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partir</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d’une</a:t>
            </a:r>
            <a:r>
              <a:rPr lang="en-US" sz="600" dirty="0">
                <a:solidFill>
                  <a:srgbClr val="95938E"/>
                </a:solidFill>
                <a:latin typeface="Arial" charset="0"/>
                <a:ea typeface="Arial" charset="0"/>
                <a:cs typeface="Arial" charset="0"/>
              </a:rPr>
              <a:t> contribution </a:t>
            </a:r>
            <a:r>
              <a:rPr lang="en-US" sz="600" dirty="0" err="1">
                <a:solidFill>
                  <a:srgbClr val="95938E"/>
                </a:solidFill>
                <a:latin typeface="Arial" charset="0"/>
                <a:ea typeface="Arial" charset="0"/>
                <a:cs typeface="Arial" charset="0"/>
              </a:rPr>
              <a:t>administrée</a:t>
            </a:r>
            <a:r>
              <a:rPr lang="en-US" sz="600" dirty="0">
                <a:solidFill>
                  <a:srgbClr val="95938E"/>
                </a:solidFill>
                <a:latin typeface="Arial" charset="0"/>
                <a:ea typeface="Arial" charset="0"/>
                <a:cs typeface="Arial" charset="0"/>
              </a:rPr>
              <a:t> par le </a:t>
            </a:r>
            <a:r>
              <a:rPr lang="en-US" sz="600" dirty="0" err="1">
                <a:solidFill>
                  <a:srgbClr val="95938E"/>
                </a:solidFill>
                <a:latin typeface="Arial" charset="0"/>
                <a:ea typeface="Arial" charset="0"/>
                <a:cs typeface="Arial" charset="0"/>
              </a:rPr>
              <a:t>Conseil</a:t>
            </a:r>
            <a:r>
              <a:rPr lang="en-US" sz="600" dirty="0">
                <a:solidFill>
                  <a:srgbClr val="95938E"/>
                </a:solidFill>
                <a:latin typeface="Arial" charset="0"/>
                <a:ea typeface="Arial" charset="0"/>
                <a:cs typeface="Arial" charset="0"/>
              </a:rPr>
              <a:t> national de </a:t>
            </a:r>
            <a:r>
              <a:rPr lang="en-US" sz="600" dirty="0" err="1">
                <a:solidFill>
                  <a:srgbClr val="95938E"/>
                </a:solidFill>
                <a:latin typeface="Arial" charset="0"/>
                <a:ea typeface="Arial" charset="0"/>
                <a:cs typeface="Arial" charset="0"/>
              </a:rPr>
              <a:t>recherches</a:t>
            </a:r>
            <a:r>
              <a:rPr lang="en-US" sz="600" dirty="0">
                <a:solidFill>
                  <a:srgbClr val="95938E"/>
                </a:solidFill>
                <a:latin typeface="Arial" charset="0"/>
                <a:ea typeface="Arial" charset="0"/>
                <a:cs typeface="Arial" charset="0"/>
              </a:rPr>
              <a:t> Canada</a:t>
            </a:r>
            <a:endParaRPr lang="en-US" sz="600" i="1" dirty="0">
              <a:solidFill>
                <a:srgbClr val="95938E"/>
              </a:solidFill>
              <a:latin typeface="Arial Black" charset="0"/>
              <a:ea typeface="ヒラギノ角ゴ Pro W3" charset="-128"/>
              <a:cs typeface="ヒラギノ角ゴ Pro W3" charset="-128"/>
            </a:endParaRPr>
          </a:p>
        </p:txBody>
      </p:sp>
      <p:sp>
        <p:nvSpPr>
          <p:cNvPr id="14" name="Rectangle 12"/>
          <p:cNvSpPr>
            <a:spLocks noChangeArrowheads="1"/>
          </p:cNvSpPr>
          <p:nvPr userDrawn="1"/>
        </p:nvSpPr>
        <p:spPr bwMode="auto">
          <a:xfrm>
            <a:off x="0" y="2239963"/>
            <a:ext cx="9144000" cy="0"/>
          </a:xfrm>
          <a:prstGeom prst="rect">
            <a:avLst/>
          </a:prstGeom>
          <a:noFill/>
          <a:ln w="9525">
            <a:noFill/>
            <a:miter lim="800000"/>
            <a:headEnd/>
            <a:tailEnd/>
          </a:ln>
        </p:spPr>
        <p:txBody>
          <a:bodyPr wrap="none" anchor="ct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16" name="Text Box 5"/>
          <p:cNvSpPr txBox="1">
            <a:spLocks noChangeArrowheads="1"/>
          </p:cNvSpPr>
          <p:nvPr userDrawn="1"/>
        </p:nvSpPr>
        <p:spPr bwMode="auto">
          <a:xfrm>
            <a:off x="6019800" y="411163"/>
            <a:ext cx="2971800" cy="363537"/>
          </a:xfrm>
          <a:prstGeom prst="rect">
            <a:avLst/>
          </a:prstGeom>
          <a:noFill/>
          <a:ln w="9525">
            <a:noFill/>
            <a:miter lim="800000"/>
            <a:headEnd/>
            <a:tailEnd/>
          </a:ln>
        </p:spPr>
        <p:txBody>
          <a:bodyPr>
            <a:prstTxWarp prst="textNoShape">
              <a:avLst/>
            </a:prstTxWarp>
            <a:spAutoFit/>
          </a:bodyPr>
          <a:lstStyle/>
          <a:p>
            <a:pPr algn="r">
              <a:lnSpc>
                <a:spcPts val="400"/>
              </a:lnSpc>
              <a:spcBef>
                <a:spcPct val="50000"/>
              </a:spcBef>
              <a:defRPr/>
            </a:pPr>
            <a:r>
              <a:rPr lang="en-US" sz="700" dirty="0">
                <a:solidFill>
                  <a:srgbClr val="113F7C"/>
                </a:solidFill>
                <a:latin typeface="Arial" charset="0"/>
                <a:ea typeface="Arial" charset="0"/>
                <a:cs typeface="Arial" charset="0"/>
              </a:rPr>
              <a:t>Canada’s national laboratory for particle and nuclear physics </a:t>
            </a:r>
          </a:p>
          <a:p>
            <a:pPr algn="r">
              <a:lnSpc>
                <a:spcPts val="400"/>
              </a:lnSpc>
              <a:spcBef>
                <a:spcPct val="50000"/>
              </a:spcBef>
              <a:defRPr/>
            </a:pPr>
            <a:r>
              <a:rPr lang="en-US" sz="700" dirty="0" err="1">
                <a:solidFill>
                  <a:srgbClr val="113F7C"/>
                </a:solidFill>
                <a:latin typeface="Arial" charset="0"/>
                <a:ea typeface="Arial Black" charset="0"/>
                <a:cs typeface="Arial Black" charset="0"/>
              </a:rPr>
              <a:t>Laboratoire</a:t>
            </a:r>
            <a:r>
              <a:rPr lang="en-US" sz="700" dirty="0">
                <a:solidFill>
                  <a:srgbClr val="113F7C"/>
                </a:solidFill>
                <a:latin typeface="Arial" charset="0"/>
                <a:ea typeface="Arial Black" charset="0"/>
                <a:cs typeface="Arial Black" charset="0"/>
              </a:rPr>
              <a:t> national </a:t>
            </a:r>
            <a:r>
              <a:rPr lang="en-US" sz="700" dirty="0" err="1">
                <a:solidFill>
                  <a:srgbClr val="113F7C"/>
                </a:solidFill>
                <a:latin typeface="Arial" charset="0"/>
                <a:ea typeface="Arial Black" charset="0"/>
                <a:cs typeface="Arial Black" charset="0"/>
              </a:rPr>
              <a:t>canadien</a:t>
            </a:r>
            <a:r>
              <a:rPr lang="en-US" sz="700" dirty="0">
                <a:solidFill>
                  <a:srgbClr val="113F7C"/>
                </a:solidFill>
                <a:latin typeface="Arial" charset="0"/>
                <a:ea typeface="Arial Black" charset="0"/>
                <a:cs typeface="Arial Black" charset="0"/>
              </a:rPr>
              <a:t> pour la </a:t>
            </a:r>
            <a:r>
              <a:rPr lang="en-US" sz="700" dirty="0" err="1">
                <a:solidFill>
                  <a:srgbClr val="113F7C"/>
                </a:solidFill>
                <a:latin typeface="Arial" charset="0"/>
                <a:ea typeface="Arial Black" charset="0"/>
                <a:cs typeface="Arial Black" charset="0"/>
              </a:rPr>
              <a:t>recherche</a:t>
            </a:r>
            <a:r>
              <a:rPr lang="en-US" sz="700" dirty="0">
                <a:solidFill>
                  <a:srgbClr val="113F7C"/>
                </a:solidFill>
                <a:latin typeface="Arial" charset="0"/>
                <a:ea typeface="Arial Black" charset="0"/>
                <a:cs typeface="Arial Black" charset="0"/>
              </a:rPr>
              <a:t> en physique </a:t>
            </a:r>
            <a:r>
              <a:rPr lang="en-US" sz="700" dirty="0" err="1">
                <a:solidFill>
                  <a:srgbClr val="113F7C"/>
                </a:solidFill>
                <a:latin typeface="Arial" charset="0"/>
                <a:ea typeface="Arial Black" charset="0"/>
                <a:cs typeface="Arial Black" charset="0"/>
              </a:rPr>
              <a:t>nucléaire</a:t>
            </a:r>
            <a:r>
              <a:rPr lang="en-US" sz="700" dirty="0">
                <a:solidFill>
                  <a:srgbClr val="113F7C"/>
                </a:solidFill>
                <a:latin typeface="Arial" charset="0"/>
                <a:ea typeface="Arial Black" charset="0"/>
                <a:cs typeface="Arial Black" charset="0"/>
              </a:rPr>
              <a:t> </a:t>
            </a:r>
          </a:p>
          <a:p>
            <a:pPr algn="r">
              <a:lnSpc>
                <a:spcPts val="400"/>
              </a:lnSpc>
              <a:spcBef>
                <a:spcPct val="50000"/>
              </a:spcBef>
              <a:defRPr/>
            </a:pPr>
            <a:r>
              <a:rPr lang="en-US" sz="700" dirty="0">
                <a:solidFill>
                  <a:srgbClr val="113F7C"/>
                </a:solidFill>
                <a:latin typeface="Arial" charset="0"/>
                <a:ea typeface="Arial Black" charset="0"/>
                <a:cs typeface="Arial Black" charset="0"/>
              </a:rPr>
              <a:t>et en physique des </a:t>
            </a:r>
            <a:r>
              <a:rPr lang="en-US" sz="700" dirty="0" err="1">
                <a:solidFill>
                  <a:srgbClr val="113F7C"/>
                </a:solidFill>
                <a:latin typeface="Arial" charset="0"/>
                <a:ea typeface="Arial Black" charset="0"/>
                <a:cs typeface="Arial Black" charset="0"/>
              </a:rPr>
              <a:t>particules</a:t>
            </a:r>
            <a:endParaRPr lang="en-US" sz="700" dirty="0">
              <a:solidFill>
                <a:srgbClr val="113F7C"/>
              </a:solidFill>
              <a:latin typeface="Arial" charset="0"/>
              <a:ea typeface="Arial" charset="0"/>
              <a:cs typeface="Arial" charset="0"/>
            </a:endParaRPr>
          </a:p>
        </p:txBody>
      </p:sp>
      <p:pic>
        <p:nvPicPr>
          <p:cNvPr id="17" name="Picture 19"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0000"/>
                    </a14:imgEffect>
                  </a14:imgLayer>
                </a14:imgProps>
              </a:ext>
            </a:extLst>
          </a:blip>
          <a:srcRect/>
          <a:stretch>
            <a:fillRect/>
          </a:stretch>
        </p:blipFill>
        <p:spPr bwMode="auto">
          <a:xfrm>
            <a:off x="190500" y="203200"/>
            <a:ext cx="2424113" cy="665163"/>
          </a:xfrm>
          <a:prstGeom prst="rect">
            <a:avLst/>
          </a:prstGeom>
          <a:noFill/>
          <a:ln w="9525">
            <a:noFill/>
            <a:miter lim="800000"/>
            <a:headEnd/>
            <a:tailEnd/>
          </a:ln>
        </p:spPr>
      </p:pic>
      <p:sp>
        <p:nvSpPr>
          <p:cNvPr id="20" name="Text Placeholder 19"/>
          <p:cNvSpPr>
            <a:spLocks noGrp="1"/>
          </p:cNvSpPr>
          <p:nvPr>
            <p:ph type="body" sz="quarter" idx="10" hasCustomPrompt="1"/>
          </p:nvPr>
        </p:nvSpPr>
        <p:spPr>
          <a:xfrm>
            <a:off x="247650" y="2239963"/>
            <a:ext cx="6076950" cy="655638"/>
          </a:xfrm>
        </p:spPr>
        <p:txBody>
          <a:bodyPr/>
          <a:lstStyle>
            <a:lvl1pPr algn="r">
              <a:buNone/>
              <a:defRPr b="1">
                <a:solidFill>
                  <a:srgbClr val="113F7C"/>
                </a:solidFill>
              </a:defRPr>
            </a:lvl1pPr>
            <a:lvl2pPr algn="r">
              <a:buNone/>
              <a:defRPr sz="2000" b="1">
                <a:solidFill>
                  <a:srgbClr val="6E615D"/>
                </a:solidFill>
              </a:defRPr>
            </a:lvl2pPr>
            <a:lvl3pPr algn="r">
              <a:buNone/>
              <a:defRPr sz="1400" b="1">
                <a:solidFill>
                  <a:srgbClr val="6E615D"/>
                </a:solidFill>
              </a:defRPr>
            </a:lvl3pPr>
            <a:lvl4pPr algn="r">
              <a:buNone/>
              <a:defRPr sz="1100" b="1">
                <a:solidFill>
                  <a:schemeClr val="accent1"/>
                </a:solidFill>
                <a:latin typeface="+mj-lt"/>
              </a:defRPr>
            </a:lvl4pPr>
            <a:lvl5pPr algn="r">
              <a:buNone/>
              <a:defRPr sz="1100">
                <a:solidFill>
                  <a:srgbClr val="6E615D"/>
                </a:solidFill>
                <a:latin typeface="+mj-lt"/>
              </a:defRPr>
            </a:lvl5pPr>
          </a:lstStyle>
          <a:p>
            <a:pPr lvl="0"/>
            <a:r>
              <a:rPr lang="en-CA" dirty="0" smtClean="0"/>
              <a:t>Presentation Title</a:t>
            </a:r>
          </a:p>
        </p:txBody>
      </p:sp>
      <p:sp>
        <p:nvSpPr>
          <p:cNvPr id="11" name="Text Placeholder 10"/>
          <p:cNvSpPr>
            <a:spLocks noGrp="1"/>
          </p:cNvSpPr>
          <p:nvPr>
            <p:ph type="body" sz="quarter" idx="11" hasCustomPrompt="1"/>
          </p:nvPr>
        </p:nvSpPr>
        <p:spPr>
          <a:xfrm>
            <a:off x="247650" y="2895600"/>
            <a:ext cx="6076950" cy="457200"/>
          </a:xfrm>
        </p:spPr>
        <p:txBody>
          <a:bodyPr/>
          <a:lstStyle>
            <a:lvl1pPr algn="r">
              <a:buNone/>
              <a:defRPr sz="2000" b="1" baseline="0">
                <a:solidFill>
                  <a:srgbClr val="4F4946"/>
                </a:solidFill>
              </a:defRPr>
            </a:lvl1pPr>
          </a:lstStyle>
          <a:p>
            <a:pPr lvl="0"/>
            <a:r>
              <a:rPr lang="en-CA"/>
              <a:t>Subtitle, if any</a:t>
            </a:r>
          </a:p>
        </p:txBody>
      </p:sp>
      <p:sp>
        <p:nvSpPr>
          <p:cNvPr id="13" name="Text Placeholder 12"/>
          <p:cNvSpPr>
            <a:spLocks noGrp="1"/>
          </p:cNvSpPr>
          <p:nvPr>
            <p:ph type="body" sz="quarter" idx="12" hasCustomPrompt="1"/>
          </p:nvPr>
        </p:nvSpPr>
        <p:spPr>
          <a:xfrm>
            <a:off x="247650" y="3581400"/>
            <a:ext cx="6076950" cy="457200"/>
          </a:xfrm>
        </p:spPr>
        <p:txBody>
          <a:bodyPr/>
          <a:lstStyle>
            <a:lvl1pPr algn="r">
              <a:buNone/>
              <a:defRPr sz="1400" b="1" baseline="0">
                <a:solidFill>
                  <a:srgbClr val="95938E"/>
                </a:solidFill>
              </a:defRPr>
            </a:lvl1pPr>
          </a:lstStyle>
          <a:p>
            <a:pPr lvl="0"/>
            <a:r>
              <a:rPr lang="en-CA"/>
              <a:t>Tagline, if any</a:t>
            </a:r>
          </a:p>
        </p:txBody>
      </p:sp>
      <p:sp>
        <p:nvSpPr>
          <p:cNvPr id="15" name="Text Placeholder 14"/>
          <p:cNvSpPr>
            <a:spLocks noGrp="1"/>
          </p:cNvSpPr>
          <p:nvPr>
            <p:ph type="body" sz="quarter" idx="13" hasCustomPrompt="1"/>
          </p:nvPr>
        </p:nvSpPr>
        <p:spPr>
          <a:xfrm>
            <a:off x="247650" y="4343400"/>
            <a:ext cx="6076950" cy="533400"/>
          </a:xfrm>
        </p:spPr>
        <p:txBody>
          <a:bodyPr/>
          <a:lstStyle>
            <a:lvl1pPr algn="r">
              <a:buNone/>
              <a:defRPr sz="1100" b="1" baseline="0">
                <a:solidFill>
                  <a:srgbClr val="113F7C"/>
                </a:solidFill>
              </a:defRPr>
            </a:lvl1pPr>
          </a:lstStyle>
          <a:p>
            <a:pPr lvl="0"/>
            <a:r>
              <a:rPr lang="en-CA"/>
              <a:t>Name | Position | TRIUMF</a:t>
            </a:r>
          </a:p>
        </p:txBody>
      </p:sp>
      <p:sp>
        <p:nvSpPr>
          <p:cNvPr id="19" name="Picture Placeholder 16"/>
          <p:cNvSpPr>
            <a:spLocks noGrp="1"/>
          </p:cNvSpPr>
          <p:nvPr>
            <p:ph type="pic" sz="quarter" idx="16"/>
          </p:nvPr>
        </p:nvSpPr>
        <p:spPr>
          <a:xfrm>
            <a:off x="7028656" y="4953000"/>
            <a:ext cx="1905000" cy="1676400"/>
          </a:xfrm>
        </p:spPr>
        <p:txBody>
          <a:bodyPr/>
          <a:lstStyle/>
          <a:p>
            <a:pPr lvl="0"/>
            <a:r>
              <a:rPr lang="en-US" noProof="0" smtClean="0"/>
              <a:t>Click icon to add picture</a:t>
            </a:r>
            <a:endParaRPr lang="en-US" noProof="0"/>
          </a:p>
        </p:txBody>
      </p:sp>
      <p:sp>
        <p:nvSpPr>
          <p:cNvPr id="21" name="Picture Placeholder 16"/>
          <p:cNvSpPr>
            <a:spLocks noGrp="1"/>
          </p:cNvSpPr>
          <p:nvPr>
            <p:ph type="pic" sz="quarter" idx="17"/>
          </p:nvPr>
        </p:nvSpPr>
        <p:spPr>
          <a:xfrm>
            <a:off x="7028656" y="1295400"/>
            <a:ext cx="1905000" cy="1676400"/>
          </a:xfrm>
        </p:spPr>
        <p:txBody>
          <a:bodyPr/>
          <a:lstStyle/>
          <a:p>
            <a:pPr lvl="0"/>
            <a:r>
              <a:rPr lang="en-US" noProof="0" smtClean="0"/>
              <a:t>Click icon to add picture</a:t>
            </a:r>
            <a:endParaRPr lang="en-US" noProof="0"/>
          </a:p>
        </p:txBody>
      </p:sp>
      <p:sp>
        <p:nvSpPr>
          <p:cNvPr id="22" name="Picture Placeholder 16"/>
          <p:cNvSpPr>
            <a:spLocks noGrp="1"/>
          </p:cNvSpPr>
          <p:nvPr>
            <p:ph type="pic" sz="quarter" idx="18"/>
          </p:nvPr>
        </p:nvSpPr>
        <p:spPr>
          <a:xfrm>
            <a:off x="7028656" y="3124200"/>
            <a:ext cx="1905000" cy="1676400"/>
          </a:xfrm>
        </p:spPr>
        <p:txBody>
          <a:bodyPr/>
          <a:lstStyle/>
          <a:p>
            <a:pPr lvl="0"/>
            <a:r>
              <a:rPr lang="en-US" noProof="0" smtClean="0"/>
              <a:t>Click icon to add picture</a:t>
            </a:r>
            <a:endParaRPr lang="en-US" noProof="0"/>
          </a:p>
        </p:txBody>
      </p:sp>
      <p:sp>
        <p:nvSpPr>
          <p:cNvPr id="18" name="TextBox 17"/>
          <p:cNvSpPr txBox="1"/>
          <p:nvPr userDrawn="1"/>
        </p:nvSpPr>
        <p:spPr>
          <a:xfrm>
            <a:off x="457200" y="6087521"/>
            <a:ext cx="39688" cy="317500"/>
          </a:xfrm>
          <a:prstGeom prst="rect">
            <a:avLst/>
          </a:prstGeom>
          <a:solidFill>
            <a:srgbClr val="95938E"/>
          </a:solidFill>
        </p:spPr>
        <p:txBody>
          <a:bodyP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23" name="Text Box 6"/>
          <p:cNvSpPr txBox="1">
            <a:spLocks noChangeArrowheads="1"/>
          </p:cNvSpPr>
          <p:nvPr userDrawn="1"/>
        </p:nvSpPr>
        <p:spPr bwMode="auto">
          <a:xfrm>
            <a:off x="533400" y="6102881"/>
            <a:ext cx="5791200" cy="271442"/>
          </a:xfrm>
          <a:prstGeom prst="rect">
            <a:avLst/>
          </a:prstGeom>
          <a:noFill/>
          <a:ln w="9525">
            <a:noFill/>
            <a:miter lim="800000"/>
            <a:headEnd/>
            <a:tailEnd/>
          </a:ln>
        </p:spPr>
        <p:txBody>
          <a:bodyPr>
            <a:prstTxWarp prst="textNoShape">
              <a:avLst/>
            </a:prstTxWarp>
            <a:spAutoFit/>
          </a:bodyPr>
          <a:lstStyle/>
          <a:p>
            <a:pPr algn="l">
              <a:lnSpc>
                <a:spcPts val="500"/>
              </a:lnSpc>
              <a:spcBef>
                <a:spcPct val="50000"/>
              </a:spcBef>
              <a:defRPr/>
            </a:pPr>
            <a:r>
              <a:rPr lang="en-US" sz="600" i="0" dirty="0">
                <a:solidFill>
                  <a:srgbClr val="95938E"/>
                </a:solidFill>
                <a:latin typeface="Arial" charset="0"/>
                <a:ea typeface="Arial" charset="0"/>
                <a:cs typeface="Arial" charset="0"/>
              </a:rPr>
              <a:t>Accelerating</a:t>
            </a:r>
            <a:r>
              <a:rPr lang="en-US" sz="600" i="0" baseline="0" dirty="0">
                <a:solidFill>
                  <a:srgbClr val="95938E"/>
                </a:solidFill>
                <a:latin typeface="Arial" charset="0"/>
                <a:ea typeface="Arial" charset="0"/>
                <a:cs typeface="Arial" charset="0"/>
              </a:rPr>
              <a:t> Science for Canada</a:t>
            </a:r>
          </a:p>
          <a:p>
            <a:pPr marL="0" marR="0" indent="0" algn="l" defTabSz="457200" rtl="0" eaLnBrk="1" fontAlgn="base" latinLnBrk="0" hangingPunct="1">
              <a:lnSpc>
                <a:spcPts val="500"/>
              </a:lnSpc>
              <a:spcBef>
                <a:spcPct val="50000"/>
              </a:spcBef>
              <a:spcAft>
                <a:spcPct val="0"/>
              </a:spcAft>
              <a:buClrTx/>
              <a:buSzTx/>
              <a:buFontTx/>
              <a:buNone/>
              <a:tabLst/>
              <a:defRPr/>
            </a:pPr>
            <a:r>
              <a:rPr lang="en-US" sz="600" kern="1200" dirty="0" smtClean="0">
                <a:solidFill>
                  <a:srgbClr val="95938E"/>
                </a:solidFill>
                <a:latin typeface="Arial" pitchFamily="-111" charset="0"/>
                <a:ea typeface="ヒラギノ角ゴ Pro W3" pitchFamily="-111" charset="-128"/>
                <a:cs typeface="ヒラギノ角ゴ Pro W3" pitchFamily="-111" charset="-128"/>
              </a:rPr>
              <a:t>Un </a:t>
            </a:r>
            <a:r>
              <a:rPr lang="en-US" sz="600" kern="1200" dirty="0" err="1" smtClean="0">
                <a:solidFill>
                  <a:srgbClr val="95938E"/>
                </a:solidFill>
                <a:latin typeface="Arial" pitchFamily="-111" charset="0"/>
                <a:ea typeface="ヒラギノ角ゴ Pro W3" pitchFamily="-111" charset="-128"/>
                <a:cs typeface="ヒラギノ角ゴ Pro W3" pitchFamily="-111" charset="-128"/>
              </a:rPr>
              <a:t>accélérateur</a:t>
            </a:r>
            <a:r>
              <a:rPr lang="en-US" sz="600" kern="1200" dirty="0" smtClean="0">
                <a:solidFill>
                  <a:srgbClr val="95938E"/>
                </a:solidFill>
                <a:latin typeface="Arial" pitchFamily="-111" charset="0"/>
                <a:ea typeface="ヒラギノ角ゴ Pro W3" pitchFamily="-111" charset="-128"/>
                <a:cs typeface="ヒラギノ角ゴ Pro W3" pitchFamily="-111" charset="-128"/>
              </a:rPr>
              <a:t> de la </a:t>
            </a:r>
            <a:r>
              <a:rPr lang="en-US" sz="600" kern="1200" dirty="0" err="1" smtClean="0">
                <a:solidFill>
                  <a:srgbClr val="95938E"/>
                </a:solidFill>
                <a:latin typeface="Arial" pitchFamily="-111" charset="0"/>
                <a:ea typeface="ヒラギノ角ゴ Pro W3" pitchFamily="-111" charset="-128"/>
                <a:cs typeface="ヒラギノ角ゴ Pro W3" pitchFamily="-111" charset="-128"/>
              </a:rPr>
              <a:t>démarche</a:t>
            </a:r>
            <a:r>
              <a:rPr lang="en-US" sz="600" kern="1200" dirty="0" smtClean="0">
                <a:solidFill>
                  <a:srgbClr val="95938E"/>
                </a:solidFill>
                <a:latin typeface="Arial" pitchFamily="-111" charset="0"/>
                <a:ea typeface="ヒラギノ角ゴ Pro W3" pitchFamily="-111" charset="-128"/>
                <a:cs typeface="ヒラギノ角ゴ Pro W3" pitchFamily="-111" charset="-128"/>
              </a:rPr>
              <a:t> </a:t>
            </a:r>
            <a:r>
              <a:rPr lang="en-US" sz="600" kern="1200" dirty="0" err="1" smtClean="0">
                <a:solidFill>
                  <a:srgbClr val="95938E"/>
                </a:solidFill>
                <a:latin typeface="Arial" pitchFamily="-111" charset="0"/>
                <a:ea typeface="ヒラギノ角ゴ Pro W3" pitchFamily="-111" charset="-128"/>
                <a:cs typeface="ヒラギノ角ゴ Pro W3" pitchFamily="-111" charset="-128"/>
              </a:rPr>
              <a:t>scientifique</a:t>
            </a:r>
            <a:r>
              <a:rPr lang="en-US" sz="600" kern="1200" dirty="0" smtClean="0">
                <a:solidFill>
                  <a:srgbClr val="95938E"/>
                </a:solidFill>
                <a:latin typeface="Arial" pitchFamily="-111" charset="0"/>
                <a:ea typeface="ヒラギノ角ゴ Pro W3" pitchFamily="-111" charset="-128"/>
                <a:cs typeface="ヒラギノ角ゴ Pro W3" pitchFamily="-111" charset="-128"/>
              </a:rPr>
              <a:t> </a:t>
            </a:r>
            <a:r>
              <a:rPr lang="en-US" sz="600" kern="1200" dirty="0" err="1" smtClean="0">
                <a:solidFill>
                  <a:srgbClr val="95938E"/>
                </a:solidFill>
                <a:latin typeface="Arial" pitchFamily="-111" charset="0"/>
                <a:ea typeface="ヒラギノ角ゴ Pro W3" pitchFamily="-111" charset="-128"/>
                <a:cs typeface="ヒラギノ角ゴ Pro W3" pitchFamily="-111" charset="-128"/>
              </a:rPr>
              <a:t>canadienne</a:t>
            </a:r>
            <a:endParaRPr lang="en-US" sz="600" i="1" dirty="0">
              <a:solidFill>
                <a:srgbClr val="95938E"/>
              </a:solidFill>
              <a:latin typeface="Arial Black" charset="0"/>
              <a:ea typeface="ヒラギノ角ゴ Pro W3" charset="-128"/>
              <a:cs typeface="ヒラギノ角ゴ Pro W3" charset="-128"/>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4"/>
          </p:nvPr>
        </p:nvSpPr>
        <p:spPr>
          <a:xfrm>
            <a:off x="5221111" y="1411111"/>
            <a:ext cx="3654602" cy="464255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able Placeholder 13"/>
          <p:cNvSpPr>
            <a:spLocks noGrp="1"/>
          </p:cNvSpPr>
          <p:nvPr>
            <p:ph type="tbl" sz="quarter" idx="15"/>
          </p:nvPr>
        </p:nvSpPr>
        <p:spPr>
          <a:xfrm>
            <a:off x="381000" y="1411111"/>
            <a:ext cx="4629150" cy="4642556"/>
          </a:xfrm>
        </p:spPr>
        <p:txBody>
          <a:bodyPr/>
          <a:lstStyle/>
          <a:p>
            <a:pPr lvl="0"/>
            <a:r>
              <a:rPr lang="en-US" noProof="0" smtClean="0"/>
              <a:t>Click icon to add table</a:t>
            </a:r>
            <a:endParaRPr lang="en-US" noProof="0"/>
          </a:p>
        </p:txBody>
      </p:sp>
      <p:sp>
        <p:nvSpPr>
          <p:cNvPr id="5" name="Rectangle 4"/>
          <p:cNvSpPr>
            <a:spLocks noGrp="1" noChangeArrowheads="1"/>
          </p:cNvSpPr>
          <p:nvPr>
            <p:ph type="dt" sz="half" idx="16"/>
          </p:nvPr>
        </p:nvSpPr>
        <p:spPr/>
        <p:txBody>
          <a:bodyPr/>
          <a:lstStyle>
            <a:lvl1pPr>
              <a:defRPr/>
            </a:lvl1pPr>
          </a:lstStyle>
          <a:p>
            <a:pPr>
              <a:defRPr/>
            </a:pPr>
            <a:r>
              <a:rPr lang="en-US" smtClean="0"/>
              <a:t>Nov 2, 2015</a:t>
            </a:r>
            <a:endParaRPr lang="en-US"/>
          </a:p>
        </p:txBody>
      </p:sp>
      <p:sp>
        <p:nvSpPr>
          <p:cNvPr id="6" name="Rectangle 5"/>
          <p:cNvSpPr>
            <a:spLocks noGrp="1" noChangeArrowheads="1"/>
          </p:cNvSpPr>
          <p:nvPr>
            <p:ph type="ftr" sz="quarter" idx="17"/>
          </p:nvPr>
        </p:nvSpPr>
        <p:spPr/>
        <p:txBody>
          <a:bodyPr/>
          <a:lstStyle>
            <a:lvl1pPr>
              <a:defRPr/>
            </a:lvl1pPr>
          </a:lstStyle>
          <a:p>
            <a:pPr>
              <a:defRPr/>
            </a:pPr>
            <a:r>
              <a:rPr lang="en-US" smtClean="0"/>
              <a:t>Detector Physics - Lecture 3</a:t>
            </a:r>
            <a:endParaRPr lang="en-US"/>
          </a:p>
        </p:txBody>
      </p:sp>
      <p:sp>
        <p:nvSpPr>
          <p:cNvPr id="7" name="Rectangle 6"/>
          <p:cNvSpPr>
            <a:spLocks noGrp="1" noChangeArrowheads="1"/>
          </p:cNvSpPr>
          <p:nvPr>
            <p:ph type="sldNum" sz="quarter" idx="18"/>
          </p:nvPr>
        </p:nvSpPr>
        <p:spPr/>
        <p:txBody>
          <a:bodyPr/>
          <a:lstStyle>
            <a:lvl1pPr>
              <a:defRPr/>
            </a:lvl1pPr>
          </a:lstStyle>
          <a:p>
            <a:pPr>
              <a:defRPr/>
            </a:pPr>
            <a:fld id="{08B9A9CC-D407-2C40-A733-1A362103CE35}" type="slidenum">
              <a:rPr lang="en-US"/>
              <a:pPr>
                <a:defRPr/>
              </a:pPr>
              <a:t>‹#›</a:t>
            </a:fld>
            <a:endParaRPr lang="en-US"/>
          </a:p>
        </p:txBody>
      </p:sp>
      <p:pic>
        <p:nvPicPr>
          <p:cNvPr id="8"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able Placeholder 9"/>
          <p:cNvSpPr>
            <a:spLocks noGrp="1"/>
          </p:cNvSpPr>
          <p:nvPr>
            <p:ph type="tbl" sz="quarter" idx="13"/>
          </p:nvPr>
        </p:nvSpPr>
        <p:spPr>
          <a:xfrm>
            <a:off x="457200" y="1495425"/>
            <a:ext cx="8077200" cy="4586288"/>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4"/>
          </p:nvPr>
        </p:nvSpPr>
        <p:spPr/>
        <p:txBody>
          <a:bodyPr/>
          <a:lstStyle>
            <a:lvl1pPr>
              <a:defRPr/>
            </a:lvl1pPr>
          </a:lstStyle>
          <a:p>
            <a:pPr>
              <a:defRPr/>
            </a:pPr>
            <a:r>
              <a:rPr lang="en-US" smtClean="0"/>
              <a:t>Nov 2, 2015</a:t>
            </a:r>
            <a:endParaRPr lang="en-US"/>
          </a:p>
        </p:txBody>
      </p:sp>
      <p:sp>
        <p:nvSpPr>
          <p:cNvPr id="5" name="Rectangle 5"/>
          <p:cNvSpPr>
            <a:spLocks noGrp="1" noChangeArrowheads="1"/>
          </p:cNvSpPr>
          <p:nvPr>
            <p:ph type="ftr" sz="quarter" idx="15"/>
          </p:nvPr>
        </p:nvSpPr>
        <p:spPr/>
        <p:txBody>
          <a:bodyPr/>
          <a:lstStyle>
            <a:lvl1pPr>
              <a:defRPr/>
            </a:lvl1pPr>
          </a:lstStyle>
          <a:p>
            <a:pPr>
              <a:defRPr/>
            </a:pPr>
            <a:r>
              <a:rPr lang="en-US" smtClean="0"/>
              <a:t>Detector Physics - Lecture 3</a:t>
            </a:r>
            <a:endParaRPr lang="en-US"/>
          </a:p>
        </p:txBody>
      </p:sp>
      <p:sp>
        <p:nvSpPr>
          <p:cNvPr id="6" name="Rectangle 6"/>
          <p:cNvSpPr>
            <a:spLocks noGrp="1" noChangeArrowheads="1"/>
          </p:cNvSpPr>
          <p:nvPr>
            <p:ph type="sldNum" sz="quarter" idx="16"/>
          </p:nvPr>
        </p:nvSpPr>
        <p:spPr/>
        <p:txBody>
          <a:bodyPr/>
          <a:lstStyle>
            <a:lvl1pPr>
              <a:defRPr/>
            </a:lvl1pPr>
          </a:lstStyle>
          <a:p>
            <a:pPr>
              <a:defRPr/>
            </a:pPr>
            <a:fld id="{808CB916-5AC1-644C-AE40-D75B460B96B0}" type="slidenum">
              <a:rPr lang="en-US"/>
              <a:pPr>
                <a:defRPr/>
              </a:pPr>
              <a:t>‹#›</a:t>
            </a:fld>
            <a:endParaRPr lang="en-US"/>
          </a:p>
        </p:txBody>
      </p:sp>
      <p:pic>
        <p:nvPicPr>
          <p:cNvPr id="7"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Media Placeholder 6"/>
          <p:cNvSpPr>
            <a:spLocks noGrp="1"/>
          </p:cNvSpPr>
          <p:nvPr>
            <p:ph type="media" sz="quarter" idx="13"/>
          </p:nvPr>
        </p:nvSpPr>
        <p:spPr>
          <a:xfrm>
            <a:off x="381000" y="1439863"/>
            <a:ext cx="4797425" cy="4725987"/>
          </a:xfrm>
        </p:spPr>
        <p:txBody>
          <a:bodyPr/>
          <a:lstStyle/>
          <a:p>
            <a:pPr lvl="0"/>
            <a:r>
              <a:rPr lang="en-US" noProof="0" smtClean="0"/>
              <a:t>Click icon to add media</a:t>
            </a:r>
            <a:endParaRPr lang="en-US" noProof="0" dirty="0"/>
          </a:p>
        </p:txBody>
      </p:sp>
      <p:sp>
        <p:nvSpPr>
          <p:cNvPr id="9" name="Text Placeholder 8"/>
          <p:cNvSpPr>
            <a:spLocks noGrp="1"/>
          </p:cNvSpPr>
          <p:nvPr>
            <p:ph type="body" sz="quarter" idx="14"/>
          </p:nvPr>
        </p:nvSpPr>
        <p:spPr>
          <a:xfrm>
            <a:off x="5362575" y="1439863"/>
            <a:ext cx="3443288" cy="472598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5"/>
          </p:nvPr>
        </p:nvSpPr>
        <p:spPr/>
        <p:txBody>
          <a:bodyPr/>
          <a:lstStyle>
            <a:lvl1pPr>
              <a:defRPr/>
            </a:lvl1pPr>
          </a:lstStyle>
          <a:p>
            <a:pPr>
              <a:defRPr/>
            </a:pPr>
            <a:r>
              <a:rPr lang="en-US" smtClean="0"/>
              <a:t>Nov 2, 2015</a:t>
            </a:r>
            <a:endParaRPr lang="en-US"/>
          </a:p>
        </p:txBody>
      </p:sp>
      <p:sp>
        <p:nvSpPr>
          <p:cNvPr id="6" name="Rectangle 5"/>
          <p:cNvSpPr>
            <a:spLocks noGrp="1" noChangeArrowheads="1"/>
          </p:cNvSpPr>
          <p:nvPr>
            <p:ph type="ftr" sz="quarter" idx="16"/>
          </p:nvPr>
        </p:nvSpPr>
        <p:spPr/>
        <p:txBody>
          <a:bodyPr/>
          <a:lstStyle>
            <a:lvl1pPr>
              <a:defRPr/>
            </a:lvl1pPr>
          </a:lstStyle>
          <a:p>
            <a:pPr>
              <a:defRPr/>
            </a:pPr>
            <a:r>
              <a:rPr lang="en-US" smtClean="0"/>
              <a:t>Detector Physics - Lecture 3</a:t>
            </a:r>
            <a:endParaRPr lang="en-US"/>
          </a:p>
        </p:txBody>
      </p:sp>
      <p:sp>
        <p:nvSpPr>
          <p:cNvPr id="8" name="Rectangle 6"/>
          <p:cNvSpPr>
            <a:spLocks noGrp="1" noChangeArrowheads="1"/>
          </p:cNvSpPr>
          <p:nvPr>
            <p:ph type="sldNum" sz="quarter" idx="17"/>
          </p:nvPr>
        </p:nvSpPr>
        <p:spPr/>
        <p:txBody>
          <a:bodyPr/>
          <a:lstStyle>
            <a:lvl1pPr>
              <a:defRPr/>
            </a:lvl1pPr>
          </a:lstStyle>
          <a:p>
            <a:pPr>
              <a:defRPr/>
            </a:pPr>
            <a:fld id="{B9D7CCD4-CC97-4D48-A617-7F176D989D76}" type="slidenum">
              <a:rPr lang="en-US"/>
              <a:pPr>
                <a:defRPr/>
              </a:pPr>
              <a:t>‹#›</a:t>
            </a:fld>
            <a:endParaRPr lang="en-US"/>
          </a:p>
        </p:txBody>
      </p:sp>
      <p:pic>
        <p:nvPicPr>
          <p:cNvPr id="10"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Slide (1)">
    <p:spTree>
      <p:nvGrpSpPr>
        <p:cNvPr id="1" name=""/>
        <p:cNvGrpSpPr/>
        <p:nvPr/>
      </p:nvGrpSpPr>
      <p:grpSpPr>
        <a:xfrm>
          <a:off x="0" y="0"/>
          <a:ext cx="0" cy="0"/>
          <a:chOff x="0" y="0"/>
          <a:chExt cx="0" cy="0"/>
        </a:xfrm>
      </p:grpSpPr>
      <p:sp>
        <p:nvSpPr>
          <p:cNvPr id="9" name="TextBox 17"/>
          <p:cNvSpPr txBox="1">
            <a:spLocks noChangeArrowheads="1"/>
          </p:cNvSpPr>
          <p:nvPr userDrawn="1"/>
        </p:nvSpPr>
        <p:spPr bwMode="auto">
          <a:xfrm>
            <a:off x="6818313" y="0"/>
            <a:ext cx="2325687" cy="6858000"/>
          </a:xfrm>
          <a:prstGeom prst="rect">
            <a:avLst/>
          </a:prstGeom>
          <a:solidFill>
            <a:schemeClr val="tx2"/>
          </a:solidFill>
          <a:ln w="9525">
            <a:noFill/>
            <a:miter lim="800000"/>
            <a:headEnd/>
            <a:tailEnd/>
          </a:ln>
        </p:spPr>
        <p:txBody>
          <a:bodyP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12" name="Text Box 6"/>
          <p:cNvSpPr txBox="1">
            <a:spLocks noChangeArrowheads="1"/>
          </p:cNvSpPr>
          <p:nvPr userDrawn="1"/>
        </p:nvSpPr>
        <p:spPr bwMode="auto">
          <a:xfrm>
            <a:off x="533400" y="6392863"/>
            <a:ext cx="5791200" cy="323850"/>
          </a:xfrm>
          <a:prstGeom prst="rect">
            <a:avLst/>
          </a:prstGeom>
          <a:noFill/>
          <a:ln w="9525">
            <a:noFill/>
            <a:miter lim="800000"/>
            <a:headEnd/>
            <a:tailEnd/>
          </a:ln>
        </p:spPr>
        <p:txBody>
          <a:bodyPr>
            <a:prstTxWarp prst="textNoShape">
              <a:avLst/>
            </a:prstTxWarp>
            <a:spAutoFit/>
          </a:bodyPr>
          <a:lstStyle/>
          <a:p>
            <a:pPr algn="l">
              <a:spcBef>
                <a:spcPct val="50000"/>
              </a:spcBef>
              <a:defRPr/>
            </a:pPr>
            <a:r>
              <a:rPr lang="en-US" sz="600" dirty="0">
                <a:solidFill>
                  <a:srgbClr val="95938E"/>
                </a:solidFill>
                <a:latin typeface="Arial" charset="0"/>
                <a:ea typeface="Arial" charset="0"/>
                <a:cs typeface="Arial" charset="0"/>
              </a:rPr>
              <a:t>Owned and operated as a joint venture by a consortium of Canadian universities via a contribution through the National Research Council Canada </a:t>
            </a:r>
          </a:p>
          <a:p>
            <a:pPr algn="l">
              <a:spcBef>
                <a:spcPct val="50000"/>
              </a:spcBef>
              <a:defRPr/>
            </a:pPr>
            <a:r>
              <a:rPr lang="en-US" sz="600" dirty="0" err="1">
                <a:solidFill>
                  <a:srgbClr val="95938E"/>
                </a:solidFill>
                <a:latin typeface="Arial" charset="0"/>
                <a:ea typeface="Arial" charset="0"/>
                <a:cs typeface="Arial" charset="0"/>
              </a:rPr>
              <a:t>Propriété</a:t>
            </a:r>
            <a:r>
              <a:rPr lang="en-US" sz="600" dirty="0">
                <a:solidFill>
                  <a:srgbClr val="95938E"/>
                </a:solidFill>
                <a:latin typeface="Arial" charset="0"/>
                <a:ea typeface="Arial" charset="0"/>
                <a:cs typeface="Arial" charset="0"/>
              </a:rPr>
              <a:t> d’un consortium </a:t>
            </a:r>
            <a:r>
              <a:rPr lang="en-US" sz="600" dirty="0" err="1">
                <a:solidFill>
                  <a:srgbClr val="95938E"/>
                </a:solidFill>
                <a:latin typeface="Arial" charset="0"/>
                <a:ea typeface="Arial" charset="0"/>
                <a:cs typeface="Arial" charset="0"/>
              </a:rPr>
              <a:t>d’universités</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canadiennes</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géré</a:t>
            </a:r>
            <a:r>
              <a:rPr lang="en-US" sz="600" dirty="0">
                <a:solidFill>
                  <a:srgbClr val="95938E"/>
                </a:solidFill>
                <a:latin typeface="Arial" charset="0"/>
                <a:ea typeface="Arial" charset="0"/>
                <a:cs typeface="Arial" charset="0"/>
              </a:rPr>
              <a:t> en co-</a:t>
            </a:r>
            <a:r>
              <a:rPr lang="en-US" sz="600" dirty="0" err="1">
                <a:solidFill>
                  <a:srgbClr val="95938E"/>
                </a:solidFill>
                <a:latin typeface="Arial" charset="0"/>
                <a:ea typeface="Arial" charset="0"/>
                <a:cs typeface="Arial" charset="0"/>
              </a:rPr>
              <a:t>entreprise</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à</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partir</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d’une</a:t>
            </a:r>
            <a:r>
              <a:rPr lang="en-US" sz="600" dirty="0">
                <a:solidFill>
                  <a:srgbClr val="95938E"/>
                </a:solidFill>
                <a:latin typeface="Arial" charset="0"/>
                <a:ea typeface="Arial" charset="0"/>
                <a:cs typeface="Arial" charset="0"/>
              </a:rPr>
              <a:t> contribution </a:t>
            </a:r>
            <a:r>
              <a:rPr lang="en-US" sz="600" dirty="0" err="1">
                <a:solidFill>
                  <a:srgbClr val="95938E"/>
                </a:solidFill>
                <a:latin typeface="Arial" charset="0"/>
                <a:ea typeface="Arial" charset="0"/>
                <a:cs typeface="Arial" charset="0"/>
              </a:rPr>
              <a:t>administrée</a:t>
            </a:r>
            <a:r>
              <a:rPr lang="en-US" sz="600" dirty="0">
                <a:solidFill>
                  <a:srgbClr val="95938E"/>
                </a:solidFill>
                <a:latin typeface="Arial" charset="0"/>
                <a:ea typeface="Arial" charset="0"/>
                <a:cs typeface="Arial" charset="0"/>
              </a:rPr>
              <a:t> par le </a:t>
            </a:r>
            <a:r>
              <a:rPr lang="en-US" sz="600" dirty="0" err="1">
                <a:solidFill>
                  <a:srgbClr val="95938E"/>
                </a:solidFill>
                <a:latin typeface="Arial" charset="0"/>
                <a:ea typeface="Arial" charset="0"/>
                <a:cs typeface="Arial" charset="0"/>
              </a:rPr>
              <a:t>Conseil</a:t>
            </a:r>
            <a:r>
              <a:rPr lang="en-US" sz="600" dirty="0">
                <a:solidFill>
                  <a:srgbClr val="95938E"/>
                </a:solidFill>
                <a:latin typeface="Arial" charset="0"/>
                <a:ea typeface="Arial" charset="0"/>
                <a:cs typeface="Arial" charset="0"/>
              </a:rPr>
              <a:t> national de </a:t>
            </a:r>
            <a:r>
              <a:rPr lang="en-US" sz="600" dirty="0" err="1">
                <a:solidFill>
                  <a:srgbClr val="95938E"/>
                </a:solidFill>
                <a:latin typeface="Arial" charset="0"/>
                <a:ea typeface="Arial" charset="0"/>
                <a:cs typeface="Arial" charset="0"/>
              </a:rPr>
              <a:t>recherches</a:t>
            </a:r>
            <a:r>
              <a:rPr lang="en-US" sz="600" dirty="0">
                <a:solidFill>
                  <a:srgbClr val="95938E"/>
                </a:solidFill>
                <a:latin typeface="Arial" charset="0"/>
                <a:ea typeface="Arial" charset="0"/>
                <a:cs typeface="Arial" charset="0"/>
              </a:rPr>
              <a:t> Canada</a:t>
            </a:r>
            <a:endParaRPr lang="en-US" sz="600" i="1" dirty="0">
              <a:solidFill>
                <a:srgbClr val="95938E"/>
              </a:solidFill>
              <a:latin typeface="Arial Black" charset="0"/>
              <a:ea typeface="ヒラギノ角ゴ Pro W3" charset="-128"/>
              <a:cs typeface="ヒラギノ角ゴ Pro W3" charset="-128"/>
            </a:endParaRPr>
          </a:p>
        </p:txBody>
      </p:sp>
      <p:sp>
        <p:nvSpPr>
          <p:cNvPr id="14" name="Rectangle 12"/>
          <p:cNvSpPr>
            <a:spLocks noChangeArrowheads="1"/>
          </p:cNvSpPr>
          <p:nvPr userDrawn="1"/>
        </p:nvSpPr>
        <p:spPr bwMode="auto">
          <a:xfrm>
            <a:off x="0" y="2239963"/>
            <a:ext cx="9144000" cy="0"/>
          </a:xfrm>
          <a:prstGeom prst="rect">
            <a:avLst/>
          </a:prstGeom>
          <a:noFill/>
          <a:ln w="9525">
            <a:noFill/>
            <a:miter lim="800000"/>
            <a:headEnd/>
            <a:tailEnd/>
          </a:ln>
        </p:spPr>
        <p:txBody>
          <a:bodyPr wrap="none" anchor="ct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16" name="Text Box 5"/>
          <p:cNvSpPr txBox="1">
            <a:spLocks noChangeArrowheads="1"/>
          </p:cNvSpPr>
          <p:nvPr userDrawn="1"/>
        </p:nvSpPr>
        <p:spPr bwMode="auto">
          <a:xfrm>
            <a:off x="6948165" y="1140839"/>
            <a:ext cx="2161417" cy="682238"/>
          </a:xfrm>
          <a:prstGeom prst="rect">
            <a:avLst/>
          </a:prstGeom>
          <a:noFill/>
          <a:ln w="9525">
            <a:noFill/>
            <a:miter lim="800000"/>
            <a:headEnd/>
            <a:tailEnd/>
          </a:ln>
        </p:spPr>
        <p:txBody>
          <a:bodyPr wrap="square">
            <a:prstTxWarp prst="textNoShape">
              <a:avLst/>
            </a:prstTxWarp>
            <a:spAutoFit/>
          </a:bodyPr>
          <a:lstStyle/>
          <a:p>
            <a:pPr algn="l">
              <a:lnSpc>
                <a:spcPct val="100000"/>
              </a:lnSpc>
              <a:spcBef>
                <a:spcPct val="50000"/>
              </a:spcBef>
              <a:defRPr/>
            </a:pPr>
            <a:r>
              <a:rPr lang="en-US" sz="700" dirty="0">
                <a:solidFill>
                  <a:schemeClr val="bg1"/>
                </a:solidFill>
                <a:latin typeface="Arial" charset="0"/>
                <a:ea typeface="Arial" charset="0"/>
                <a:cs typeface="Arial" charset="0"/>
              </a:rPr>
              <a:t>Canada’s national laboratory for particle and nuclear physics </a:t>
            </a:r>
          </a:p>
          <a:p>
            <a:pPr algn="l">
              <a:lnSpc>
                <a:spcPct val="100000"/>
              </a:lnSpc>
              <a:spcBef>
                <a:spcPct val="50000"/>
              </a:spcBef>
              <a:defRPr/>
            </a:pPr>
            <a:r>
              <a:rPr lang="en-US" sz="700" dirty="0" err="1">
                <a:solidFill>
                  <a:schemeClr val="bg1"/>
                </a:solidFill>
                <a:latin typeface="Arial" charset="0"/>
                <a:ea typeface="Arial Black" charset="0"/>
                <a:cs typeface="Arial Black" charset="0"/>
              </a:rPr>
              <a:t>Laboratoire</a:t>
            </a:r>
            <a:r>
              <a:rPr lang="en-US" sz="700" dirty="0">
                <a:solidFill>
                  <a:schemeClr val="bg1"/>
                </a:solidFill>
                <a:latin typeface="Arial" charset="0"/>
                <a:ea typeface="Arial Black" charset="0"/>
                <a:cs typeface="Arial Black" charset="0"/>
              </a:rPr>
              <a:t> national </a:t>
            </a:r>
            <a:r>
              <a:rPr lang="en-US" sz="700" dirty="0" err="1">
                <a:solidFill>
                  <a:schemeClr val="bg1"/>
                </a:solidFill>
                <a:latin typeface="Arial" charset="0"/>
                <a:ea typeface="Arial Black" charset="0"/>
                <a:cs typeface="Arial Black" charset="0"/>
              </a:rPr>
              <a:t>canadien</a:t>
            </a:r>
            <a:r>
              <a:rPr lang="en-US" sz="700" dirty="0">
                <a:solidFill>
                  <a:schemeClr val="bg1"/>
                </a:solidFill>
                <a:latin typeface="Arial" charset="0"/>
                <a:ea typeface="Arial Black" charset="0"/>
                <a:cs typeface="Arial Black" charset="0"/>
              </a:rPr>
              <a:t> pour la </a:t>
            </a:r>
            <a:r>
              <a:rPr lang="en-US" sz="700" dirty="0" err="1">
                <a:solidFill>
                  <a:schemeClr val="bg1"/>
                </a:solidFill>
                <a:latin typeface="Arial" charset="0"/>
                <a:ea typeface="Arial Black" charset="0"/>
                <a:cs typeface="Arial Black" charset="0"/>
              </a:rPr>
              <a:t>recherche</a:t>
            </a:r>
            <a:r>
              <a:rPr lang="en-US" sz="700" dirty="0">
                <a:solidFill>
                  <a:schemeClr val="bg1"/>
                </a:solidFill>
                <a:latin typeface="Arial" charset="0"/>
                <a:ea typeface="Arial Black" charset="0"/>
                <a:cs typeface="Arial Black" charset="0"/>
              </a:rPr>
              <a:t> en physique </a:t>
            </a:r>
            <a:r>
              <a:rPr lang="en-US" sz="700" dirty="0" err="1">
                <a:solidFill>
                  <a:schemeClr val="bg1"/>
                </a:solidFill>
                <a:latin typeface="Arial" charset="0"/>
                <a:ea typeface="Arial Black" charset="0"/>
                <a:cs typeface="Arial Black" charset="0"/>
              </a:rPr>
              <a:t>nucléaire</a:t>
            </a:r>
            <a:r>
              <a:rPr lang="en-US" sz="700" dirty="0">
                <a:solidFill>
                  <a:schemeClr val="bg1"/>
                </a:solidFill>
                <a:latin typeface="Arial" charset="0"/>
                <a:ea typeface="Arial Black" charset="0"/>
                <a:cs typeface="Arial Black" charset="0"/>
              </a:rPr>
              <a:t> </a:t>
            </a:r>
            <a:r>
              <a:rPr lang="en-US" sz="700" dirty="0" smtClean="0">
                <a:solidFill>
                  <a:schemeClr val="bg1"/>
                </a:solidFill>
                <a:latin typeface="Arial" charset="0"/>
                <a:ea typeface="Arial Black" charset="0"/>
                <a:cs typeface="Arial Black" charset="0"/>
              </a:rPr>
              <a:t> et </a:t>
            </a:r>
            <a:r>
              <a:rPr lang="en-US" sz="700" dirty="0">
                <a:solidFill>
                  <a:schemeClr val="bg1"/>
                </a:solidFill>
                <a:latin typeface="Arial" charset="0"/>
                <a:ea typeface="Arial Black" charset="0"/>
                <a:cs typeface="Arial Black" charset="0"/>
              </a:rPr>
              <a:t>en physique des </a:t>
            </a:r>
            <a:r>
              <a:rPr lang="en-US" sz="700" dirty="0" err="1">
                <a:solidFill>
                  <a:schemeClr val="bg1"/>
                </a:solidFill>
                <a:latin typeface="Arial" charset="0"/>
                <a:ea typeface="Arial Black" charset="0"/>
                <a:cs typeface="Arial Black" charset="0"/>
              </a:rPr>
              <a:t>particules</a:t>
            </a:r>
            <a:endParaRPr lang="en-US" sz="700" dirty="0">
              <a:solidFill>
                <a:schemeClr val="bg1"/>
              </a:solidFill>
              <a:latin typeface="Arial" charset="0"/>
              <a:ea typeface="Arial" charset="0"/>
              <a:cs typeface="Arial" charset="0"/>
            </a:endParaRPr>
          </a:p>
        </p:txBody>
      </p:sp>
      <p:pic>
        <p:nvPicPr>
          <p:cNvPr id="17" name="Picture 19" descr="TRIUMF_logo_white.png"/>
          <p:cNvPicPr>
            <a:picLocks noChangeAspect="1"/>
          </p:cNvPicPr>
          <p:nvPr userDrawn="1"/>
        </p:nvPicPr>
        <p:blipFill>
          <a:blip r:embed="rId2"/>
          <a:srcRect/>
          <a:stretch>
            <a:fillRect/>
          </a:stretch>
        </p:blipFill>
        <p:spPr bwMode="auto">
          <a:xfrm>
            <a:off x="6948166" y="276193"/>
            <a:ext cx="1856911" cy="509526"/>
          </a:xfrm>
          <a:prstGeom prst="rect">
            <a:avLst/>
          </a:prstGeom>
          <a:noFill/>
          <a:ln w="9525">
            <a:noFill/>
            <a:miter lim="800000"/>
            <a:headEnd/>
            <a:tailEnd/>
          </a:ln>
        </p:spPr>
      </p:pic>
      <p:sp>
        <p:nvSpPr>
          <p:cNvPr id="18" name="TextBox 17"/>
          <p:cNvSpPr txBox="1"/>
          <p:nvPr userDrawn="1"/>
        </p:nvSpPr>
        <p:spPr>
          <a:xfrm>
            <a:off x="-571" y="1985126"/>
            <a:ext cx="6818884" cy="3349657"/>
          </a:xfrm>
          <a:prstGeom prst="rect">
            <a:avLst/>
          </a:prstGeom>
          <a:noFill/>
        </p:spPr>
        <p:txBody>
          <a:bodyPr wrap="square">
            <a:normAutofit/>
          </a:bodyPr>
          <a:lstStyle/>
          <a:p>
            <a:pPr algn="ctr">
              <a:defRPr/>
            </a:pPr>
            <a:r>
              <a:rPr lang="en-US" sz="7000" dirty="0">
                <a:solidFill>
                  <a:srgbClr val="113F7C"/>
                </a:solidFill>
                <a:latin typeface="Myriad Pro"/>
                <a:ea typeface="ヒラギノ角ゴ Pro W3" charset="-128"/>
                <a:cs typeface="Myriad Pro"/>
              </a:rPr>
              <a:t>Thank</a:t>
            </a:r>
            <a:r>
              <a:rPr lang="en-US" sz="7000" baseline="0" dirty="0">
                <a:solidFill>
                  <a:srgbClr val="113F7C"/>
                </a:solidFill>
                <a:latin typeface="Myriad Pro"/>
                <a:ea typeface="ヒラギノ角ゴ Pro W3" charset="-128"/>
                <a:cs typeface="Myriad Pro"/>
              </a:rPr>
              <a:t> </a:t>
            </a:r>
            <a:r>
              <a:rPr lang="en-US" sz="7000" dirty="0">
                <a:solidFill>
                  <a:srgbClr val="113F7C"/>
                </a:solidFill>
                <a:latin typeface="Myriad Pro"/>
                <a:ea typeface="ヒラギノ角ゴ Pro W3" charset="-128"/>
                <a:cs typeface="Myriad Pro"/>
              </a:rPr>
              <a:t>you!</a:t>
            </a:r>
          </a:p>
          <a:p>
            <a:pPr algn="ctr">
              <a:defRPr/>
            </a:pPr>
            <a:r>
              <a:rPr lang="en-US" sz="7000" dirty="0" smtClean="0">
                <a:solidFill>
                  <a:srgbClr val="113F7C"/>
                </a:solidFill>
                <a:latin typeface="Myriad Pro"/>
                <a:ea typeface="ヒラギノ角ゴ Pro W3" charset="-128"/>
                <a:cs typeface="Myriad Pro"/>
              </a:rPr>
              <a:t>Merci</a:t>
            </a:r>
          </a:p>
        </p:txBody>
      </p:sp>
      <p:sp>
        <p:nvSpPr>
          <p:cNvPr id="35" name="Rectangle 34"/>
          <p:cNvSpPr/>
          <p:nvPr userDrawn="1"/>
        </p:nvSpPr>
        <p:spPr>
          <a:xfrm>
            <a:off x="6976324" y="2997200"/>
            <a:ext cx="2010775" cy="2337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49"/>
          <p:cNvPicPr>
            <a:picLocks noChangeAspect="1" noChangeArrowheads="1"/>
          </p:cNvPicPr>
          <p:nvPr userDrawn="1"/>
        </p:nvPicPr>
        <p:blipFill>
          <a:blip r:embed="rId3">
            <a:clrChange>
              <a:clrFrom>
                <a:srgbClr val="6E615D"/>
              </a:clrFrom>
              <a:clrTo>
                <a:srgbClr val="6E615D">
                  <a:alpha val="0"/>
                </a:srgbClr>
              </a:clrTo>
            </a:clrChange>
          </a:blip>
          <a:srcRect/>
          <a:stretch>
            <a:fillRect/>
          </a:stretch>
        </p:blipFill>
        <p:spPr bwMode="auto">
          <a:xfrm>
            <a:off x="8186911" y="3414268"/>
            <a:ext cx="800188" cy="535612"/>
          </a:xfrm>
          <a:prstGeom prst="rect">
            <a:avLst/>
          </a:prstGeom>
          <a:noFill/>
          <a:ln w="9525">
            <a:noFill/>
            <a:miter lim="800000"/>
            <a:headEnd/>
            <a:tailEnd/>
          </a:ln>
        </p:spPr>
      </p:pic>
      <p:pic>
        <p:nvPicPr>
          <p:cNvPr id="37" name="Picture 2"/>
          <p:cNvPicPr>
            <a:picLocks noChangeAspect="1" noChangeArrowheads="1"/>
          </p:cNvPicPr>
          <p:nvPr userDrawn="1"/>
        </p:nvPicPr>
        <p:blipFill>
          <a:blip r:embed="rId4">
            <a:clrChange>
              <a:clrFrom>
                <a:srgbClr val="6E615D"/>
              </a:clrFrom>
              <a:clrTo>
                <a:srgbClr val="6E615D">
                  <a:alpha val="0"/>
                </a:srgbClr>
              </a:clrTo>
            </a:clrChange>
          </a:blip>
          <a:srcRect/>
          <a:stretch>
            <a:fillRect/>
          </a:stretch>
        </p:blipFill>
        <p:spPr bwMode="auto">
          <a:xfrm>
            <a:off x="6991995" y="3060404"/>
            <a:ext cx="1179248" cy="303513"/>
          </a:xfrm>
          <a:prstGeom prst="rect">
            <a:avLst/>
          </a:prstGeom>
          <a:noFill/>
          <a:ln w="9525">
            <a:noFill/>
            <a:miter lim="800000"/>
            <a:headEnd/>
            <a:tailEnd/>
          </a:ln>
        </p:spPr>
      </p:pic>
      <p:pic>
        <p:nvPicPr>
          <p:cNvPr id="38" name="Picture 48"/>
          <p:cNvPicPr>
            <a:picLocks noChangeAspect="1" noChangeArrowheads="1"/>
          </p:cNvPicPr>
          <p:nvPr userDrawn="1"/>
        </p:nvPicPr>
        <p:blipFill>
          <a:blip r:embed="rId5">
            <a:clrChange>
              <a:clrFrom>
                <a:srgbClr val="6E615D"/>
              </a:clrFrom>
              <a:clrTo>
                <a:srgbClr val="6E615D">
                  <a:alpha val="0"/>
                </a:srgbClr>
              </a:clrTo>
            </a:clrChange>
          </a:blip>
          <a:srcRect/>
          <a:stretch>
            <a:fillRect/>
          </a:stretch>
        </p:blipFill>
        <p:spPr bwMode="auto">
          <a:xfrm>
            <a:off x="7861001" y="4025521"/>
            <a:ext cx="1126098" cy="535612"/>
          </a:xfrm>
          <a:prstGeom prst="rect">
            <a:avLst/>
          </a:prstGeom>
          <a:noFill/>
          <a:ln w="9525">
            <a:noFill/>
            <a:miter lim="800000"/>
            <a:headEnd/>
            <a:tailEnd/>
          </a:ln>
        </p:spPr>
      </p:pic>
      <p:pic>
        <p:nvPicPr>
          <p:cNvPr id="39" name="Picture 3"/>
          <p:cNvPicPr>
            <a:picLocks noChangeAspect="1" noChangeArrowheads="1"/>
          </p:cNvPicPr>
          <p:nvPr userDrawn="1"/>
        </p:nvPicPr>
        <p:blipFill>
          <a:blip r:embed="rId6">
            <a:clrChange>
              <a:clrFrom>
                <a:srgbClr val="6E615D"/>
              </a:clrFrom>
              <a:clrTo>
                <a:srgbClr val="6E615D">
                  <a:alpha val="0"/>
                </a:srgbClr>
              </a:clrTo>
            </a:clrChange>
          </a:blip>
          <a:srcRect/>
          <a:stretch>
            <a:fillRect/>
          </a:stretch>
        </p:blipFill>
        <p:spPr bwMode="auto">
          <a:xfrm>
            <a:off x="6991995" y="4025521"/>
            <a:ext cx="815838" cy="535612"/>
          </a:xfrm>
          <a:prstGeom prst="rect">
            <a:avLst/>
          </a:prstGeom>
          <a:noFill/>
          <a:ln w="9525">
            <a:noFill/>
            <a:miter lim="800000"/>
            <a:headEnd/>
            <a:tailEnd/>
          </a:ln>
        </p:spPr>
      </p:pic>
      <p:pic>
        <p:nvPicPr>
          <p:cNvPr id="40" name="Picture 4"/>
          <p:cNvPicPr>
            <a:picLocks noChangeAspect="1" noChangeArrowheads="1"/>
          </p:cNvPicPr>
          <p:nvPr userDrawn="1"/>
        </p:nvPicPr>
        <p:blipFill>
          <a:blip r:embed="rId7">
            <a:clrChange>
              <a:clrFrom>
                <a:srgbClr val="6E615D"/>
              </a:clrFrom>
              <a:clrTo>
                <a:srgbClr val="6E615D">
                  <a:alpha val="0"/>
                </a:srgbClr>
              </a:clrTo>
            </a:clrChange>
          </a:blip>
          <a:srcRect/>
          <a:stretch>
            <a:fillRect/>
          </a:stretch>
        </p:blipFill>
        <p:spPr bwMode="auto">
          <a:xfrm>
            <a:off x="8213591" y="3106107"/>
            <a:ext cx="724535" cy="257810"/>
          </a:xfrm>
          <a:prstGeom prst="rect">
            <a:avLst/>
          </a:prstGeom>
          <a:noFill/>
          <a:ln w="9525">
            <a:noFill/>
            <a:miter lim="800000"/>
            <a:headEnd/>
            <a:tailEnd/>
          </a:ln>
        </p:spPr>
      </p:pic>
      <p:pic>
        <p:nvPicPr>
          <p:cNvPr id="41" name="Picture 40" descr="NRCan-Canada_E.jpg"/>
          <p:cNvPicPr>
            <a:picLocks noChangeAspect="1"/>
          </p:cNvPicPr>
          <p:nvPr userDrawn="1"/>
        </p:nvPicPr>
        <p:blipFill>
          <a:blip r:embed="rId8">
            <a:clrChange>
              <a:clrFrom>
                <a:srgbClr val="6E615D"/>
              </a:clrFrom>
              <a:clrTo>
                <a:srgbClr val="6E615D">
                  <a:alpha val="0"/>
                </a:srgbClr>
              </a:clrTo>
            </a:clrChange>
          </a:blip>
          <a:srcRect b="59999"/>
          <a:stretch>
            <a:fillRect/>
          </a:stretch>
        </p:blipFill>
        <p:spPr>
          <a:xfrm>
            <a:off x="6991995" y="4880210"/>
            <a:ext cx="1997786" cy="234405"/>
          </a:xfrm>
          <a:prstGeom prst="rect">
            <a:avLst/>
          </a:prstGeom>
        </p:spPr>
      </p:pic>
      <p:pic>
        <p:nvPicPr>
          <p:cNvPr id="42" name="Picture 6"/>
          <p:cNvPicPr>
            <a:picLocks noChangeAspect="1" noChangeArrowheads="1"/>
          </p:cNvPicPr>
          <p:nvPr userDrawn="1"/>
        </p:nvPicPr>
        <p:blipFill>
          <a:blip r:embed="rId9">
            <a:clrChange>
              <a:clrFrom>
                <a:srgbClr val="6E615D"/>
              </a:clrFrom>
              <a:clrTo>
                <a:srgbClr val="6E615D">
                  <a:alpha val="0"/>
                </a:srgbClr>
              </a:clrTo>
            </a:clrChange>
          </a:blip>
          <a:srcRect/>
          <a:stretch>
            <a:fillRect/>
          </a:stretch>
        </p:blipFill>
        <p:spPr bwMode="auto">
          <a:xfrm>
            <a:off x="6991995" y="4615946"/>
            <a:ext cx="1997786" cy="207769"/>
          </a:xfrm>
          <a:prstGeom prst="rect">
            <a:avLst/>
          </a:prstGeom>
          <a:noFill/>
          <a:ln w="9525">
            <a:noFill/>
            <a:miter lim="800000"/>
            <a:headEnd/>
            <a:tailEnd/>
          </a:ln>
        </p:spPr>
      </p:pic>
      <p:pic>
        <p:nvPicPr>
          <p:cNvPr id="43" name="Picture 7"/>
          <p:cNvPicPr>
            <a:picLocks noChangeAspect="1" noChangeArrowheads="1"/>
          </p:cNvPicPr>
          <p:nvPr userDrawn="1"/>
        </p:nvPicPr>
        <p:blipFill>
          <a:blip r:embed="rId10">
            <a:clrChange>
              <a:clrFrom>
                <a:srgbClr val="6E615D"/>
              </a:clrFrom>
              <a:clrTo>
                <a:srgbClr val="6E615D">
                  <a:alpha val="0"/>
                </a:srgbClr>
              </a:clrTo>
            </a:clrChange>
          </a:blip>
          <a:srcRect/>
          <a:stretch>
            <a:fillRect/>
          </a:stretch>
        </p:blipFill>
        <p:spPr bwMode="auto">
          <a:xfrm>
            <a:off x="6991995" y="3414268"/>
            <a:ext cx="1064038" cy="535612"/>
          </a:xfrm>
          <a:prstGeom prst="rect">
            <a:avLst/>
          </a:prstGeom>
          <a:noFill/>
          <a:ln w="9525">
            <a:noFill/>
            <a:miter lim="800000"/>
            <a:headEnd/>
            <a:tailEnd/>
          </a:ln>
        </p:spPr>
      </p:pic>
      <p:grpSp>
        <p:nvGrpSpPr>
          <p:cNvPr id="67" name="Group 66"/>
          <p:cNvGrpSpPr/>
          <p:nvPr userDrawn="1"/>
        </p:nvGrpSpPr>
        <p:grpSpPr>
          <a:xfrm>
            <a:off x="6976324" y="5283983"/>
            <a:ext cx="2010775" cy="1243817"/>
            <a:chOff x="6976324" y="5353833"/>
            <a:chExt cx="2010775" cy="1243817"/>
          </a:xfrm>
        </p:grpSpPr>
        <p:sp>
          <p:nvSpPr>
            <p:cNvPr id="68" name="Rectangle 67"/>
            <p:cNvSpPr/>
            <p:nvPr userDrawn="1"/>
          </p:nvSpPr>
          <p:spPr>
            <a:xfrm>
              <a:off x="6976324" y="5353833"/>
              <a:ext cx="2010775" cy="12438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34"/>
            <p:cNvGrpSpPr/>
            <p:nvPr userDrawn="1"/>
          </p:nvGrpSpPr>
          <p:grpSpPr>
            <a:xfrm>
              <a:off x="6976324" y="5404633"/>
              <a:ext cx="2005502" cy="1134579"/>
              <a:chOff x="6976324" y="5449083"/>
              <a:chExt cx="2005502" cy="1134579"/>
            </a:xfrm>
          </p:grpSpPr>
          <p:pic>
            <p:nvPicPr>
              <p:cNvPr id="70" name="Picture 69"/>
              <p:cNvPicPr>
                <a:picLocks noChangeAspect="1" noChangeArrowheads="1"/>
              </p:cNvPicPr>
              <p:nvPr/>
            </p:nvPicPr>
            <p:blipFill>
              <a:blip r:embed="rId11">
                <a:clrChange>
                  <a:clrFrom>
                    <a:srgbClr val="6E615D"/>
                  </a:clrFrom>
                  <a:clrTo>
                    <a:srgbClr val="6E615D">
                      <a:alpha val="0"/>
                    </a:srgbClr>
                  </a:clrTo>
                </a:clrChange>
              </a:blip>
              <a:srcRect b="23074"/>
              <a:stretch>
                <a:fillRect/>
              </a:stretch>
            </p:blipFill>
            <p:spPr bwMode="auto">
              <a:xfrm>
                <a:off x="8510703" y="6040902"/>
                <a:ext cx="471122" cy="249952"/>
              </a:xfrm>
              <a:prstGeom prst="rect">
                <a:avLst/>
              </a:prstGeom>
              <a:noFill/>
              <a:ln w="9525">
                <a:noFill/>
                <a:miter lim="800000"/>
                <a:headEnd/>
                <a:tailEnd/>
              </a:ln>
            </p:spPr>
          </p:pic>
          <p:pic>
            <p:nvPicPr>
              <p:cNvPr id="71" name="Picture 11"/>
              <p:cNvPicPr>
                <a:picLocks noChangeAspect="1" noChangeArrowheads="1"/>
              </p:cNvPicPr>
              <p:nvPr/>
            </p:nvPicPr>
            <p:blipFill>
              <a:blip r:embed="rId12">
                <a:clrChange>
                  <a:clrFrom>
                    <a:srgbClr val="6E615D"/>
                  </a:clrFrom>
                  <a:clrTo>
                    <a:srgbClr val="6E615D">
                      <a:alpha val="0"/>
                    </a:srgbClr>
                  </a:clrTo>
                </a:clrChange>
              </a:blip>
              <a:srcRect/>
              <a:stretch>
                <a:fillRect/>
              </a:stretch>
            </p:blipFill>
            <p:spPr bwMode="auto">
              <a:xfrm>
                <a:off x="6976324" y="5449083"/>
                <a:ext cx="647359" cy="249952"/>
              </a:xfrm>
              <a:prstGeom prst="rect">
                <a:avLst/>
              </a:prstGeom>
              <a:noFill/>
              <a:ln w="9525">
                <a:noFill/>
                <a:miter lim="800000"/>
                <a:headEnd/>
                <a:tailEnd/>
              </a:ln>
            </p:spPr>
          </p:pic>
          <p:pic>
            <p:nvPicPr>
              <p:cNvPr id="72" name="Picture 19"/>
              <p:cNvPicPr>
                <a:picLocks noChangeAspect="1" noChangeArrowheads="1"/>
              </p:cNvPicPr>
              <p:nvPr/>
            </p:nvPicPr>
            <p:blipFill>
              <a:blip r:embed="rId13">
                <a:clrChange>
                  <a:clrFrom>
                    <a:srgbClr val="6E615D"/>
                  </a:clrFrom>
                  <a:clrTo>
                    <a:srgbClr val="6E615D">
                      <a:alpha val="0"/>
                    </a:srgbClr>
                  </a:clrTo>
                </a:clrChange>
              </a:blip>
              <a:srcRect l="18657" r="20706"/>
              <a:stretch>
                <a:fillRect/>
              </a:stretch>
            </p:blipFill>
            <p:spPr bwMode="auto">
              <a:xfrm>
                <a:off x="6976324" y="5749671"/>
                <a:ext cx="338855" cy="249952"/>
              </a:xfrm>
              <a:prstGeom prst="rect">
                <a:avLst/>
              </a:prstGeom>
              <a:noFill/>
              <a:ln w="9525">
                <a:noFill/>
                <a:miter lim="800000"/>
                <a:headEnd/>
                <a:tailEnd/>
              </a:ln>
            </p:spPr>
          </p:pic>
          <p:pic>
            <p:nvPicPr>
              <p:cNvPr id="73" name="Picture 2"/>
              <p:cNvPicPr>
                <a:picLocks noChangeAspect="1" noChangeArrowheads="1"/>
              </p:cNvPicPr>
              <p:nvPr/>
            </p:nvPicPr>
            <p:blipFill>
              <a:blip r:embed="rId14">
                <a:clrChange>
                  <a:clrFrom>
                    <a:srgbClr val="6E615D"/>
                  </a:clrFrom>
                  <a:clrTo>
                    <a:srgbClr val="6E615D">
                      <a:alpha val="0"/>
                    </a:srgbClr>
                  </a:clrTo>
                </a:clrChange>
              </a:blip>
              <a:srcRect/>
              <a:stretch>
                <a:fillRect/>
              </a:stretch>
            </p:blipFill>
            <p:spPr bwMode="auto">
              <a:xfrm>
                <a:off x="8173383" y="6040902"/>
                <a:ext cx="329937" cy="249952"/>
              </a:xfrm>
              <a:prstGeom prst="rect">
                <a:avLst/>
              </a:prstGeom>
              <a:noFill/>
              <a:ln w="9525">
                <a:noFill/>
                <a:miter lim="800000"/>
                <a:headEnd/>
                <a:tailEnd/>
              </a:ln>
              <a:effectLst/>
            </p:spPr>
          </p:pic>
          <p:pic>
            <p:nvPicPr>
              <p:cNvPr id="74" name="Picture 5"/>
              <p:cNvPicPr>
                <a:picLocks noChangeAspect="1" noChangeArrowheads="1"/>
              </p:cNvPicPr>
              <p:nvPr/>
            </p:nvPicPr>
            <p:blipFill>
              <a:blip r:embed="rId15">
                <a:clrChange>
                  <a:clrFrom>
                    <a:srgbClr val="6E615D"/>
                  </a:clrFrom>
                  <a:clrTo>
                    <a:srgbClr val="6E615D">
                      <a:alpha val="0"/>
                    </a:srgbClr>
                  </a:clrTo>
                </a:clrChange>
              </a:blip>
              <a:srcRect/>
              <a:stretch>
                <a:fillRect/>
              </a:stretch>
            </p:blipFill>
            <p:spPr bwMode="auto">
              <a:xfrm>
                <a:off x="8421335" y="6333710"/>
                <a:ext cx="560490" cy="249952"/>
              </a:xfrm>
              <a:prstGeom prst="rect">
                <a:avLst/>
              </a:prstGeom>
              <a:noFill/>
              <a:ln w="9525">
                <a:noFill/>
                <a:miter lim="800000"/>
                <a:headEnd/>
                <a:tailEnd/>
              </a:ln>
            </p:spPr>
          </p:pic>
          <p:pic>
            <p:nvPicPr>
              <p:cNvPr id="75" name="Picture 2"/>
              <p:cNvPicPr>
                <a:picLocks noChangeAspect="1" noChangeArrowheads="1"/>
              </p:cNvPicPr>
              <p:nvPr/>
            </p:nvPicPr>
            <p:blipFill>
              <a:blip r:embed="rId16">
                <a:clrChange>
                  <a:clrFrom>
                    <a:srgbClr val="6E615D"/>
                  </a:clrFrom>
                  <a:clrTo>
                    <a:srgbClr val="6E615D">
                      <a:alpha val="0"/>
                    </a:srgbClr>
                  </a:clrTo>
                </a:clrChange>
              </a:blip>
              <a:srcRect/>
              <a:stretch>
                <a:fillRect/>
              </a:stretch>
            </p:blipFill>
            <p:spPr bwMode="auto">
              <a:xfrm>
                <a:off x="7642080" y="5449083"/>
                <a:ext cx="512253" cy="249952"/>
              </a:xfrm>
              <a:prstGeom prst="rect">
                <a:avLst/>
              </a:prstGeom>
              <a:noFill/>
              <a:ln w="9525">
                <a:noFill/>
                <a:miter lim="800000"/>
                <a:headEnd/>
                <a:tailEnd/>
              </a:ln>
            </p:spPr>
          </p:pic>
          <p:pic>
            <p:nvPicPr>
              <p:cNvPr id="76" name="Picture 75" descr="Nordion_tag_colour.jpg"/>
              <p:cNvPicPr>
                <a:picLocks noChangeAspect="1"/>
              </p:cNvPicPr>
              <p:nvPr/>
            </p:nvPicPr>
            <p:blipFill>
              <a:blip r:embed="rId17">
                <a:clrChange>
                  <a:clrFrom>
                    <a:srgbClr val="6E615D"/>
                  </a:clrFrom>
                  <a:clrTo>
                    <a:srgbClr val="6E615D">
                      <a:alpha val="0"/>
                    </a:srgbClr>
                  </a:clrTo>
                </a:clrChange>
              </a:blip>
              <a:stretch>
                <a:fillRect/>
              </a:stretch>
            </p:blipFill>
            <p:spPr>
              <a:xfrm>
                <a:off x="8287754" y="5749671"/>
                <a:ext cx="485573" cy="249952"/>
              </a:xfrm>
              <a:prstGeom prst="rect">
                <a:avLst/>
              </a:prstGeom>
            </p:spPr>
          </p:pic>
          <p:pic>
            <p:nvPicPr>
              <p:cNvPr id="77" name="Picture 2"/>
              <p:cNvPicPr>
                <a:picLocks noChangeAspect="1" noChangeArrowheads="1"/>
              </p:cNvPicPr>
              <p:nvPr/>
            </p:nvPicPr>
            <p:blipFill>
              <a:blip r:embed="rId18">
                <a:clrChange>
                  <a:clrFrom>
                    <a:srgbClr val="6E615D"/>
                  </a:clrFrom>
                  <a:clrTo>
                    <a:srgbClr val="6E615D">
                      <a:alpha val="0"/>
                    </a:srgbClr>
                  </a:clrTo>
                </a:clrChange>
              </a:blip>
              <a:srcRect l="2269" r="6447"/>
              <a:stretch>
                <a:fillRect/>
              </a:stretch>
            </p:blipFill>
            <p:spPr bwMode="auto">
              <a:xfrm>
                <a:off x="6976324" y="6333710"/>
                <a:ext cx="1420611" cy="249952"/>
              </a:xfrm>
              <a:prstGeom prst="rect">
                <a:avLst/>
              </a:prstGeom>
              <a:noFill/>
              <a:ln w="9525">
                <a:noFill/>
                <a:miter lim="800000"/>
                <a:headEnd/>
                <a:tailEnd/>
              </a:ln>
            </p:spPr>
          </p:pic>
          <p:pic>
            <p:nvPicPr>
              <p:cNvPr id="78" name="Picture 2"/>
              <p:cNvPicPr>
                <a:picLocks noChangeAspect="1" noChangeArrowheads="1"/>
              </p:cNvPicPr>
              <p:nvPr/>
            </p:nvPicPr>
            <p:blipFill>
              <a:blip r:embed="rId19">
                <a:clrChange>
                  <a:clrFrom>
                    <a:srgbClr val="6E615D"/>
                  </a:clrFrom>
                  <a:clrTo>
                    <a:srgbClr val="6E615D">
                      <a:alpha val="0"/>
                    </a:srgbClr>
                  </a:clrTo>
                </a:clrChange>
              </a:blip>
              <a:srcRect/>
              <a:stretch>
                <a:fillRect/>
              </a:stretch>
            </p:blipFill>
            <p:spPr bwMode="auto">
              <a:xfrm>
                <a:off x="6976324" y="6040902"/>
                <a:ext cx="1175926" cy="249952"/>
              </a:xfrm>
              <a:prstGeom prst="rect">
                <a:avLst/>
              </a:prstGeom>
              <a:noFill/>
              <a:ln w="9525">
                <a:noFill/>
                <a:miter lim="800000"/>
                <a:headEnd/>
                <a:tailEnd/>
              </a:ln>
              <a:effectLst/>
            </p:spPr>
          </p:pic>
          <p:pic>
            <p:nvPicPr>
              <p:cNvPr id="79" name="Picture 3"/>
              <p:cNvPicPr>
                <a:picLocks noChangeAspect="1" noChangeArrowheads="1"/>
              </p:cNvPicPr>
              <p:nvPr/>
            </p:nvPicPr>
            <p:blipFill>
              <a:blip r:embed="rId20">
                <a:clrChange>
                  <a:clrFrom>
                    <a:srgbClr val="6E615D"/>
                  </a:clrFrom>
                  <a:clrTo>
                    <a:srgbClr val="6E615D">
                      <a:alpha val="0"/>
                    </a:srgbClr>
                  </a:clrTo>
                </a:clrChange>
              </a:blip>
              <a:srcRect/>
              <a:stretch>
                <a:fillRect/>
              </a:stretch>
            </p:blipFill>
            <p:spPr bwMode="auto">
              <a:xfrm>
                <a:off x="7369118" y="5749671"/>
                <a:ext cx="869871" cy="249952"/>
              </a:xfrm>
              <a:prstGeom prst="rect">
                <a:avLst/>
              </a:prstGeom>
              <a:noFill/>
              <a:ln w="9525">
                <a:noFill/>
                <a:miter lim="800000"/>
                <a:headEnd/>
                <a:tailEnd/>
              </a:ln>
            </p:spPr>
          </p:pic>
          <p:pic>
            <p:nvPicPr>
              <p:cNvPr id="80" name="Picture 4"/>
              <p:cNvPicPr>
                <a:picLocks noChangeAspect="1" noChangeArrowheads="1"/>
              </p:cNvPicPr>
              <p:nvPr/>
            </p:nvPicPr>
            <p:blipFill>
              <a:blip r:embed="rId21">
                <a:clrChange>
                  <a:clrFrom>
                    <a:srgbClr val="6E615D"/>
                  </a:clrFrom>
                  <a:clrTo>
                    <a:srgbClr val="6E615D">
                      <a:alpha val="0"/>
                    </a:srgbClr>
                  </a:clrTo>
                </a:clrChange>
              </a:blip>
              <a:srcRect/>
              <a:stretch>
                <a:fillRect/>
              </a:stretch>
            </p:blipFill>
            <p:spPr bwMode="auto">
              <a:xfrm>
                <a:off x="8805077" y="5749671"/>
                <a:ext cx="176749" cy="249952"/>
              </a:xfrm>
              <a:prstGeom prst="rect">
                <a:avLst/>
              </a:prstGeom>
              <a:noFill/>
              <a:ln w="9525">
                <a:noFill/>
                <a:miter lim="800000"/>
                <a:headEnd/>
                <a:tailEnd/>
              </a:ln>
            </p:spPr>
          </p:pic>
          <p:pic>
            <p:nvPicPr>
              <p:cNvPr id="81" name="Picture 5"/>
              <p:cNvPicPr>
                <a:picLocks noChangeAspect="1" noChangeArrowheads="1"/>
              </p:cNvPicPr>
              <p:nvPr/>
            </p:nvPicPr>
            <p:blipFill>
              <a:blip r:embed="rId22">
                <a:clrChange>
                  <a:clrFrom>
                    <a:srgbClr val="6E615D"/>
                  </a:clrFrom>
                  <a:clrTo>
                    <a:srgbClr val="6E615D">
                      <a:alpha val="0"/>
                    </a:srgbClr>
                  </a:clrTo>
                </a:clrChange>
              </a:blip>
              <a:srcRect/>
              <a:stretch>
                <a:fillRect/>
              </a:stretch>
            </p:blipFill>
            <p:spPr bwMode="auto">
              <a:xfrm>
                <a:off x="8193375" y="5449083"/>
                <a:ext cx="247418" cy="249952"/>
              </a:xfrm>
              <a:prstGeom prst="rect">
                <a:avLst/>
              </a:prstGeom>
              <a:noFill/>
              <a:ln w="9525">
                <a:noFill/>
                <a:miter lim="800000"/>
                <a:headEnd/>
                <a:tailEnd/>
              </a:ln>
            </p:spPr>
          </p:pic>
          <p:pic>
            <p:nvPicPr>
              <p:cNvPr id="82" name="Picture 6"/>
              <p:cNvPicPr>
                <a:picLocks noChangeAspect="1" noChangeArrowheads="1"/>
              </p:cNvPicPr>
              <p:nvPr/>
            </p:nvPicPr>
            <p:blipFill>
              <a:blip r:embed="rId23">
                <a:clrChange>
                  <a:clrFrom>
                    <a:srgbClr val="6E615D"/>
                  </a:clrFrom>
                  <a:clrTo>
                    <a:srgbClr val="6E615D">
                      <a:alpha val="0"/>
                    </a:srgbClr>
                  </a:clrTo>
                </a:clrChange>
              </a:blip>
              <a:srcRect l="3258" t="17670" r="90616" b="75131"/>
              <a:stretch>
                <a:fillRect/>
              </a:stretch>
            </p:blipFill>
            <p:spPr bwMode="auto">
              <a:xfrm>
                <a:off x="8473059" y="5449083"/>
                <a:ext cx="502416" cy="249952"/>
              </a:xfrm>
              <a:prstGeom prst="rect">
                <a:avLst/>
              </a:prstGeom>
              <a:noFill/>
              <a:ln w="9525">
                <a:noFill/>
                <a:miter lim="800000"/>
                <a:headEnd/>
                <a:tailEnd/>
              </a:ln>
            </p:spPr>
          </p:pic>
        </p:grpSp>
      </p:grpSp>
      <p:sp>
        <p:nvSpPr>
          <p:cNvPr id="83" name="TextBox 82"/>
          <p:cNvSpPr txBox="1"/>
          <p:nvPr userDrawn="1"/>
        </p:nvSpPr>
        <p:spPr>
          <a:xfrm>
            <a:off x="6948166" y="1967449"/>
            <a:ext cx="2113284" cy="958168"/>
          </a:xfrm>
          <a:prstGeom prst="rect">
            <a:avLst/>
          </a:prstGeom>
          <a:noFill/>
        </p:spPr>
        <p:txBody>
          <a:bodyPr wrap="square" lIns="72000" rtlCol="0">
            <a:spAutoFit/>
          </a:bodyPr>
          <a:lstStyle/>
          <a:p>
            <a:pPr>
              <a:lnSpc>
                <a:spcPts val="1130"/>
              </a:lnSpc>
              <a:spcAft>
                <a:spcPts val="600"/>
              </a:spcAft>
            </a:pPr>
            <a:r>
              <a:rPr lang="en-US" sz="800" b="0" dirty="0" smtClean="0">
                <a:solidFill>
                  <a:schemeClr val="bg1"/>
                </a:solidFill>
              </a:rPr>
              <a:t>TRIUMF: Alberta | British Columbia | Calgary | Carleton | Guelph | Manitoba | </a:t>
            </a:r>
            <a:br>
              <a:rPr lang="en-US" sz="800" b="0" dirty="0" smtClean="0">
                <a:solidFill>
                  <a:schemeClr val="bg1"/>
                </a:solidFill>
              </a:rPr>
            </a:br>
            <a:r>
              <a:rPr lang="en-US" sz="800" b="0" dirty="0" smtClean="0">
                <a:solidFill>
                  <a:schemeClr val="bg1"/>
                </a:solidFill>
              </a:rPr>
              <a:t>McGill | McMaster | Montréal | Northern British Columbia </a:t>
            </a:r>
            <a:r>
              <a:rPr lang="en-US" sz="800" b="0" baseline="0" dirty="0" smtClean="0">
                <a:solidFill>
                  <a:schemeClr val="bg1"/>
                </a:solidFill>
              </a:rPr>
              <a:t>| </a:t>
            </a:r>
            <a:r>
              <a:rPr lang="en-US" sz="800" b="0" dirty="0" smtClean="0">
                <a:solidFill>
                  <a:schemeClr val="bg1"/>
                </a:solidFill>
              </a:rPr>
              <a:t>Queen’s | Regina |</a:t>
            </a:r>
            <a:br>
              <a:rPr lang="en-US" sz="800" b="0" dirty="0" smtClean="0">
                <a:solidFill>
                  <a:schemeClr val="bg1"/>
                </a:solidFill>
              </a:rPr>
            </a:br>
            <a:r>
              <a:rPr lang="en-US" sz="800" b="0" dirty="0" smtClean="0">
                <a:solidFill>
                  <a:schemeClr val="bg1"/>
                </a:solidFill>
              </a:rPr>
              <a:t>Saint Mary’s | Simon Fraser | Toronto | Victoria | Western |</a:t>
            </a:r>
            <a:r>
              <a:rPr lang="en-US" sz="800" b="0" baseline="0" dirty="0" smtClean="0">
                <a:solidFill>
                  <a:schemeClr val="bg1"/>
                </a:solidFill>
              </a:rPr>
              <a:t> </a:t>
            </a:r>
            <a:r>
              <a:rPr lang="en-US" sz="800" b="0" dirty="0" smtClean="0">
                <a:solidFill>
                  <a:schemeClr val="bg1"/>
                </a:solidFill>
              </a:rPr>
              <a:t>Winnipeg | York </a:t>
            </a:r>
            <a:endParaRPr lang="en-US" sz="800" b="0"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ank You Slide (1)">
    <p:spTree>
      <p:nvGrpSpPr>
        <p:cNvPr id="1" name=""/>
        <p:cNvGrpSpPr/>
        <p:nvPr/>
      </p:nvGrpSpPr>
      <p:grpSpPr>
        <a:xfrm>
          <a:off x="0" y="0"/>
          <a:ext cx="0" cy="0"/>
          <a:chOff x="0" y="0"/>
          <a:chExt cx="0" cy="0"/>
        </a:xfrm>
      </p:grpSpPr>
      <p:sp>
        <p:nvSpPr>
          <p:cNvPr id="9" name="TextBox 17"/>
          <p:cNvSpPr txBox="1">
            <a:spLocks noChangeArrowheads="1"/>
          </p:cNvSpPr>
          <p:nvPr userDrawn="1"/>
        </p:nvSpPr>
        <p:spPr bwMode="auto">
          <a:xfrm>
            <a:off x="6818313" y="990600"/>
            <a:ext cx="2325687" cy="5867400"/>
          </a:xfrm>
          <a:prstGeom prst="rect">
            <a:avLst/>
          </a:prstGeom>
          <a:solidFill>
            <a:schemeClr val="tx2"/>
          </a:solidFill>
          <a:ln w="9525">
            <a:noFill/>
            <a:miter lim="800000"/>
            <a:headEnd/>
            <a:tailEnd/>
          </a:ln>
        </p:spPr>
        <p:txBody>
          <a:bodyP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10" name="TextBox 9"/>
          <p:cNvSpPr txBox="1">
            <a:spLocks noChangeArrowheads="1"/>
          </p:cNvSpPr>
          <p:nvPr userDrawn="1"/>
        </p:nvSpPr>
        <p:spPr bwMode="auto">
          <a:xfrm>
            <a:off x="0" y="0"/>
            <a:ext cx="9144000" cy="1096963"/>
          </a:xfrm>
          <a:prstGeom prst="rect">
            <a:avLst/>
          </a:prstGeom>
          <a:solidFill>
            <a:srgbClr val="74241F"/>
          </a:solidFill>
          <a:ln w="9525">
            <a:noFill/>
            <a:miter lim="800000"/>
            <a:headEnd/>
            <a:tailEnd/>
          </a:ln>
        </p:spPr>
        <p:txBody>
          <a:bodyP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12" name="Text Box 6"/>
          <p:cNvSpPr txBox="1">
            <a:spLocks noChangeArrowheads="1"/>
          </p:cNvSpPr>
          <p:nvPr userDrawn="1"/>
        </p:nvSpPr>
        <p:spPr bwMode="auto">
          <a:xfrm>
            <a:off x="533400" y="6392863"/>
            <a:ext cx="5791200" cy="323850"/>
          </a:xfrm>
          <a:prstGeom prst="rect">
            <a:avLst/>
          </a:prstGeom>
          <a:noFill/>
          <a:ln w="9525">
            <a:noFill/>
            <a:miter lim="800000"/>
            <a:headEnd/>
            <a:tailEnd/>
          </a:ln>
        </p:spPr>
        <p:txBody>
          <a:bodyPr>
            <a:prstTxWarp prst="textNoShape">
              <a:avLst/>
            </a:prstTxWarp>
            <a:spAutoFit/>
          </a:bodyPr>
          <a:lstStyle/>
          <a:p>
            <a:pPr algn="l">
              <a:spcBef>
                <a:spcPct val="50000"/>
              </a:spcBef>
              <a:defRPr/>
            </a:pPr>
            <a:r>
              <a:rPr lang="en-US" sz="600" dirty="0">
                <a:solidFill>
                  <a:srgbClr val="95938E"/>
                </a:solidFill>
                <a:latin typeface="Arial" charset="0"/>
                <a:ea typeface="Arial" charset="0"/>
                <a:cs typeface="Arial" charset="0"/>
              </a:rPr>
              <a:t>Owned and operated as a joint venture by a consortium of Canadian universities via a contribution through the National Research Council Canada </a:t>
            </a:r>
          </a:p>
          <a:p>
            <a:pPr algn="l">
              <a:spcBef>
                <a:spcPct val="50000"/>
              </a:spcBef>
              <a:defRPr/>
            </a:pPr>
            <a:r>
              <a:rPr lang="en-US" sz="600" dirty="0" err="1">
                <a:solidFill>
                  <a:srgbClr val="95938E"/>
                </a:solidFill>
                <a:latin typeface="Arial" charset="0"/>
                <a:ea typeface="Arial" charset="0"/>
                <a:cs typeface="Arial" charset="0"/>
              </a:rPr>
              <a:t>Propriété</a:t>
            </a:r>
            <a:r>
              <a:rPr lang="en-US" sz="600" dirty="0">
                <a:solidFill>
                  <a:srgbClr val="95938E"/>
                </a:solidFill>
                <a:latin typeface="Arial" charset="0"/>
                <a:ea typeface="Arial" charset="0"/>
                <a:cs typeface="Arial" charset="0"/>
              </a:rPr>
              <a:t> d’un consortium </a:t>
            </a:r>
            <a:r>
              <a:rPr lang="en-US" sz="600" dirty="0" err="1">
                <a:solidFill>
                  <a:srgbClr val="95938E"/>
                </a:solidFill>
                <a:latin typeface="Arial" charset="0"/>
                <a:ea typeface="Arial" charset="0"/>
                <a:cs typeface="Arial" charset="0"/>
              </a:rPr>
              <a:t>d’universités</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canadiennes</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géré</a:t>
            </a:r>
            <a:r>
              <a:rPr lang="en-US" sz="600" dirty="0">
                <a:solidFill>
                  <a:srgbClr val="95938E"/>
                </a:solidFill>
                <a:latin typeface="Arial" charset="0"/>
                <a:ea typeface="Arial" charset="0"/>
                <a:cs typeface="Arial" charset="0"/>
              </a:rPr>
              <a:t> en co-</a:t>
            </a:r>
            <a:r>
              <a:rPr lang="en-US" sz="600" dirty="0" err="1">
                <a:solidFill>
                  <a:srgbClr val="95938E"/>
                </a:solidFill>
                <a:latin typeface="Arial" charset="0"/>
                <a:ea typeface="Arial" charset="0"/>
                <a:cs typeface="Arial" charset="0"/>
              </a:rPr>
              <a:t>entreprise</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à</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partir</a:t>
            </a:r>
            <a:r>
              <a:rPr lang="en-US" sz="600" dirty="0">
                <a:solidFill>
                  <a:srgbClr val="95938E"/>
                </a:solidFill>
                <a:latin typeface="Arial" charset="0"/>
                <a:ea typeface="Arial" charset="0"/>
                <a:cs typeface="Arial" charset="0"/>
              </a:rPr>
              <a:t> </a:t>
            </a:r>
            <a:r>
              <a:rPr lang="en-US" sz="600" dirty="0" err="1">
                <a:solidFill>
                  <a:srgbClr val="95938E"/>
                </a:solidFill>
                <a:latin typeface="Arial" charset="0"/>
                <a:ea typeface="Arial" charset="0"/>
                <a:cs typeface="Arial" charset="0"/>
              </a:rPr>
              <a:t>d’une</a:t>
            </a:r>
            <a:r>
              <a:rPr lang="en-US" sz="600" dirty="0">
                <a:solidFill>
                  <a:srgbClr val="95938E"/>
                </a:solidFill>
                <a:latin typeface="Arial" charset="0"/>
                <a:ea typeface="Arial" charset="0"/>
                <a:cs typeface="Arial" charset="0"/>
              </a:rPr>
              <a:t> contribution </a:t>
            </a:r>
            <a:r>
              <a:rPr lang="en-US" sz="600" dirty="0" err="1">
                <a:solidFill>
                  <a:srgbClr val="95938E"/>
                </a:solidFill>
                <a:latin typeface="Arial" charset="0"/>
                <a:ea typeface="Arial" charset="0"/>
                <a:cs typeface="Arial" charset="0"/>
              </a:rPr>
              <a:t>administrée</a:t>
            </a:r>
            <a:r>
              <a:rPr lang="en-US" sz="600" dirty="0">
                <a:solidFill>
                  <a:srgbClr val="95938E"/>
                </a:solidFill>
                <a:latin typeface="Arial" charset="0"/>
                <a:ea typeface="Arial" charset="0"/>
                <a:cs typeface="Arial" charset="0"/>
              </a:rPr>
              <a:t> par le </a:t>
            </a:r>
            <a:r>
              <a:rPr lang="en-US" sz="600" dirty="0" err="1">
                <a:solidFill>
                  <a:srgbClr val="95938E"/>
                </a:solidFill>
                <a:latin typeface="Arial" charset="0"/>
                <a:ea typeface="Arial" charset="0"/>
                <a:cs typeface="Arial" charset="0"/>
              </a:rPr>
              <a:t>Conseil</a:t>
            </a:r>
            <a:r>
              <a:rPr lang="en-US" sz="600" dirty="0">
                <a:solidFill>
                  <a:srgbClr val="95938E"/>
                </a:solidFill>
                <a:latin typeface="Arial" charset="0"/>
                <a:ea typeface="Arial" charset="0"/>
                <a:cs typeface="Arial" charset="0"/>
              </a:rPr>
              <a:t> national de </a:t>
            </a:r>
            <a:r>
              <a:rPr lang="en-US" sz="600" dirty="0" err="1">
                <a:solidFill>
                  <a:srgbClr val="95938E"/>
                </a:solidFill>
                <a:latin typeface="Arial" charset="0"/>
                <a:ea typeface="Arial" charset="0"/>
                <a:cs typeface="Arial" charset="0"/>
              </a:rPr>
              <a:t>recherches</a:t>
            </a:r>
            <a:r>
              <a:rPr lang="en-US" sz="600" dirty="0">
                <a:solidFill>
                  <a:srgbClr val="95938E"/>
                </a:solidFill>
                <a:latin typeface="Arial" charset="0"/>
                <a:ea typeface="Arial" charset="0"/>
                <a:cs typeface="Arial" charset="0"/>
              </a:rPr>
              <a:t> Canada</a:t>
            </a:r>
            <a:endParaRPr lang="en-US" sz="600" i="1" dirty="0">
              <a:solidFill>
                <a:srgbClr val="95938E"/>
              </a:solidFill>
              <a:latin typeface="Arial Black" charset="0"/>
              <a:ea typeface="ヒラギノ角ゴ Pro W3" charset="-128"/>
              <a:cs typeface="ヒラギノ角ゴ Pro W3" charset="-128"/>
            </a:endParaRPr>
          </a:p>
        </p:txBody>
      </p:sp>
      <p:sp>
        <p:nvSpPr>
          <p:cNvPr id="14" name="Rectangle 12"/>
          <p:cNvSpPr>
            <a:spLocks noChangeArrowheads="1"/>
          </p:cNvSpPr>
          <p:nvPr userDrawn="1"/>
        </p:nvSpPr>
        <p:spPr bwMode="auto">
          <a:xfrm>
            <a:off x="0" y="2239963"/>
            <a:ext cx="9144000" cy="0"/>
          </a:xfrm>
          <a:prstGeom prst="rect">
            <a:avLst/>
          </a:prstGeom>
          <a:noFill/>
          <a:ln w="9525">
            <a:noFill/>
            <a:miter lim="800000"/>
            <a:headEnd/>
            <a:tailEnd/>
          </a:ln>
        </p:spPr>
        <p:txBody>
          <a:bodyPr wrap="none" anchor="ct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16" name="Text Box 5"/>
          <p:cNvSpPr txBox="1">
            <a:spLocks noChangeArrowheads="1"/>
          </p:cNvSpPr>
          <p:nvPr userDrawn="1"/>
        </p:nvSpPr>
        <p:spPr bwMode="auto">
          <a:xfrm>
            <a:off x="6019800" y="411163"/>
            <a:ext cx="2971800" cy="363537"/>
          </a:xfrm>
          <a:prstGeom prst="rect">
            <a:avLst/>
          </a:prstGeom>
          <a:noFill/>
          <a:ln w="9525">
            <a:noFill/>
            <a:miter lim="800000"/>
            <a:headEnd/>
            <a:tailEnd/>
          </a:ln>
        </p:spPr>
        <p:txBody>
          <a:bodyPr>
            <a:prstTxWarp prst="textNoShape">
              <a:avLst/>
            </a:prstTxWarp>
            <a:spAutoFit/>
          </a:bodyPr>
          <a:lstStyle/>
          <a:p>
            <a:pPr algn="r">
              <a:lnSpc>
                <a:spcPts val="400"/>
              </a:lnSpc>
              <a:spcBef>
                <a:spcPct val="50000"/>
              </a:spcBef>
              <a:defRPr/>
            </a:pPr>
            <a:r>
              <a:rPr lang="en-US" sz="700" dirty="0">
                <a:solidFill>
                  <a:schemeClr val="bg1"/>
                </a:solidFill>
                <a:latin typeface="Arial" charset="0"/>
                <a:ea typeface="Arial" charset="0"/>
                <a:cs typeface="Arial" charset="0"/>
              </a:rPr>
              <a:t>Canada’s national laboratory for particle and nuclear physics </a:t>
            </a:r>
          </a:p>
          <a:p>
            <a:pPr algn="r">
              <a:lnSpc>
                <a:spcPts val="400"/>
              </a:lnSpc>
              <a:spcBef>
                <a:spcPct val="50000"/>
              </a:spcBef>
              <a:defRPr/>
            </a:pPr>
            <a:r>
              <a:rPr lang="en-US" sz="700" dirty="0" err="1">
                <a:solidFill>
                  <a:schemeClr val="bg1"/>
                </a:solidFill>
                <a:latin typeface="Arial" charset="0"/>
                <a:ea typeface="Arial Black" charset="0"/>
                <a:cs typeface="Arial Black" charset="0"/>
              </a:rPr>
              <a:t>Laboratoire</a:t>
            </a:r>
            <a:r>
              <a:rPr lang="en-US" sz="700" dirty="0">
                <a:solidFill>
                  <a:schemeClr val="bg1"/>
                </a:solidFill>
                <a:latin typeface="Arial" charset="0"/>
                <a:ea typeface="Arial Black" charset="0"/>
                <a:cs typeface="Arial Black" charset="0"/>
              </a:rPr>
              <a:t> national </a:t>
            </a:r>
            <a:r>
              <a:rPr lang="en-US" sz="700" dirty="0" err="1">
                <a:solidFill>
                  <a:schemeClr val="bg1"/>
                </a:solidFill>
                <a:latin typeface="Arial" charset="0"/>
                <a:ea typeface="Arial Black" charset="0"/>
                <a:cs typeface="Arial Black" charset="0"/>
              </a:rPr>
              <a:t>canadien</a:t>
            </a:r>
            <a:r>
              <a:rPr lang="en-US" sz="700" dirty="0">
                <a:solidFill>
                  <a:schemeClr val="bg1"/>
                </a:solidFill>
                <a:latin typeface="Arial" charset="0"/>
                <a:ea typeface="Arial Black" charset="0"/>
                <a:cs typeface="Arial Black" charset="0"/>
              </a:rPr>
              <a:t> pour la </a:t>
            </a:r>
            <a:r>
              <a:rPr lang="en-US" sz="700" dirty="0" err="1">
                <a:solidFill>
                  <a:schemeClr val="bg1"/>
                </a:solidFill>
                <a:latin typeface="Arial" charset="0"/>
                <a:ea typeface="Arial Black" charset="0"/>
                <a:cs typeface="Arial Black" charset="0"/>
              </a:rPr>
              <a:t>recherche</a:t>
            </a:r>
            <a:r>
              <a:rPr lang="en-US" sz="700" dirty="0">
                <a:solidFill>
                  <a:schemeClr val="bg1"/>
                </a:solidFill>
                <a:latin typeface="Arial" charset="0"/>
                <a:ea typeface="Arial Black" charset="0"/>
                <a:cs typeface="Arial Black" charset="0"/>
              </a:rPr>
              <a:t> en physique </a:t>
            </a:r>
            <a:r>
              <a:rPr lang="en-US" sz="700" dirty="0" err="1">
                <a:solidFill>
                  <a:schemeClr val="bg1"/>
                </a:solidFill>
                <a:latin typeface="Arial" charset="0"/>
                <a:ea typeface="Arial Black" charset="0"/>
                <a:cs typeface="Arial Black" charset="0"/>
              </a:rPr>
              <a:t>nucléaire</a:t>
            </a:r>
            <a:r>
              <a:rPr lang="en-US" sz="700" dirty="0">
                <a:solidFill>
                  <a:schemeClr val="bg1"/>
                </a:solidFill>
                <a:latin typeface="Arial" charset="0"/>
                <a:ea typeface="Arial Black" charset="0"/>
                <a:cs typeface="Arial Black" charset="0"/>
              </a:rPr>
              <a:t> </a:t>
            </a:r>
          </a:p>
          <a:p>
            <a:pPr algn="r">
              <a:lnSpc>
                <a:spcPts val="400"/>
              </a:lnSpc>
              <a:spcBef>
                <a:spcPct val="50000"/>
              </a:spcBef>
              <a:defRPr/>
            </a:pPr>
            <a:r>
              <a:rPr lang="en-US" sz="700" dirty="0">
                <a:solidFill>
                  <a:schemeClr val="bg1"/>
                </a:solidFill>
                <a:latin typeface="Arial" charset="0"/>
                <a:ea typeface="Arial Black" charset="0"/>
                <a:cs typeface="Arial Black" charset="0"/>
              </a:rPr>
              <a:t>et en physique des </a:t>
            </a:r>
            <a:r>
              <a:rPr lang="en-US" sz="700" dirty="0" err="1">
                <a:solidFill>
                  <a:schemeClr val="bg1"/>
                </a:solidFill>
                <a:latin typeface="Arial" charset="0"/>
                <a:ea typeface="Arial Black" charset="0"/>
                <a:cs typeface="Arial Black" charset="0"/>
              </a:rPr>
              <a:t>particules</a:t>
            </a:r>
            <a:endParaRPr lang="en-US" sz="700" dirty="0">
              <a:solidFill>
                <a:schemeClr val="bg1"/>
              </a:solidFill>
              <a:latin typeface="Arial" charset="0"/>
              <a:ea typeface="Arial" charset="0"/>
              <a:cs typeface="Arial" charset="0"/>
            </a:endParaRPr>
          </a:p>
        </p:txBody>
      </p:sp>
      <p:pic>
        <p:nvPicPr>
          <p:cNvPr id="17" name="Picture 19" descr="TRIUMF_logo_white.png"/>
          <p:cNvPicPr>
            <a:picLocks noChangeAspect="1"/>
          </p:cNvPicPr>
          <p:nvPr userDrawn="1"/>
        </p:nvPicPr>
        <p:blipFill>
          <a:blip r:embed="rId2"/>
          <a:srcRect/>
          <a:stretch>
            <a:fillRect/>
          </a:stretch>
        </p:blipFill>
        <p:spPr bwMode="auto">
          <a:xfrm>
            <a:off x="190500" y="203200"/>
            <a:ext cx="2424113" cy="665163"/>
          </a:xfrm>
          <a:prstGeom prst="rect">
            <a:avLst/>
          </a:prstGeom>
          <a:noFill/>
          <a:ln w="9525">
            <a:noFill/>
            <a:miter lim="800000"/>
            <a:headEnd/>
            <a:tailEnd/>
          </a:ln>
        </p:spPr>
      </p:pic>
      <p:sp>
        <p:nvSpPr>
          <p:cNvPr id="18" name="TextBox 17"/>
          <p:cNvSpPr txBox="1"/>
          <p:nvPr userDrawn="1"/>
        </p:nvSpPr>
        <p:spPr>
          <a:xfrm>
            <a:off x="-571" y="2235078"/>
            <a:ext cx="6818884" cy="2349500"/>
          </a:xfrm>
          <a:prstGeom prst="rect">
            <a:avLst/>
          </a:prstGeom>
          <a:noFill/>
        </p:spPr>
        <p:txBody>
          <a:bodyPr wrap="square">
            <a:normAutofit/>
          </a:bodyPr>
          <a:lstStyle/>
          <a:p>
            <a:pPr algn="ctr">
              <a:defRPr/>
            </a:pPr>
            <a:r>
              <a:rPr lang="en-US" sz="6200" dirty="0">
                <a:solidFill>
                  <a:srgbClr val="113F7C"/>
                </a:solidFill>
                <a:latin typeface="Myriad Pro"/>
                <a:ea typeface="ヒラギノ角ゴ Pro W3" charset="-128"/>
                <a:cs typeface="Myriad Pro"/>
              </a:rPr>
              <a:t>Thank</a:t>
            </a:r>
            <a:r>
              <a:rPr lang="en-US" sz="6200" baseline="0" dirty="0">
                <a:solidFill>
                  <a:srgbClr val="113F7C"/>
                </a:solidFill>
                <a:latin typeface="Myriad Pro"/>
                <a:ea typeface="ヒラギノ角ゴ Pro W3" charset="-128"/>
                <a:cs typeface="Myriad Pro"/>
              </a:rPr>
              <a:t> </a:t>
            </a:r>
            <a:r>
              <a:rPr lang="en-US" sz="6200" dirty="0">
                <a:solidFill>
                  <a:srgbClr val="113F7C"/>
                </a:solidFill>
                <a:latin typeface="Myriad Pro"/>
                <a:ea typeface="ヒラギノ角ゴ Pro W3" charset="-128"/>
                <a:cs typeface="Myriad Pro"/>
              </a:rPr>
              <a:t>you!</a:t>
            </a:r>
          </a:p>
          <a:p>
            <a:pPr algn="ctr">
              <a:defRPr/>
            </a:pPr>
            <a:r>
              <a:rPr lang="en-US" sz="6200" dirty="0">
                <a:solidFill>
                  <a:srgbClr val="113F7C"/>
                </a:solidFill>
                <a:latin typeface="Myriad Pro"/>
                <a:ea typeface="ヒラギノ角ゴ Pro W3" charset="-128"/>
                <a:cs typeface="Myriad Pro"/>
              </a:rPr>
              <a:t>Merci!</a:t>
            </a:r>
          </a:p>
        </p:txBody>
      </p:sp>
      <p:sp>
        <p:nvSpPr>
          <p:cNvPr id="33" name="Rectangle 32"/>
          <p:cNvSpPr/>
          <p:nvPr userDrawn="1"/>
        </p:nvSpPr>
        <p:spPr>
          <a:xfrm>
            <a:off x="6976324" y="2997200"/>
            <a:ext cx="2010775" cy="26381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9"/>
          <p:cNvPicPr>
            <a:picLocks noChangeAspect="1" noChangeArrowheads="1"/>
          </p:cNvPicPr>
          <p:nvPr/>
        </p:nvPicPr>
        <p:blipFill>
          <a:blip r:embed="rId3">
            <a:clrChange>
              <a:clrFrom>
                <a:srgbClr val="6E615D"/>
              </a:clrFrom>
              <a:clrTo>
                <a:srgbClr val="6E615D">
                  <a:alpha val="0"/>
                </a:srgbClr>
              </a:clrTo>
            </a:clrChange>
          </a:blip>
          <a:srcRect/>
          <a:stretch>
            <a:fillRect/>
          </a:stretch>
        </p:blipFill>
        <p:spPr bwMode="auto">
          <a:xfrm>
            <a:off x="8186911" y="3414268"/>
            <a:ext cx="800188" cy="535612"/>
          </a:xfrm>
          <a:prstGeom prst="rect">
            <a:avLst/>
          </a:prstGeom>
          <a:noFill/>
          <a:ln w="9525">
            <a:noFill/>
            <a:miter lim="800000"/>
            <a:headEnd/>
            <a:tailEnd/>
          </a:ln>
        </p:spPr>
      </p:pic>
      <p:pic>
        <p:nvPicPr>
          <p:cNvPr id="46" name="Picture 2"/>
          <p:cNvPicPr>
            <a:picLocks noChangeAspect="1" noChangeArrowheads="1"/>
          </p:cNvPicPr>
          <p:nvPr/>
        </p:nvPicPr>
        <p:blipFill>
          <a:blip r:embed="rId4">
            <a:clrChange>
              <a:clrFrom>
                <a:srgbClr val="6E615D"/>
              </a:clrFrom>
              <a:clrTo>
                <a:srgbClr val="6E615D">
                  <a:alpha val="0"/>
                </a:srgbClr>
              </a:clrTo>
            </a:clrChange>
          </a:blip>
          <a:srcRect/>
          <a:stretch>
            <a:fillRect/>
          </a:stretch>
        </p:blipFill>
        <p:spPr bwMode="auto">
          <a:xfrm>
            <a:off x="6991995" y="3060404"/>
            <a:ext cx="1179248" cy="303513"/>
          </a:xfrm>
          <a:prstGeom prst="rect">
            <a:avLst/>
          </a:prstGeom>
          <a:noFill/>
          <a:ln w="9525">
            <a:noFill/>
            <a:miter lim="800000"/>
            <a:headEnd/>
            <a:tailEnd/>
          </a:ln>
        </p:spPr>
      </p:pic>
      <p:pic>
        <p:nvPicPr>
          <p:cNvPr id="47" name="Picture 48"/>
          <p:cNvPicPr>
            <a:picLocks noChangeAspect="1" noChangeArrowheads="1"/>
          </p:cNvPicPr>
          <p:nvPr/>
        </p:nvPicPr>
        <p:blipFill>
          <a:blip r:embed="rId5">
            <a:clrChange>
              <a:clrFrom>
                <a:srgbClr val="6E615D"/>
              </a:clrFrom>
              <a:clrTo>
                <a:srgbClr val="6E615D">
                  <a:alpha val="0"/>
                </a:srgbClr>
              </a:clrTo>
            </a:clrChange>
          </a:blip>
          <a:srcRect/>
          <a:stretch>
            <a:fillRect/>
          </a:stretch>
        </p:blipFill>
        <p:spPr bwMode="auto">
          <a:xfrm>
            <a:off x="7861001" y="4025521"/>
            <a:ext cx="1126098" cy="535612"/>
          </a:xfrm>
          <a:prstGeom prst="rect">
            <a:avLst/>
          </a:prstGeom>
          <a:noFill/>
          <a:ln w="9525">
            <a:noFill/>
            <a:miter lim="800000"/>
            <a:headEnd/>
            <a:tailEnd/>
          </a:ln>
        </p:spPr>
      </p:pic>
      <p:pic>
        <p:nvPicPr>
          <p:cNvPr id="48" name="Picture 3"/>
          <p:cNvPicPr>
            <a:picLocks noChangeAspect="1" noChangeArrowheads="1"/>
          </p:cNvPicPr>
          <p:nvPr/>
        </p:nvPicPr>
        <p:blipFill>
          <a:blip r:embed="rId6">
            <a:clrChange>
              <a:clrFrom>
                <a:srgbClr val="6E615D"/>
              </a:clrFrom>
              <a:clrTo>
                <a:srgbClr val="6E615D">
                  <a:alpha val="0"/>
                </a:srgbClr>
              </a:clrTo>
            </a:clrChange>
          </a:blip>
          <a:srcRect/>
          <a:stretch>
            <a:fillRect/>
          </a:stretch>
        </p:blipFill>
        <p:spPr bwMode="auto">
          <a:xfrm>
            <a:off x="6991995" y="4025521"/>
            <a:ext cx="815838" cy="535612"/>
          </a:xfrm>
          <a:prstGeom prst="rect">
            <a:avLst/>
          </a:prstGeom>
          <a:noFill/>
          <a:ln w="9525">
            <a:noFill/>
            <a:miter lim="800000"/>
            <a:headEnd/>
            <a:tailEnd/>
          </a:ln>
        </p:spPr>
      </p:pic>
      <p:pic>
        <p:nvPicPr>
          <p:cNvPr id="49" name="Picture 4"/>
          <p:cNvPicPr>
            <a:picLocks noChangeAspect="1" noChangeArrowheads="1"/>
          </p:cNvPicPr>
          <p:nvPr/>
        </p:nvPicPr>
        <p:blipFill>
          <a:blip r:embed="rId7">
            <a:clrChange>
              <a:clrFrom>
                <a:srgbClr val="6E615D"/>
              </a:clrFrom>
              <a:clrTo>
                <a:srgbClr val="6E615D">
                  <a:alpha val="0"/>
                </a:srgbClr>
              </a:clrTo>
            </a:clrChange>
          </a:blip>
          <a:srcRect/>
          <a:stretch>
            <a:fillRect/>
          </a:stretch>
        </p:blipFill>
        <p:spPr bwMode="auto">
          <a:xfrm>
            <a:off x="8213591" y="3106107"/>
            <a:ext cx="724535" cy="257810"/>
          </a:xfrm>
          <a:prstGeom prst="rect">
            <a:avLst/>
          </a:prstGeom>
          <a:noFill/>
          <a:ln w="9525">
            <a:noFill/>
            <a:miter lim="800000"/>
            <a:headEnd/>
            <a:tailEnd/>
          </a:ln>
        </p:spPr>
      </p:pic>
      <p:pic>
        <p:nvPicPr>
          <p:cNvPr id="50" name="Picture 49" descr="NRCan-Canada_E.jpg"/>
          <p:cNvPicPr>
            <a:picLocks noChangeAspect="1"/>
          </p:cNvPicPr>
          <p:nvPr/>
        </p:nvPicPr>
        <p:blipFill>
          <a:blip r:embed="rId8">
            <a:clrChange>
              <a:clrFrom>
                <a:srgbClr val="6E615D"/>
              </a:clrFrom>
              <a:clrTo>
                <a:srgbClr val="6E615D">
                  <a:alpha val="0"/>
                </a:srgbClr>
              </a:clrTo>
            </a:clrChange>
          </a:blip>
          <a:srcRect b="59999"/>
          <a:stretch>
            <a:fillRect/>
          </a:stretch>
        </p:blipFill>
        <p:spPr>
          <a:xfrm>
            <a:off x="6991995" y="4880210"/>
            <a:ext cx="1997786" cy="234405"/>
          </a:xfrm>
          <a:prstGeom prst="rect">
            <a:avLst/>
          </a:prstGeom>
        </p:spPr>
      </p:pic>
      <p:pic>
        <p:nvPicPr>
          <p:cNvPr id="51" name="Picture 6"/>
          <p:cNvPicPr>
            <a:picLocks noChangeAspect="1" noChangeArrowheads="1"/>
          </p:cNvPicPr>
          <p:nvPr/>
        </p:nvPicPr>
        <p:blipFill>
          <a:blip r:embed="rId9">
            <a:clrChange>
              <a:clrFrom>
                <a:srgbClr val="6E615D"/>
              </a:clrFrom>
              <a:clrTo>
                <a:srgbClr val="6E615D">
                  <a:alpha val="0"/>
                </a:srgbClr>
              </a:clrTo>
            </a:clrChange>
          </a:blip>
          <a:srcRect/>
          <a:stretch>
            <a:fillRect/>
          </a:stretch>
        </p:blipFill>
        <p:spPr bwMode="auto">
          <a:xfrm>
            <a:off x="6991995" y="4615946"/>
            <a:ext cx="1997786" cy="207769"/>
          </a:xfrm>
          <a:prstGeom prst="rect">
            <a:avLst/>
          </a:prstGeom>
          <a:noFill/>
          <a:ln w="9525">
            <a:noFill/>
            <a:miter lim="800000"/>
            <a:headEnd/>
            <a:tailEnd/>
          </a:ln>
        </p:spPr>
      </p:pic>
      <p:pic>
        <p:nvPicPr>
          <p:cNvPr id="52" name="Picture 7"/>
          <p:cNvPicPr>
            <a:picLocks noChangeAspect="1" noChangeArrowheads="1"/>
          </p:cNvPicPr>
          <p:nvPr/>
        </p:nvPicPr>
        <p:blipFill>
          <a:blip r:embed="rId10">
            <a:clrChange>
              <a:clrFrom>
                <a:srgbClr val="6E615D"/>
              </a:clrFrom>
              <a:clrTo>
                <a:srgbClr val="6E615D">
                  <a:alpha val="0"/>
                </a:srgbClr>
              </a:clrTo>
            </a:clrChange>
          </a:blip>
          <a:srcRect/>
          <a:stretch>
            <a:fillRect/>
          </a:stretch>
        </p:blipFill>
        <p:spPr bwMode="auto">
          <a:xfrm>
            <a:off x="6991995" y="3414268"/>
            <a:ext cx="1064038" cy="535612"/>
          </a:xfrm>
          <a:prstGeom prst="rect">
            <a:avLst/>
          </a:prstGeom>
          <a:noFill/>
          <a:ln w="9525">
            <a:noFill/>
            <a:miter lim="800000"/>
            <a:headEnd/>
            <a:tailEnd/>
          </a:ln>
        </p:spPr>
      </p:pic>
      <p:grpSp>
        <p:nvGrpSpPr>
          <p:cNvPr id="36" name="Group 35"/>
          <p:cNvGrpSpPr/>
          <p:nvPr userDrawn="1"/>
        </p:nvGrpSpPr>
        <p:grpSpPr>
          <a:xfrm>
            <a:off x="6976324" y="5283983"/>
            <a:ext cx="2010775" cy="1243817"/>
            <a:chOff x="6976324" y="5353833"/>
            <a:chExt cx="2010775" cy="1243817"/>
          </a:xfrm>
        </p:grpSpPr>
        <p:sp>
          <p:nvSpPr>
            <p:cNvPr id="34" name="Rectangle 33"/>
            <p:cNvSpPr/>
            <p:nvPr userDrawn="1"/>
          </p:nvSpPr>
          <p:spPr>
            <a:xfrm>
              <a:off x="6976324" y="5353833"/>
              <a:ext cx="2010775" cy="12438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userDrawn="1"/>
          </p:nvGrpSpPr>
          <p:grpSpPr>
            <a:xfrm>
              <a:off x="6976324" y="5404633"/>
              <a:ext cx="2005502" cy="1134579"/>
              <a:chOff x="6976324" y="5449083"/>
              <a:chExt cx="2005502" cy="1134579"/>
            </a:xfrm>
          </p:grpSpPr>
          <p:pic>
            <p:nvPicPr>
              <p:cNvPr id="53" name="Picture 52"/>
              <p:cNvPicPr>
                <a:picLocks noChangeAspect="1" noChangeArrowheads="1"/>
              </p:cNvPicPr>
              <p:nvPr/>
            </p:nvPicPr>
            <p:blipFill>
              <a:blip r:embed="rId11">
                <a:clrChange>
                  <a:clrFrom>
                    <a:srgbClr val="6E615D"/>
                  </a:clrFrom>
                  <a:clrTo>
                    <a:srgbClr val="6E615D">
                      <a:alpha val="0"/>
                    </a:srgbClr>
                  </a:clrTo>
                </a:clrChange>
              </a:blip>
              <a:srcRect b="23074"/>
              <a:stretch>
                <a:fillRect/>
              </a:stretch>
            </p:blipFill>
            <p:spPr bwMode="auto">
              <a:xfrm>
                <a:off x="8510703" y="6040902"/>
                <a:ext cx="471122" cy="249952"/>
              </a:xfrm>
              <a:prstGeom prst="rect">
                <a:avLst/>
              </a:prstGeom>
              <a:noFill/>
              <a:ln w="9525">
                <a:noFill/>
                <a:miter lim="800000"/>
                <a:headEnd/>
                <a:tailEnd/>
              </a:ln>
            </p:spPr>
          </p:pic>
          <p:pic>
            <p:nvPicPr>
              <p:cNvPr id="54" name="Picture 11"/>
              <p:cNvPicPr>
                <a:picLocks noChangeAspect="1" noChangeArrowheads="1"/>
              </p:cNvPicPr>
              <p:nvPr/>
            </p:nvPicPr>
            <p:blipFill>
              <a:blip r:embed="rId12">
                <a:clrChange>
                  <a:clrFrom>
                    <a:srgbClr val="6E615D"/>
                  </a:clrFrom>
                  <a:clrTo>
                    <a:srgbClr val="6E615D">
                      <a:alpha val="0"/>
                    </a:srgbClr>
                  </a:clrTo>
                </a:clrChange>
              </a:blip>
              <a:srcRect/>
              <a:stretch>
                <a:fillRect/>
              </a:stretch>
            </p:blipFill>
            <p:spPr bwMode="auto">
              <a:xfrm>
                <a:off x="6976324" y="5449083"/>
                <a:ext cx="647359" cy="249952"/>
              </a:xfrm>
              <a:prstGeom prst="rect">
                <a:avLst/>
              </a:prstGeom>
              <a:noFill/>
              <a:ln w="9525">
                <a:noFill/>
                <a:miter lim="800000"/>
                <a:headEnd/>
                <a:tailEnd/>
              </a:ln>
            </p:spPr>
          </p:pic>
          <p:pic>
            <p:nvPicPr>
              <p:cNvPr id="55" name="Picture 19"/>
              <p:cNvPicPr>
                <a:picLocks noChangeAspect="1" noChangeArrowheads="1"/>
              </p:cNvPicPr>
              <p:nvPr/>
            </p:nvPicPr>
            <p:blipFill>
              <a:blip r:embed="rId13">
                <a:clrChange>
                  <a:clrFrom>
                    <a:srgbClr val="6E615D"/>
                  </a:clrFrom>
                  <a:clrTo>
                    <a:srgbClr val="6E615D">
                      <a:alpha val="0"/>
                    </a:srgbClr>
                  </a:clrTo>
                </a:clrChange>
              </a:blip>
              <a:srcRect l="18657" r="20706"/>
              <a:stretch>
                <a:fillRect/>
              </a:stretch>
            </p:blipFill>
            <p:spPr bwMode="auto">
              <a:xfrm>
                <a:off x="6976324" y="5749671"/>
                <a:ext cx="338855" cy="249952"/>
              </a:xfrm>
              <a:prstGeom prst="rect">
                <a:avLst/>
              </a:prstGeom>
              <a:noFill/>
              <a:ln w="9525">
                <a:noFill/>
                <a:miter lim="800000"/>
                <a:headEnd/>
                <a:tailEnd/>
              </a:ln>
            </p:spPr>
          </p:pic>
          <p:pic>
            <p:nvPicPr>
              <p:cNvPr id="56" name="Picture 2"/>
              <p:cNvPicPr>
                <a:picLocks noChangeAspect="1" noChangeArrowheads="1"/>
              </p:cNvPicPr>
              <p:nvPr/>
            </p:nvPicPr>
            <p:blipFill>
              <a:blip r:embed="rId14">
                <a:clrChange>
                  <a:clrFrom>
                    <a:srgbClr val="6E615D"/>
                  </a:clrFrom>
                  <a:clrTo>
                    <a:srgbClr val="6E615D">
                      <a:alpha val="0"/>
                    </a:srgbClr>
                  </a:clrTo>
                </a:clrChange>
              </a:blip>
              <a:srcRect/>
              <a:stretch>
                <a:fillRect/>
              </a:stretch>
            </p:blipFill>
            <p:spPr bwMode="auto">
              <a:xfrm>
                <a:off x="8173383" y="6040902"/>
                <a:ext cx="329937" cy="249952"/>
              </a:xfrm>
              <a:prstGeom prst="rect">
                <a:avLst/>
              </a:prstGeom>
              <a:noFill/>
              <a:ln w="9525">
                <a:noFill/>
                <a:miter lim="800000"/>
                <a:headEnd/>
                <a:tailEnd/>
              </a:ln>
              <a:effectLst/>
            </p:spPr>
          </p:pic>
          <p:pic>
            <p:nvPicPr>
              <p:cNvPr id="57" name="Picture 5"/>
              <p:cNvPicPr>
                <a:picLocks noChangeAspect="1" noChangeArrowheads="1"/>
              </p:cNvPicPr>
              <p:nvPr/>
            </p:nvPicPr>
            <p:blipFill>
              <a:blip r:embed="rId15">
                <a:clrChange>
                  <a:clrFrom>
                    <a:srgbClr val="6E615D"/>
                  </a:clrFrom>
                  <a:clrTo>
                    <a:srgbClr val="6E615D">
                      <a:alpha val="0"/>
                    </a:srgbClr>
                  </a:clrTo>
                </a:clrChange>
              </a:blip>
              <a:srcRect/>
              <a:stretch>
                <a:fillRect/>
              </a:stretch>
            </p:blipFill>
            <p:spPr bwMode="auto">
              <a:xfrm>
                <a:off x="8421335" y="6333710"/>
                <a:ext cx="560490" cy="249952"/>
              </a:xfrm>
              <a:prstGeom prst="rect">
                <a:avLst/>
              </a:prstGeom>
              <a:noFill/>
              <a:ln w="9525">
                <a:noFill/>
                <a:miter lim="800000"/>
                <a:headEnd/>
                <a:tailEnd/>
              </a:ln>
            </p:spPr>
          </p:pic>
          <p:pic>
            <p:nvPicPr>
              <p:cNvPr id="58" name="Picture 2"/>
              <p:cNvPicPr>
                <a:picLocks noChangeAspect="1" noChangeArrowheads="1"/>
              </p:cNvPicPr>
              <p:nvPr/>
            </p:nvPicPr>
            <p:blipFill>
              <a:blip r:embed="rId16">
                <a:clrChange>
                  <a:clrFrom>
                    <a:srgbClr val="6E615D"/>
                  </a:clrFrom>
                  <a:clrTo>
                    <a:srgbClr val="6E615D">
                      <a:alpha val="0"/>
                    </a:srgbClr>
                  </a:clrTo>
                </a:clrChange>
              </a:blip>
              <a:srcRect/>
              <a:stretch>
                <a:fillRect/>
              </a:stretch>
            </p:blipFill>
            <p:spPr bwMode="auto">
              <a:xfrm>
                <a:off x="7642080" y="5449083"/>
                <a:ext cx="512253" cy="249952"/>
              </a:xfrm>
              <a:prstGeom prst="rect">
                <a:avLst/>
              </a:prstGeom>
              <a:noFill/>
              <a:ln w="9525">
                <a:noFill/>
                <a:miter lim="800000"/>
                <a:headEnd/>
                <a:tailEnd/>
              </a:ln>
            </p:spPr>
          </p:pic>
          <p:pic>
            <p:nvPicPr>
              <p:cNvPr id="59" name="Picture 58" descr="Nordion_tag_colour.jpg"/>
              <p:cNvPicPr>
                <a:picLocks noChangeAspect="1"/>
              </p:cNvPicPr>
              <p:nvPr/>
            </p:nvPicPr>
            <p:blipFill>
              <a:blip r:embed="rId17">
                <a:clrChange>
                  <a:clrFrom>
                    <a:srgbClr val="6E615D"/>
                  </a:clrFrom>
                  <a:clrTo>
                    <a:srgbClr val="6E615D">
                      <a:alpha val="0"/>
                    </a:srgbClr>
                  </a:clrTo>
                </a:clrChange>
              </a:blip>
              <a:stretch>
                <a:fillRect/>
              </a:stretch>
            </p:blipFill>
            <p:spPr>
              <a:xfrm>
                <a:off x="8287754" y="5749671"/>
                <a:ext cx="485573" cy="249952"/>
              </a:xfrm>
              <a:prstGeom prst="rect">
                <a:avLst/>
              </a:prstGeom>
            </p:spPr>
          </p:pic>
          <p:pic>
            <p:nvPicPr>
              <p:cNvPr id="60" name="Picture 2"/>
              <p:cNvPicPr>
                <a:picLocks noChangeAspect="1" noChangeArrowheads="1"/>
              </p:cNvPicPr>
              <p:nvPr/>
            </p:nvPicPr>
            <p:blipFill>
              <a:blip r:embed="rId18">
                <a:clrChange>
                  <a:clrFrom>
                    <a:srgbClr val="6E615D"/>
                  </a:clrFrom>
                  <a:clrTo>
                    <a:srgbClr val="6E615D">
                      <a:alpha val="0"/>
                    </a:srgbClr>
                  </a:clrTo>
                </a:clrChange>
              </a:blip>
              <a:srcRect l="2269" r="6447"/>
              <a:stretch>
                <a:fillRect/>
              </a:stretch>
            </p:blipFill>
            <p:spPr bwMode="auto">
              <a:xfrm>
                <a:off x="6976324" y="6333710"/>
                <a:ext cx="1420611" cy="249952"/>
              </a:xfrm>
              <a:prstGeom prst="rect">
                <a:avLst/>
              </a:prstGeom>
              <a:noFill/>
              <a:ln w="9525">
                <a:noFill/>
                <a:miter lim="800000"/>
                <a:headEnd/>
                <a:tailEnd/>
              </a:ln>
            </p:spPr>
          </p:pic>
          <p:pic>
            <p:nvPicPr>
              <p:cNvPr id="61" name="Picture 2"/>
              <p:cNvPicPr>
                <a:picLocks noChangeAspect="1" noChangeArrowheads="1"/>
              </p:cNvPicPr>
              <p:nvPr/>
            </p:nvPicPr>
            <p:blipFill>
              <a:blip r:embed="rId19">
                <a:clrChange>
                  <a:clrFrom>
                    <a:srgbClr val="6E615D"/>
                  </a:clrFrom>
                  <a:clrTo>
                    <a:srgbClr val="6E615D">
                      <a:alpha val="0"/>
                    </a:srgbClr>
                  </a:clrTo>
                </a:clrChange>
              </a:blip>
              <a:srcRect/>
              <a:stretch>
                <a:fillRect/>
              </a:stretch>
            </p:blipFill>
            <p:spPr bwMode="auto">
              <a:xfrm>
                <a:off x="6976324" y="6040902"/>
                <a:ext cx="1175926" cy="249952"/>
              </a:xfrm>
              <a:prstGeom prst="rect">
                <a:avLst/>
              </a:prstGeom>
              <a:noFill/>
              <a:ln w="9525">
                <a:noFill/>
                <a:miter lim="800000"/>
                <a:headEnd/>
                <a:tailEnd/>
              </a:ln>
              <a:effectLst/>
            </p:spPr>
          </p:pic>
          <p:pic>
            <p:nvPicPr>
              <p:cNvPr id="62" name="Picture 3"/>
              <p:cNvPicPr>
                <a:picLocks noChangeAspect="1" noChangeArrowheads="1"/>
              </p:cNvPicPr>
              <p:nvPr/>
            </p:nvPicPr>
            <p:blipFill>
              <a:blip r:embed="rId20">
                <a:clrChange>
                  <a:clrFrom>
                    <a:srgbClr val="6E615D"/>
                  </a:clrFrom>
                  <a:clrTo>
                    <a:srgbClr val="6E615D">
                      <a:alpha val="0"/>
                    </a:srgbClr>
                  </a:clrTo>
                </a:clrChange>
              </a:blip>
              <a:srcRect/>
              <a:stretch>
                <a:fillRect/>
              </a:stretch>
            </p:blipFill>
            <p:spPr bwMode="auto">
              <a:xfrm>
                <a:off x="7369118" y="5749671"/>
                <a:ext cx="869871" cy="249952"/>
              </a:xfrm>
              <a:prstGeom prst="rect">
                <a:avLst/>
              </a:prstGeom>
              <a:noFill/>
              <a:ln w="9525">
                <a:noFill/>
                <a:miter lim="800000"/>
                <a:headEnd/>
                <a:tailEnd/>
              </a:ln>
            </p:spPr>
          </p:pic>
          <p:pic>
            <p:nvPicPr>
              <p:cNvPr id="63" name="Picture 4"/>
              <p:cNvPicPr>
                <a:picLocks noChangeAspect="1" noChangeArrowheads="1"/>
              </p:cNvPicPr>
              <p:nvPr/>
            </p:nvPicPr>
            <p:blipFill>
              <a:blip r:embed="rId21">
                <a:clrChange>
                  <a:clrFrom>
                    <a:srgbClr val="6E615D"/>
                  </a:clrFrom>
                  <a:clrTo>
                    <a:srgbClr val="6E615D">
                      <a:alpha val="0"/>
                    </a:srgbClr>
                  </a:clrTo>
                </a:clrChange>
              </a:blip>
              <a:srcRect/>
              <a:stretch>
                <a:fillRect/>
              </a:stretch>
            </p:blipFill>
            <p:spPr bwMode="auto">
              <a:xfrm>
                <a:off x="8805077" y="5749671"/>
                <a:ext cx="176749" cy="249952"/>
              </a:xfrm>
              <a:prstGeom prst="rect">
                <a:avLst/>
              </a:prstGeom>
              <a:noFill/>
              <a:ln w="9525">
                <a:noFill/>
                <a:miter lim="800000"/>
                <a:headEnd/>
                <a:tailEnd/>
              </a:ln>
            </p:spPr>
          </p:pic>
          <p:pic>
            <p:nvPicPr>
              <p:cNvPr id="64" name="Picture 5"/>
              <p:cNvPicPr>
                <a:picLocks noChangeAspect="1" noChangeArrowheads="1"/>
              </p:cNvPicPr>
              <p:nvPr/>
            </p:nvPicPr>
            <p:blipFill>
              <a:blip r:embed="rId22">
                <a:clrChange>
                  <a:clrFrom>
                    <a:srgbClr val="6E615D"/>
                  </a:clrFrom>
                  <a:clrTo>
                    <a:srgbClr val="6E615D">
                      <a:alpha val="0"/>
                    </a:srgbClr>
                  </a:clrTo>
                </a:clrChange>
              </a:blip>
              <a:srcRect/>
              <a:stretch>
                <a:fillRect/>
              </a:stretch>
            </p:blipFill>
            <p:spPr bwMode="auto">
              <a:xfrm>
                <a:off x="8193375" y="5449083"/>
                <a:ext cx="247418" cy="249952"/>
              </a:xfrm>
              <a:prstGeom prst="rect">
                <a:avLst/>
              </a:prstGeom>
              <a:noFill/>
              <a:ln w="9525">
                <a:noFill/>
                <a:miter lim="800000"/>
                <a:headEnd/>
                <a:tailEnd/>
              </a:ln>
            </p:spPr>
          </p:pic>
          <p:pic>
            <p:nvPicPr>
              <p:cNvPr id="65" name="Picture 6"/>
              <p:cNvPicPr>
                <a:picLocks noChangeAspect="1" noChangeArrowheads="1"/>
              </p:cNvPicPr>
              <p:nvPr/>
            </p:nvPicPr>
            <p:blipFill>
              <a:blip r:embed="rId23">
                <a:clrChange>
                  <a:clrFrom>
                    <a:srgbClr val="6E615D"/>
                  </a:clrFrom>
                  <a:clrTo>
                    <a:srgbClr val="6E615D">
                      <a:alpha val="0"/>
                    </a:srgbClr>
                  </a:clrTo>
                </a:clrChange>
              </a:blip>
              <a:srcRect l="3258" t="17670" r="90616" b="75131"/>
              <a:stretch>
                <a:fillRect/>
              </a:stretch>
            </p:blipFill>
            <p:spPr bwMode="auto">
              <a:xfrm>
                <a:off x="8473059" y="5449083"/>
                <a:ext cx="502416" cy="249952"/>
              </a:xfrm>
              <a:prstGeom prst="rect">
                <a:avLst/>
              </a:prstGeom>
              <a:noFill/>
              <a:ln w="9525">
                <a:noFill/>
                <a:miter lim="800000"/>
                <a:headEnd/>
                <a:tailEnd/>
              </a:ln>
            </p:spPr>
          </p:pic>
        </p:grpSp>
      </p:grpSp>
      <p:sp>
        <p:nvSpPr>
          <p:cNvPr id="66" name="TextBox 65"/>
          <p:cNvSpPr txBox="1"/>
          <p:nvPr/>
        </p:nvSpPr>
        <p:spPr>
          <a:xfrm>
            <a:off x="6948166" y="1798767"/>
            <a:ext cx="2043434" cy="958168"/>
          </a:xfrm>
          <a:prstGeom prst="rect">
            <a:avLst/>
          </a:prstGeom>
          <a:noFill/>
        </p:spPr>
        <p:txBody>
          <a:bodyPr wrap="square" lIns="72000" rtlCol="0">
            <a:spAutoFit/>
          </a:bodyPr>
          <a:lstStyle/>
          <a:p>
            <a:pPr>
              <a:lnSpc>
                <a:spcPts val="1130"/>
              </a:lnSpc>
              <a:spcAft>
                <a:spcPts val="600"/>
              </a:spcAft>
            </a:pPr>
            <a:r>
              <a:rPr lang="en-US" sz="800" b="0" dirty="0" smtClean="0">
                <a:solidFill>
                  <a:schemeClr val="bg1"/>
                </a:solidFill>
              </a:rPr>
              <a:t>TRIUMF: Alberta | British Columbia | Calgary | Carleton | Guelph | Manitoba | </a:t>
            </a:r>
            <a:br>
              <a:rPr lang="en-US" sz="800" b="0" dirty="0" smtClean="0">
                <a:solidFill>
                  <a:schemeClr val="bg1"/>
                </a:solidFill>
              </a:rPr>
            </a:br>
            <a:r>
              <a:rPr lang="en-US" sz="800" b="0" dirty="0" smtClean="0">
                <a:solidFill>
                  <a:schemeClr val="bg1"/>
                </a:solidFill>
              </a:rPr>
              <a:t>McGill | McMaster | Montréal | Northern British Columbia </a:t>
            </a:r>
            <a:r>
              <a:rPr lang="en-US" sz="800" b="0" baseline="0" dirty="0" smtClean="0">
                <a:solidFill>
                  <a:schemeClr val="bg1"/>
                </a:solidFill>
              </a:rPr>
              <a:t>| </a:t>
            </a:r>
            <a:r>
              <a:rPr lang="en-US" sz="800" b="0" dirty="0" smtClean="0">
                <a:solidFill>
                  <a:schemeClr val="bg1"/>
                </a:solidFill>
              </a:rPr>
              <a:t>Queen’s | Regina |</a:t>
            </a:r>
            <a:br>
              <a:rPr lang="en-US" sz="800" b="0" dirty="0" smtClean="0">
                <a:solidFill>
                  <a:schemeClr val="bg1"/>
                </a:solidFill>
              </a:rPr>
            </a:br>
            <a:r>
              <a:rPr lang="en-US" sz="800" b="0" dirty="0" smtClean="0">
                <a:solidFill>
                  <a:schemeClr val="bg1"/>
                </a:solidFill>
              </a:rPr>
              <a:t>Saint Mary’s | Simon Fraser | Toronto | Victoria | Western | Winnipeg | York </a:t>
            </a:r>
            <a:endParaRPr lang="en-US" sz="800" b="0" dirty="0">
              <a:solidFill>
                <a:schemeClr val="bg1"/>
              </a:solidFill>
            </a:endParaRPr>
          </a:p>
        </p:txBody>
      </p:sp>
      <p:sp>
        <p:nvSpPr>
          <p:cNvPr id="38" name="TextBox 37"/>
          <p:cNvSpPr txBox="1"/>
          <p:nvPr userDrawn="1"/>
        </p:nvSpPr>
        <p:spPr>
          <a:xfrm>
            <a:off x="-1" y="4810499"/>
            <a:ext cx="6818313" cy="646331"/>
          </a:xfrm>
          <a:prstGeom prst="rect">
            <a:avLst/>
          </a:prstGeom>
          <a:noFill/>
        </p:spPr>
        <p:txBody>
          <a:bodyPr wrap="square" rtlCol="0">
            <a:spAutoFit/>
          </a:bodyPr>
          <a:lstStyle/>
          <a:p>
            <a:pPr algn="ctr"/>
            <a:r>
              <a:rPr lang="en-US" sz="3600" dirty="0" smtClean="0">
                <a:solidFill>
                  <a:srgbClr val="113F7C"/>
                </a:solidFill>
                <a:latin typeface="Myriad Pro"/>
                <a:cs typeface="Myriad Pro"/>
              </a:rPr>
              <a:t>Questions?</a:t>
            </a:r>
            <a:endParaRPr lang="en-US" sz="3600" dirty="0">
              <a:solidFill>
                <a:srgbClr val="113F7C"/>
              </a:solidFill>
              <a:latin typeface="Myriad Pro"/>
              <a:cs typeface="Myriad Pro"/>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57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784600" cy="4114800"/>
          </a:xfrm>
        </p:spPr>
        <p:txBody>
          <a:bodyPr/>
          <a:lstStyle/>
          <a:p>
            <a:endParaRPr lang="en-US"/>
          </a:p>
        </p:txBody>
      </p:sp>
      <p:sp>
        <p:nvSpPr>
          <p:cNvPr id="4" name="Text Placeholder 3"/>
          <p:cNvSpPr>
            <a:spLocks noGrp="1"/>
          </p:cNvSpPr>
          <p:nvPr>
            <p:ph type="body" sz="half" idx="2"/>
          </p:nvPr>
        </p:nvSpPr>
        <p:spPr>
          <a:xfrm>
            <a:off x="46736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smtClean="0"/>
              <a:t>Nov 2, 2015</a:t>
            </a: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smtClean="0"/>
              <a:t>Detector Physics - Lecture 3</a:t>
            </a:r>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AA227C2-4196-418D-8FB5-02E3E6165CAF}" type="slidenum">
              <a:rPr lang="en-US" altLang="en-US"/>
              <a:pPr/>
              <a:t>‹#›</a:t>
            </a:fld>
            <a:endParaRPr lang="en-US" altLang="en-US"/>
          </a:p>
        </p:txBody>
      </p:sp>
    </p:spTree>
    <p:extLst>
      <p:ext uri="{BB962C8B-B14F-4D97-AF65-F5344CB8AC3E}">
        <p14:creationId xmlns:p14="http://schemas.microsoft.com/office/powerpoint/2010/main" val="172128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r>
              <a:rPr lang="en-US" altLang="en-US" smtClean="0"/>
              <a:t>Nov 2, 2015</a:t>
            </a:r>
            <a:endParaRPr lang="en-US"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altLang="en-US" smtClean="0"/>
              <a:t>Detector Physics - Lecture 3</a:t>
            </a:r>
            <a:endParaRPr lang="en-US"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CDB09099-DC75-47EE-8760-4D0ADDAB2D78}" type="slidenum">
              <a:rPr lang="en-US" altLang="en-US"/>
              <a:pPr/>
              <a:t>‹#›</a:t>
            </a:fld>
            <a:endParaRPr lang="en-US" altLang="en-US"/>
          </a:p>
        </p:txBody>
      </p:sp>
    </p:spTree>
    <p:extLst>
      <p:ext uri="{BB962C8B-B14F-4D97-AF65-F5344CB8AC3E}">
        <p14:creationId xmlns:p14="http://schemas.microsoft.com/office/powerpoint/2010/main" val="48727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r>
              <a:rPr lang="en-US" altLang="en-US" smtClean="0"/>
              <a:t>Nov 2, 2015</a:t>
            </a:r>
            <a:endParaRPr lang="en-US"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altLang="en-US" smtClean="0"/>
              <a:t>Detector Physics - Lecture 3</a:t>
            </a:r>
            <a:endParaRPr lang="en-US"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AC2FCEB9-E7B8-4818-B6D0-2E9C555A5994}" type="slidenum">
              <a:rPr lang="en-US" altLang="en-US"/>
              <a:pPr/>
              <a:t>‹#›</a:t>
            </a:fld>
            <a:endParaRPr lang="en-US" altLang="en-US"/>
          </a:p>
        </p:txBody>
      </p:sp>
    </p:spTree>
    <p:extLst>
      <p:ext uri="{BB962C8B-B14F-4D97-AF65-F5344CB8AC3E}">
        <p14:creationId xmlns:p14="http://schemas.microsoft.com/office/powerpoint/2010/main" val="22537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4" name="Rectangle 3"/>
          <p:cNvSpPr>
            <a:spLocks noGrp="1" noChangeArrowheads="1"/>
          </p:cNvSpPr>
          <p:nvPr>
            <p:ph type="dt" sz="half" idx="10"/>
          </p:nvPr>
        </p:nvSpPr>
        <p:spPr/>
        <p:txBody>
          <a:bodyPr/>
          <a:lstStyle>
            <a:lvl1pPr>
              <a:defRPr/>
            </a:lvl1pPr>
          </a:lstStyle>
          <a:p>
            <a:pPr>
              <a:defRPr/>
            </a:pPr>
            <a:r>
              <a:rPr lang="en-US" smtClean="0"/>
              <a:t>Nov 2, 2015</a:t>
            </a:r>
            <a:endParaRPr lang="en-US"/>
          </a:p>
        </p:txBody>
      </p:sp>
      <p:sp>
        <p:nvSpPr>
          <p:cNvPr id="5" name="Rectangle 4"/>
          <p:cNvSpPr>
            <a:spLocks noGrp="1" noChangeArrowheads="1"/>
          </p:cNvSpPr>
          <p:nvPr>
            <p:ph type="ftr" sz="quarter" idx="11"/>
          </p:nvPr>
        </p:nvSpPr>
        <p:spPr/>
        <p:txBody>
          <a:bodyPr/>
          <a:lstStyle>
            <a:lvl1pPr>
              <a:defRPr/>
            </a:lvl1pPr>
          </a:lstStyle>
          <a:p>
            <a:pPr>
              <a:defRPr/>
            </a:pPr>
            <a:r>
              <a:rPr lang="en-US" smtClean="0"/>
              <a:t>Detector Physics - Lecture 3</a:t>
            </a:r>
            <a:endParaRPr lang="en-US"/>
          </a:p>
        </p:txBody>
      </p:sp>
      <p:sp>
        <p:nvSpPr>
          <p:cNvPr id="6" name="Rectangle 5"/>
          <p:cNvSpPr>
            <a:spLocks noGrp="1" noChangeArrowheads="1"/>
          </p:cNvSpPr>
          <p:nvPr>
            <p:ph type="sldNum" sz="quarter" idx="12"/>
          </p:nvPr>
        </p:nvSpPr>
        <p:spPr/>
        <p:txBody>
          <a:bodyPr/>
          <a:lstStyle>
            <a:lvl1pPr>
              <a:defRPr/>
            </a:lvl1pPr>
          </a:lstStyle>
          <a:p>
            <a:pPr>
              <a:defRPr/>
            </a:pPr>
            <a:fld id="{46A7D6E3-EA9D-E741-9881-B35FD4502932}" type="slidenum">
              <a:rPr lang="en-US"/>
              <a:pPr>
                <a:defRPr/>
              </a:pPr>
              <a:t>‹#›</a:t>
            </a:fld>
            <a:endParaRPr lang="en-US"/>
          </a:p>
        </p:txBody>
      </p:sp>
      <p:pic>
        <p:nvPicPr>
          <p:cNvPr id="8"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10" name="Rectangle 9"/>
          <p:cNvSpPr/>
          <p:nvPr userDrawn="1"/>
        </p:nvSpPr>
        <p:spPr>
          <a:xfrm>
            <a:off x="0" y="0"/>
            <a:ext cx="9144000" cy="115247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RIUMF_logo_grey.pdf"/>
          <p:cNvPicPr>
            <a:picLocks noChangeAspect="1"/>
          </p:cNvPicPr>
          <p:nvPr userDrawn="1"/>
        </p:nvPicPr>
        <p:blipFill>
          <a:blip r:embed="rId2"/>
          <a:stretch>
            <a:fillRect/>
          </a:stretch>
        </p:blipFill>
        <p:spPr>
          <a:xfrm>
            <a:off x="91099" y="67606"/>
            <a:ext cx="1102360" cy="302260"/>
          </a:xfrm>
          <a:prstGeom prst="rect">
            <a:avLst/>
          </a:prstGeom>
        </p:spPr>
      </p:pic>
      <p:sp>
        <p:nvSpPr>
          <p:cNvPr id="12" name="Rectangle 11"/>
          <p:cNvSpPr/>
          <p:nvPr userDrawn="1"/>
        </p:nvSpPr>
        <p:spPr>
          <a:xfrm>
            <a:off x="0" y="6209244"/>
            <a:ext cx="9144000" cy="6487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0"/>
          </p:nvPr>
        </p:nvSpPr>
        <p:spPr>
          <a:xfrm>
            <a:off x="654051" y="603778"/>
            <a:ext cx="7835899" cy="56504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6209244"/>
            <a:ext cx="9144000" cy="6487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57200" y="1295400"/>
            <a:ext cx="8229600" cy="5207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smtClean="0"/>
              <a:t>Nov 2,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Detector Physics - Lecture 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EC32C25A-5506-FD4F-B37D-9145376A3A20}" type="slidenum">
              <a:rPr lang="en-US"/>
              <a:pPr>
                <a:defRPr/>
              </a:pPr>
              <a:t>‹#›</a:t>
            </a:fld>
            <a:endParaRPr lang="en-US"/>
          </a:p>
        </p:txBody>
      </p:sp>
      <p:pic>
        <p:nvPicPr>
          <p:cNvPr id="8"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smtClean="0"/>
              <a:t>Nov 2, 2015</a:t>
            </a: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smtClean="0"/>
              <a:t>Detector Physics - Lecture 3</a:t>
            </a:r>
            <a:endParaRPr lang="en-US"/>
          </a:p>
        </p:txBody>
      </p:sp>
      <p:sp>
        <p:nvSpPr>
          <p:cNvPr id="9" name="Rectangle 6"/>
          <p:cNvSpPr>
            <a:spLocks noGrp="1" noChangeArrowheads="1"/>
          </p:cNvSpPr>
          <p:nvPr>
            <p:ph type="sldNum" sz="quarter" idx="12"/>
          </p:nvPr>
        </p:nvSpPr>
        <p:spPr/>
        <p:txBody>
          <a:bodyPr/>
          <a:lstStyle>
            <a:lvl1pPr>
              <a:defRPr/>
            </a:lvl1pPr>
          </a:lstStyle>
          <a:p>
            <a:pPr>
              <a:defRPr/>
            </a:pPr>
            <a:fld id="{61544D01-0053-A943-B22B-53B005C72D92}" type="slidenum">
              <a:rPr lang="en-US"/>
              <a:pPr>
                <a:defRPr/>
              </a:pPr>
              <a:t>‹#›</a:t>
            </a:fld>
            <a:endParaRPr lang="en-US"/>
          </a:p>
        </p:txBody>
      </p:sp>
      <p:pic>
        <p:nvPicPr>
          <p:cNvPr id="10"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smtClean="0"/>
              <a:t>Nov 2, 2015</a:t>
            </a: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smtClean="0"/>
              <a:t>Detector Physics - Lecture 3</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03512733-F38B-6A49-BC10-73E8D4B90B73}" type="slidenum">
              <a:rPr lang="en-US"/>
              <a:pPr>
                <a:defRPr/>
              </a:pPr>
              <a:t>‹#›</a:t>
            </a:fld>
            <a:endParaRPr lang="en-US"/>
          </a:p>
        </p:txBody>
      </p:sp>
      <p:pic>
        <p:nvPicPr>
          <p:cNvPr id="6"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86354"/>
            <a:ext cx="5111750" cy="4939809"/>
          </a:xfrm>
        </p:spPr>
        <p:txBody>
          <a:bodyPr>
            <a:normAutofit/>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48404"/>
            <a:ext cx="3008313" cy="377775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smtClean="0"/>
              <a:t>Nov 2,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Detector Physics - Lecture 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F5371CA4-6432-C847-B056-BB428797EB35}" type="slidenum">
              <a:rPr lang="en-US"/>
              <a:pPr>
                <a:defRPr/>
              </a:pPr>
              <a:t>‹#›</a:t>
            </a:fld>
            <a:endParaRPr lang="en-US"/>
          </a:p>
        </p:txBody>
      </p:sp>
      <p:pic>
        <p:nvPicPr>
          <p:cNvPr id="8"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89413"/>
            <a:ext cx="5486400" cy="30381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r>
              <a:rPr lang="en-US" smtClean="0"/>
              <a:t>Nov 2,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Detector Physics - Lecture 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C720DE00-3A65-8A49-9448-F7694395675A}" type="slidenum">
              <a:rPr lang="en-US"/>
              <a:pPr>
                <a:defRPr/>
              </a:pPr>
              <a:t>‹#›</a:t>
            </a:fld>
            <a:endParaRPr lang="en-US"/>
          </a:p>
        </p:txBody>
      </p:sp>
      <p:pic>
        <p:nvPicPr>
          <p:cNvPr id="8" name="Picture 10" descr="TRIUMF_logo_white.png"/>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26000"/>
                    </a14:imgEffect>
                  </a14:imgLayer>
                </a14:imgProps>
              </a:ext>
            </a:extLst>
          </a:blip>
          <a:srcRect/>
          <a:stretch>
            <a:fillRect/>
          </a:stretch>
        </p:blipFill>
        <p:spPr bwMode="auto">
          <a:xfrm>
            <a:off x="1315986" y="6396038"/>
            <a:ext cx="1092200" cy="3000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376999"/>
            <a:ext cx="8229600" cy="6059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457200" y="12954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172" name="Rectangle 4"/>
          <p:cNvSpPr>
            <a:spLocks noGrp="1" noChangeArrowheads="1"/>
          </p:cNvSpPr>
          <p:nvPr>
            <p:ph type="dt" sz="half" idx="2"/>
          </p:nvPr>
        </p:nvSpPr>
        <p:spPr bwMode="auto">
          <a:xfrm>
            <a:off x="496889" y="6396038"/>
            <a:ext cx="79925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13F7C"/>
                </a:solidFill>
                <a:latin typeface="Arial" charset="0"/>
                <a:ea typeface="ヒラギノ角ゴ Pro W3" charset="-128"/>
                <a:cs typeface="ヒラギノ角ゴ Pro W3" charset="-128"/>
              </a:defRPr>
            </a:lvl1pPr>
          </a:lstStyle>
          <a:p>
            <a:pPr>
              <a:defRPr/>
            </a:pPr>
            <a:r>
              <a:rPr lang="en-US" smtClean="0"/>
              <a:t>Nov 2, 2015</a:t>
            </a:r>
            <a:endParaRPr lang="en-US" dirty="0"/>
          </a:p>
        </p:txBody>
      </p:sp>
      <p:sp>
        <p:nvSpPr>
          <p:cNvPr id="7173" name="Rectangle 5"/>
          <p:cNvSpPr>
            <a:spLocks noGrp="1" noChangeArrowheads="1"/>
          </p:cNvSpPr>
          <p:nvPr>
            <p:ph type="ftr" sz="quarter" idx="3"/>
          </p:nvPr>
        </p:nvSpPr>
        <p:spPr bwMode="auto">
          <a:xfrm>
            <a:off x="2408186" y="6400800"/>
            <a:ext cx="467841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113F7C"/>
                </a:solidFill>
                <a:latin typeface="Arial" charset="0"/>
                <a:ea typeface="ヒラギノ角ゴ Pro W3" charset="-128"/>
                <a:cs typeface="ヒラギノ角ゴ Pro W3" charset="-128"/>
              </a:defRPr>
            </a:lvl1pPr>
          </a:lstStyle>
          <a:p>
            <a:pPr>
              <a:defRPr/>
            </a:pPr>
            <a:r>
              <a:rPr lang="en-US" smtClean="0"/>
              <a:t>Detector Physics - Lecture 3</a:t>
            </a:r>
            <a:endParaRPr lang="en-US" dirty="0"/>
          </a:p>
        </p:txBody>
      </p:sp>
      <p:sp>
        <p:nvSpPr>
          <p:cNvPr id="7174" name="Rectangle 6"/>
          <p:cNvSpPr>
            <a:spLocks noGrp="1" noChangeArrowheads="1"/>
          </p:cNvSpPr>
          <p:nvPr>
            <p:ph type="sldNum" sz="quarter" idx="4"/>
          </p:nvPr>
        </p:nvSpPr>
        <p:spPr bwMode="auto">
          <a:xfrm>
            <a:off x="7207250" y="6400800"/>
            <a:ext cx="14398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113F7C"/>
                </a:solidFill>
                <a:latin typeface="Arial" charset="0"/>
                <a:ea typeface="ヒラギノ角ゴ Pro W3" charset="-128"/>
                <a:cs typeface="ヒラギノ角ゴ Pro W3" charset="-128"/>
              </a:defRPr>
            </a:lvl1pPr>
          </a:lstStyle>
          <a:p>
            <a:pPr>
              <a:defRPr/>
            </a:pPr>
            <a:fld id="{6A860FD2-16CC-AD45-96AE-CBD078A1C92F}" type="slidenum">
              <a:rPr lang="en-US"/>
              <a:pPr>
                <a:defRPr/>
              </a:pPr>
              <a:t>‹#›</a:t>
            </a:fld>
            <a:endParaRPr lang="en-US"/>
          </a:p>
        </p:txBody>
      </p:sp>
      <p:sp>
        <p:nvSpPr>
          <p:cNvPr id="13" name="TextBox 12"/>
          <p:cNvSpPr txBox="1"/>
          <p:nvPr/>
        </p:nvSpPr>
        <p:spPr>
          <a:xfrm>
            <a:off x="457200" y="6400800"/>
            <a:ext cx="39688" cy="317500"/>
          </a:xfrm>
          <a:prstGeom prst="rect">
            <a:avLst/>
          </a:prstGeom>
          <a:solidFill>
            <a:srgbClr val="95938E"/>
          </a:solidFill>
        </p:spPr>
        <p:txBody>
          <a:bodyP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
        <p:nvSpPr>
          <p:cNvPr id="14" name="TextBox 13"/>
          <p:cNvSpPr txBox="1"/>
          <p:nvPr/>
        </p:nvSpPr>
        <p:spPr>
          <a:xfrm>
            <a:off x="8647113" y="6400800"/>
            <a:ext cx="39687" cy="317500"/>
          </a:xfrm>
          <a:prstGeom prst="rect">
            <a:avLst/>
          </a:prstGeom>
          <a:solidFill>
            <a:srgbClr val="95938E"/>
          </a:solidFill>
        </p:spPr>
        <p:txBody>
          <a:bodyPr>
            <a:prstTxWarp prst="textNoShape">
              <a:avLst/>
            </a:prstTxWarp>
            <a:spAutoFit/>
          </a:bodyPr>
          <a:lstStyle/>
          <a:p>
            <a:pPr>
              <a:defRPr/>
            </a:pPr>
            <a:endParaRPr lang="en-US" sz="1800">
              <a:latin typeface="Arial" charset="0"/>
              <a:ea typeface="ヒラギノ角ゴ Pro W3" charset="-128"/>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2" r:id="rId3"/>
    <p:sldLayoutId id="2147483943"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5" r:id="rId13"/>
    <p:sldLayoutId id="2147483946" r:id="rId14"/>
    <p:sldLayoutId id="2147483947" r:id="rId15"/>
    <p:sldLayoutId id="2147483948" r:id="rId16"/>
    <p:sldLayoutId id="2147483949" r:id="rId17"/>
    <p:sldLayoutId id="2147483950" r:id="rId18"/>
  </p:sldLayoutIdLst>
  <p:timing>
    <p:tnLst>
      <p:par>
        <p:cTn id="1" dur="indefinite" restart="never" nodeType="tmRoot"/>
      </p:par>
    </p:tnLst>
  </p:timing>
  <p:hf hdr="0"/>
  <p:txStyles>
    <p:titleStyle>
      <a:lvl1pPr algn="l" rtl="0" eaLnBrk="1" fontAlgn="base" hangingPunct="1">
        <a:lnSpc>
          <a:spcPts val="3040"/>
        </a:lnSpc>
        <a:spcBef>
          <a:spcPct val="0"/>
        </a:spcBef>
        <a:spcAft>
          <a:spcPct val="0"/>
        </a:spcAft>
        <a:defRPr sz="3200" b="1" kern="0" spc="0">
          <a:solidFill>
            <a:srgbClr val="113F7C"/>
          </a:solidFill>
          <a:latin typeface="Myriad Pro"/>
          <a:ea typeface="ＭＳ Ｐゴシック" pitchFamily="-109" charset="-128"/>
          <a:cs typeface="Myriad Pro"/>
        </a:defRPr>
      </a:lvl1pPr>
      <a:lvl2pPr algn="r" rtl="0" eaLnBrk="1" fontAlgn="base" hangingPunct="1">
        <a:spcBef>
          <a:spcPct val="0"/>
        </a:spcBef>
        <a:spcAft>
          <a:spcPct val="0"/>
        </a:spcAft>
        <a:defRPr sz="4400" b="1">
          <a:solidFill>
            <a:schemeClr val="bg1"/>
          </a:solidFill>
          <a:latin typeface="Myriad Pro" pitchFamily="-106" charset="0"/>
          <a:ea typeface="ＭＳ Ｐゴシック" pitchFamily="-109" charset="-128"/>
          <a:cs typeface="Myriad Pro" pitchFamily="-106" charset="0"/>
        </a:defRPr>
      </a:lvl2pPr>
      <a:lvl3pPr algn="r" rtl="0" eaLnBrk="1" fontAlgn="base" hangingPunct="1">
        <a:spcBef>
          <a:spcPct val="0"/>
        </a:spcBef>
        <a:spcAft>
          <a:spcPct val="0"/>
        </a:spcAft>
        <a:defRPr sz="4400" b="1">
          <a:solidFill>
            <a:schemeClr val="bg1"/>
          </a:solidFill>
          <a:latin typeface="Myriad Pro" pitchFamily="-106" charset="0"/>
          <a:ea typeface="ＭＳ Ｐゴシック" pitchFamily="-109" charset="-128"/>
          <a:cs typeface="Myriad Pro" pitchFamily="-106" charset="0"/>
        </a:defRPr>
      </a:lvl3pPr>
      <a:lvl4pPr algn="r" rtl="0" eaLnBrk="1" fontAlgn="base" hangingPunct="1">
        <a:spcBef>
          <a:spcPct val="0"/>
        </a:spcBef>
        <a:spcAft>
          <a:spcPct val="0"/>
        </a:spcAft>
        <a:defRPr sz="4400" b="1">
          <a:solidFill>
            <a:schemeClr val="bg1"/>
          </a:solidFill>
          <a:latin typeface="Myriad Pro" pitchFamily="-106" charset="0"/>
          <a:ea typeface="ＭＳ Ｐゴシック" pitchFamily="-109" charset="-128"/>
          <a:cs typeface="Myriad Pro" pitchFamily="-106" charset="0"/>
        </a:defRPr>
      </a:lvl4pPr>
      <a:lvl5pPr algn="r" rtl="0" eaLnBrk="1" fontAlgn="base" hangingPunct="1">
        <a:spcBef>
          <a:spcPct val="0"/>
        </a:spcBef>
        <a:spcAft>
          <a:spcPct val="0"/>
        </a:spcAft>
        <a:defRPr sz="4400" b="1">
          <a:solidFill>
            <a:schemeClr val="bg1"/>
          </a:solidFill>
          <a:latin typeface="Myriad Pro" pitchFamily="-106" charset="0"/>
          <a:ea typeface="ＭＳ Ｐゴシック" pitchFamily="-109" charset="-128"/>
          <a:cs typeface="Myriad Pro" pitchFamily="-106" charset="0"/>
        </a:defRPr>
      </a:lvl5pPr>
      <a:lvl6pPr marL="457200" algn="ctr" rtl="0" eaLnBrk="1" fontAlgn="base" hangingPunct="1">
        <a:spcBef>
          <a:spcPct val="0"/>
        </a:spcBef>
        <a:spcAft>
          <a:spcPct val="0"/>
        </a:spcAft>
        <a:defRPr sz="3600">
          <a:solidFill>
            <a:srgbClr val="256EB1"/>
          </a:solidFill>
          <a:latin typeface="Arial Black" pitchFamily="-109" charset="0"/>
        </a:defRPr>
      </a:lvl6pPr>
      <a:lvl7pPr marL="914400" algn="ctr" rtl="0" eaLnBrk="1" fontAlgn="base" hangingPunct="1">
        <a:spcBef>
          <a:spcPct val="0"/>
        </a:spcBef>
        <a:spcAft>
          <a:spcPct val="0"/>
        </a:spcAft>
        <a:defRPr sz="3600">
          <a:solidFill>
            <a:srgbClr val="256EB1"/>
          </a:solidFill>
          <a:latin typeface="Arial Black" pitchFamily="-109" charset="0"/>
        </a:defRPr>
      </a:lvl7pPr>
      <a:lvl8pPr marL="1371600" algn="ctr" rtl="0" eaLnBrk="1" fontAlgn="base" hangingPunct="1">
        <a:spcBef>
          <a:spcPct val="0"/>
        </a:spcBef>
        <a:spcAft>
          <a:spcPct val="0"/>
        </a:spcAft>
        <a:defRPr sz="3600">
          <a:solidFill>
            <a:srgbClr val="256EB1"/>
          </a:solidFill>
          <a:latin typeface="Arial Black" pitchFamily="-109" charset="0"/>
        </a:defRPr>
      </a:lvl8pPr>
      <a:lvl9pPr marL="1828800" algn="ctr" rtl="0" eaLnBrk="1" fontAlgn="base" hangingPunct="1">
        <a:spcBef>
          <a:spcPct val="0"/>
        </a:spcBef>
        <a:spcAft>
          <a:spcPct val="0"/>
        </a:spcAft>
        <a:defRPr sz="3600">
          <a:solidFill>
            <a:srgbClr val="256EB1"/>
          </a:solidFill>
          <a:latin typeface="Arial Black" pitchFamily="-109" charset="0"/>
        </a:defRPr>
      </a:lvl9pPr>
    </p:titleStyle>
    <p:bodyStyle>
      <a:lvl1pPr marL="342900" indent="-342900" algn="l" rtl="0" eaLnBrk="1" fontAlgn="base" hangingPunct="1">
        <a:spcBef>
          <a:spcPct val="20000"/>
        </a:spcBef>
        <a:spcAft>
          <a:spcPct val="0"/>
        </a:spcAft>
        <a:buChar char="•"/>
        <a:defRPr sz="2800">
          <a:solidFill>
            <a:srgbClr val="113F7C"/>
          </a:solidFill>
          <a:latin typeface="Myriad Pro"/>
          <a:ea typeface="ＭＳ Ｐゴシック" pitchFamily="-109" charset="-128"/>
          <a:cs typeface="Myriad Pro"/>
        </a:defRPr>
      </a:lvl1pPr>
      <a:lvl2pPr marL="742950" indent="-285750" algn="l" rtl="0" eaLnBrk="1" fontAlgn="base" hangingPunct="1">
        <a:spcBef>
          <a:spcPct val="20000"/>
        </a:spcBef>
        <a:spcAft>
          <a:spcPct val="0"/>
        </a:spcAft>
        <a:buFont typeface="Arial"/>
        <a:buChar char="•"/>
        <a:defRPr sz="2400">
          <a:solidFill>
            <a:srgbClr val="4F4946"/>
          </a:solidFill>
          <a:latin typeface="Myriad Pro"/>
          <a:ea typeface="ＭＳ Ｐゴシック" pitchFamily="-109" charset="-128"/>
          <a:cs typeface="Myriad Pro"/>
        </a:defRPr>
      </a:lvl2pPr>
      <a:lvl3pPr marL="1143000" indent="-228600" algn="l" rtl="0" eaLnBrk="1" fontAlgn="base" hangingPunct="1">
        <a:spcBef>
          <a:spcPct val="20000"/>
        </a:spcBef>
        <a:spcAft>
          <a:spcPct val="0"/>
        </a:spcAft>
        <a:buChar char="•"/>
        <a:defRPr sz="2000">
          <a:solidFill>
            <a:srgbClr val="4F4946"/>
          </a:solidFill>
          <a:latin typeface="Myriad Pro"/>
          <a:ea typeface="ＭＳ Ｐゴシック" pitchFamily="-109" charset="-128"/>
          <a:cs typeface="Myriad Pro"/>
        </a:defRPr>
      </a:lvl3pPr>
      <a:lvl4pPr marL="1600200" indent="-228600" algn="l" rtl="0" eaLnBrk="1" fontAlgn="base" hangingPunct="1">
        <a:spcBef>
          <a:spcPct val="20000"/>
        </a:spcBef>
        <a:spcAft>
          <a:spcPct val="0"/>
        </a:spcAft>
        <a:buFont typeface="Arial"/>
        <a:buChar char="•"/>
        <a:defRPr sz="1800">
          <a:solidFill>
            <a:srgbClr val="4F4946"/>
          </a:solidFill>
          <a:latin typeface="+mj-lt"/>
          <a:ea typeface="ＭＳ Ｐゴシック" pitchFamily="-109" charset="-128"/>
        </a:defRPr>
      </a:lvl4pPr>
      <a:lvl5pPr marL="2057400" indent="-228600" algn="l" rtl="0" eaLnBrk="1" fontAlgn="base" hangingPunct="1">
        <a:spcBef>
          <a:spcPct val="20000"/>
        </a:spcBef>
        <a:spcAft>
          <a:spcPct val="0"/>
        </a:spcAft>
        <a:buFont typeface="Arial"/>
        <a:buChar char="•"/>
        <a:defRPr sz="1600">
          <a:solidFill>
            <a:srgbClr val="4F4946"/>
          </a:solidFill>
          <a:latin typeface="+mj-lt"/>
          <a:ea typeface="ＭＳ Ｐゴシック" pitchFamily="-109" charset="-128"/>
        </a:defRPr>
      </a:lvl5pPr>
      <a:lvl6pPr marL="2514600" indent="-228600" algn="l" rtl="0" eaLnBrk="1" fontAlgn="base" hangingPunct="1">
        <a:spcBef>
          <a:spcPct val="20000"/>
        </a:spcBef>
        <a:spcAft>
          <a:spcPct val="0"/>
        </a:spcAft>
        <a:buChar char="»"/>
        <a:defRPr sz="2000">
          <a:solidFill>
            <a:srgbClr val="800000"/>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rgbClr val="800000"/>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rgbClr val="800000"/>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rgbClr val="800000"/>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2.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60.png"/><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10.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50.png"/><Relationship Id="rId5" Type="http://schemas.openxmlformats.org/officeDocument/2006/relationships/image" Target="../media/image740.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0.png"/><Relationship Id="rId7"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30.png"/><Relationship Id="rId1" Type="http://schemas.openxmlformats.org/officeDocument/2006/relationships/slideLayout" Target="../slideLayouts/slideLayout5.xml"/><Relationship Id="rId5" Type="http://schemas.openxmlformats.org/officeDocument/2006/relationships/image" Target="../media/image85.png"/><Relationship Id="rId4" Type="http://schemas.openxmlformats.org/officeDocument/2006/relationships/image" Target="../media/image840.png"/></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image" Target="../media/image840.png"/><Relationship Id="rId4" Type="http://schemas.openxmlformats.org/officeDocument/2006/relationships/image" Target="../media/image81.png"/><Relationship Id="rId9"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6.png"/><Relationship Id="rId7"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840.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1.png"/><Relationship Id="rId7"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840.png"/><Relationship Id="rId9"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81.png"/><Relationship Id="rId7"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840.png"/><Relationship Id="rId9" Type="http://schemas.openxmlformats.org/officeDocument/2006/relationships/image" Target="../media/image103.png"/></Relationships>
</file>

<file path=ppt/slides/_rels/slide2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5.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13.png"/><Relationship Id="rId4" Type="http://schemas.openxmlformats.org/officeDocument/2006/relationships/image" Target="../media/image112.emf"/></Relationships>
</file>

<file path=ppt/slides/_rels/slide3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5.xml"/><Relationship Id="rId4" Type="http://schemas.openxmlformats.org/officeDocument/2006/relationships/image" Target="../media/image1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28.png"/><Relationship Id="rId10"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60.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50.png"/><Relationship Id="rId7" Type="http://schemas.openxmlformats.org/officeDocument/2006/relationships/image" Target="../media/image59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Detector Physics</a:t>
            </a:r>
            <a:endParaRPr lang="en-US" dirty="0"/>
          </a:p>
        </p:txBody>
      </p:sp>
      <p:sp>
        <p:nvSpPr>
          <p:cNvPr id="3" name="Text Placeholder 2"/>
          <p:cNvSpPr>
            <a:spLocks noGrp="1"/>
          </p:cNvSpPr>
          <p:nvPr>
            <p:ph type="body" sz="quarter" idx="11"/>
          </p:nvPr>
        </p:nvSpPr>
        <p:spPr/>
        <p:txBody>
          <a:bodyPr/>
          <a:lstStyle/>
          <a:p>
            <a:r>
              <a:rPr lang="en-US" dirty="0" smtClean="0"/>
              <a:t>Semiconductor Detectors</a:t>
            </a:r>
          </a:p>
        </p:txBody>
      </p:sp>
      <p:sp>
        <p:nvSpPr>
          <p:cNvPr id="5" name="Text Placeholder 4"/>
          <p:cNvSpPr>
            <a:spLocks noGrp="1"/>
          </p:cNvSpPr>
          <p:nvPr>
            <p:ph type="body" sz="quarter" idx="13"/>
          </p:nvPr>
        </p:nvSpPr>
        <p:spPr/>
        <p:txBody>
          <a:bodyPr/>
          <a:lstStyle/>
          <a:p>
            <a:r>
              <a:rPr lang="en-US" dirty="0" smtClean="0"/>
              <a:t>D. Lascar | Postdoctoral Fellow | TRIUMF</a:t>
            </a:r>
            <a:endParaRPr lang="en-US" dirty="0"/>
          </a:p>
        </p:txBody>
      </p:sp>
      <p:sp>
        <p:nvSpPr>
          <p:cNvPr id="6" name="Picture Placeholder 5"/>
          <p:cNvSpPr>
            <a:spLocks noGrp="1"/>
          </p:cNvSpPr>
          <p:nvPr>
            <p:ph type="pic" sz="quarter" idx="16"/>
          </p:nvPr>
        </p:nvSpPr>
        <p:spPr>
          <a:xfrm>
            <a:off x="7028656" y="4572000"/>
            <a:ext cx="1905000" cy="1676400"/>
          </a:xfrm>
        </p:spPr>
      </p:sp>
      <p:sp>
        <p:nvSpPr>
          <p:cNvPr id="7" name="Picture Placeholder 6"/>
          <p:cNvSpPr>
            <a:spLocks noGrp="1"/>
          </p:cNvSpPr>
          <p:nvPr>
            <p:ph type="pic" sz="quarter" idx="17"/>
          </p:nvPr>
        </p:nvSpPr>
        <p:spPr>
          <a:xfrm>
            <a:off x="7028656" y="914400"/>
            <a:ext cx="1905000" cy="1676400"/>
          </a:xfrm>
        </p:spPr>
      </p:sp>
      <p:sp>
        <p:nvSpPr>
          <p:cNvPr id="8" name="Picture Placeholder 7"/>
          <p:cNvSpPr>
            <a:spLocks noGrp="1"/>
          </p:cNvSpPr>
          <p:nvPr>
            <p:ph type="pic" sz="quarter" idx="18"/>
          </p:nvPr>
        </p:nvSpPr>
        <p:spPr>
          <a:xfrm>
            <a:off x="7028656" y="2743200"/>
            <a:ext cx="1905000" cy="1676400"/>
          </a:xfrm>
        </p:spPr>
      </p:sp>
      <p:sp>
        <p:nvSpPr>
          <p:cNvPr id="9" name="Text Placeholder 3"/>
          <p:cNvSpPr>
            <a:spLocks noGrp="1"/>
          </p:cNvSpPr>
          <p:nvPr>
            <p:ph type="body" sz="quarter" idx="12"/>
          </p:nvPr>
        </p:nvSpPr>
        <p:spPr>
          <a:xfrm>
            <a:off x="247650" y="3581400"/>
            <a:ext cx="6076950" cy="457200"/>
          </a:xfrm>
        </p:spPr>
        <p:txBody>
          <a:bodyPr/>
          <a:lstStyle/>
          <a:p>
            <a:r>
              <a:rPr lang="en-US" dirty="0" smtClean="0"/>
              <a:t>GAPS Postdoc Lecture Series – </a:t>
            </a:r>
            <a:r>
              <a:rPr lang="en-US" smtClean="0"/>
              <a:t>November 2, </a:t>
            </a:r>
            <a:r>
              <a:rPr lang="en-US" dirty="0" smtClean="0"/>
              <a:t>2015</a:t>
            </a:r>
            <a:endParaRPr lang="en-US" dirty="0"/>
          </a:p>
        </p:txBody>
      </p:sp>
    </p:spTree>
    <p:extLst>
      <p:ext uri="{BB962C8B-B14F-4D97-AF65-F5344CB8AC3E}">
        <p14:creationId xmlns:p14="http://schemas.microsoft.com/office/powerpoint/2010/main" val="3086436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e</a:t>
                </a:r>
                <a:r>
                  <a:rPr lang="en-US" baseline="30000" dirty="0" smtClean="0"/>
                  <a:t>-</a:t>
                </a:r>
                <a:r>
                  <a:rPr lang="en-US" dirty="0" smtClean="0"/>
                  <a:t> density in the conduction band (</a:t>
                </a:r>
                <a14:m>
                  <m:oMath xmlns:m="http://schemas.openxmlformats.org/officeDocument/2006/math">
                    <m:sSub>
                      <m:sSubPr>
                        <m:ctrlPr>
                          <a:rPr lang="en-US" b="1" i="1" smtClean="0">
                            <a:latin typeface="Cambria Math"/>
                          </a:rPr>
                        </m:ctrlPr>
                      </m:sSubPr>
                      <m:e>
                        <m:r>
                          <a:rPr lang="en-US" b="1" i="1" smtClean="0">
                            <a:latin typeface="Cambria Math"/>
                          </a:rPr>
                          <m:t>𝒏</m:t>
                        </m:r>
                      </m:e>
                      <m:sub>
                        <m:r>
                          <a:rPr lang="en-US" b="1" i="1" smtClean="0">
                            <a:latin typeface="Cambria Math"/>
                          </a:rPr>
                          <m:t>𝒆</m:t>
                        </m:r>
                      </m:sub>
                    </m:sSub>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852" t="-20202" b="-2222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a:defRPr/>
            </a:pPr>
            <a:r>
              <a:rPr lang="en-US" smtClean="0"/>
              <a:t>Nov 2, 2015</a:t>
            </a:r>
            <a:endParaRPr lang="en-US"/>
          </a:p>
        </p:txBody>
      </p:sp>
      <p:sp>
        <p:nvSpPr>
          <p:cNvPr id="4" name="Footer Placeholder 3"/>
          <p:cNvSpPr>
            <a:spLocks noGrp="1"/>
          </p:cNvSpPr>
          <p:nvPr>
            <p:ph type="ftr" sz="quarter" idx="11"/>
          </p:nvPr>
        </p:nvSpPr>
        <p:spPr/>
        <p:txBody>
          <a:bodyPr/>
          <a:lstStyle/>
          <a:p>
            <a:pPr>
              <a:defRPr/>
            </a:pPr>
            <a:r>
              <a:rPr lang="en-US" smtClean="0"/>
              <a:t>Detector Physics - Lecture 3</a:t>
            </a:r>
            <a:endParaRPr lang="en-US"/>
          </a:p>
        </p:txBody>
      </p:sp>
      <p:sp>
        <p:nvSpPr>
          <p:cNvPr id="5" name="Slide Number Placeholder 4"/>
          <p:cNvSpPr>
            <a:spLocks noGrp="1"/>
          </p:cNvSpPr>
          <p:nvPr>
            <p:ph type="sldNum" sz="quarter" idx="12"/>
          </p:nvPr>
        </p:nvSpPr>
        <p:spPr/>
        <p:txBody>
          <a:bodyPr/>
          <a:lstStyle/>
          <a:p>
            <a:pPr>
              <a:defRPr/>
            </a:pPr>
            <a:fld id="{03512733-F38B-6A49-BC10-73E8D4B90B73}" type="slidenum">
              <a:rPr lang="en-US" smtClean="0"/>
              <a:pPr>
                <a:defRPr/>
              </a:pPr>
              <a:t>10</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1295399"/>
                <a:ext cx="8229600" cy="4559135"/>
              </a:xfrm>
            </p:spPr>
            <p:txBody>
              <a:bodyPr/>
              <a:lstStyle/>
              <a:p>
                <a:r>
                  <a:rPr lang="en-US" dirty="0" smtClean="0"/>
                  <a:t>Typical values of </a:t>
                </a:r>
                <a14:m>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𝑖</m:t>
                        </m:r>
                      </m:sub>
                    </m:sSub>
                  </m:oMath>
                </a14:m>
                <a:endParaRPr lang="en-US" dirty="0" smtClean="0"/>
              </a:p>
              <a:p>
                <a:pPr lvl="1"/>
                <a:r>
                  <a:rPr lang="en-US" dirty="0" smtClean="0"/>
                  <a:t>2.5 x 10</a:t>
                </a:r>
                <a:r>
                  <a:rPr lang="en-US" baseline="30000" dirty="0" smtClean="0"/>
                  <a:t>13</a:t>
                </a:r>
                <a:r>
                  <a:rPr lang="en-US" dirty="0" smtClean="0"/>
                  <a:t> cm</a:t>
                </a:r>
                <a:r>
                  <a:rPr lang="en-US" baseline="30000" dirty="0" smtClean="0"/>
                  <a:t>-3</a:t>
                </a:r>
                <a:r>
                  <a:rPr lang="en-US" dirty="0" smtClean="0"/>
                  <a:t> for Ge at T = 300 K</a:t>
                </a:r>
              </a:p>
              <a:p>
                <a:pPr lvl="1"/>
                <a:r>
                  <a:rPr lang="en-US" dirty="0" smtClean="0"/>
                  <a:t>1.5 x 10</a:t>
                </a:r>
                <a:r>
                  <a:rPr lang="en-US" baseline="30000" dirty="0" smtClean="0"/>
                  <a:t>10</a:t>
                </a:r>
                <a:r>
                  <a:rPr lang="en-US" dirty="0" smtClean="0"/>
                  <a:t> cm</a:t>
                </a:r>
                <a:r>
                  <a:rPr lang="en-US" baseline="30000" dirty="0" smtClean="0"/>
                  <a:t>-3</a:t>
                </a:r>
                <a:r>
                  <a:rPr lang="en-US" dirty="0" smtClean="0"/>
                  <a:t> for Si at T = 300 K</a:t>
                </a:r>
              </a:p>
              <a:p>
                <a:r>
                  <a:rPr lang="en-US" dirty="0" smtClean="0"/>
                  <a:t>Typically 10</a:t>
                </a:r>
                <a:r>
                  <a:rPr lang="en-US" baseline="30000" dirty="0" smtClean="0"/>
                  <a:t>22</a:t>
                </a:r>
                <a:r>
                  <a:rPr lang="en-US" dirty="0" smtClean="0"/>
                  <a:t> atoms/cm</a:t>
                </a:r>
                <a:r>
                  <a:rPr lang="en-US" baseline="30000" dirty="0" smtClean="0"/>
                  <a:t>3</a:t>
                </a:r>
                <a:endParaRPr lang="en-US" dirty="0" smtClean="0"/>
              </a:p>
              <a:p>
                <a:r>
                  <a:rPr lang="en-US" dirty="0" smtClean="0"/>
                  <a:t>Ion to atom ratio:</a:t>
                </a:r>
              </a:p>
              <a:p>
                <a:pPr lvl="1"/>
                <a:r>
                  <a:rPr lang="en-US" dirty="0" smtClean="0"/>
                  <a:t>~10</a:t>
                </a:r>
                <a:r>
                  <a:rPr lang="en-US" baseline="30000" dirty="0" smtClean="0"/>
                  <a:t>-9</a:t>
                </a:r>
                <a:r>
                  <a:rPr lang="en-US" dirty="0" smtClean="0"/>
                  <a:t> for Ge at 300K</a:t>
                </a:r>
              </a:p>
              <a:p>
                <a:pPr lvl="1"/>
                <a:r>
                  <a:rPr lang="en-US" dirty="0" smtClean="0"/>
                  <a:t>~10</a:t>
                </a:r>
                <a:r>
                  <a:rPr lang="en-US" baseline="30000" dirty="0" smtClean="0"/>
                  <a:t>-12</a:t>
                </a:r>
                <a:r>
                  <a:rPr lang="en-US" dirty="0" smtClean="0"/>
                  <a:t> for Si at 300K</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1295399"/>
                <a:ext cx="8229600" cy="4559135"/>
              </a:xfrm>
              <a:blipFill rotWithShape="1">
                <a:blip r:embed="rId3"/>
                <a:stretch>
                  <a:fillRect l="-1259" t="-1203"/>
                </a:stretch>
              </a:blipFill>
            </p:spPr>
            <p:txBody>
              <a:bodyPr/>
              <a:lstStyle/>
              <a:p>
                <a:r>
                  <a:rPr lang="en-US">
                    <a:noFill/>
                  </a:rPr>
                  <a:t> </a:t>
                </a:r>
              </a:p>
            </p:txBody>
          </p:sp>
        </mc:Fallback>
      </mc:AlternateContent>
    </p:spTree>
    <p:extLst>
      <p:ext uri="{BB962C8B-B14F-4D97-AF65-F5344CB8AC3E}">
        <p14:creationId xmlns:p14="http://schemas.microsoft.com/office/powerpoint/2010/main" val="64622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in a semiconductor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11</a:t>
            </a:fld>
            <a:endParaRPr lang="en-US"/>
          </a:p>
        </p:txBody>
      </p:sp>
      <p:cxnSp>
        <p:nvCxnSpPr>
          <p:cNvPr id="31" name="Straight Connector 30"/>
          <p:cNvCxnSpPr/>
          <p:nvPr/>
        </p:nvCxnSpPr>
        <p:spPr>
          <a:xfrm>
            <a:off x="1314591" y="2640434"/>
            <a:ext cx="991032" cy="1"/>
          </a:xfrm>
          <a:prstGeom prst="line">
            <a:avLst/>
          </a:prstGeom>
          <a:ln w="285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996523" y="3497151"/>
                <a:ext cx="2288251" cy="1352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𝐼</m:t>
                      </m:r>
                      <m:r>
                        <a:rPr lang="en-US" sz="4000" b="0" i="1" smtClean="0">
                          <a:latin typeface="Cambria Math"/>
                        </a:rPr>
                        <m:t>=</m:t>
                      </m:r>
                      <m:f>
                        <m:fPr>
                          <m:ctrlPr>
                            <a:rPr lang="en-US" sz="4000" b="0" i="1" smtClean="0">
                              <a:latin typeface="Cambria Math"/>
                            </a:rPr>
                          </m:ctrlPr>
                        </m:fPr>
                        <m:num>
                          <m:r>
                            <a:rPr lang="en-US" sz="4000" b="0" i="1" smtClean="0">
                              <a:latin typeface="Cambria Math"/>
                            </a:rPr>
                            <m:t>𝐴𝑉</m:t>
                          </m:r>
                        </m:num>
                        <m:den>
                          <m:r>
                            <a:rPr lang="en-US" sz="4000" b="0" i="1" smtClean="0">
                              <a:latin typeface="Cambria Math"/>
                            </a:rPr>
                            <m:t>𝜌</m:t>
                          </m:r>
                          <m:r>
                            <a:rPr lang="en-US" sz="4000" b="0" i="1" smtClean="0">
                              <a:latin typeface="Cambria Math"/>
                            </a:rPr>
                            <m:t>𝑡</m:t>
                          </m:r>
                        </m:den>
                      </m:f>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4996523" y="3497151"/>
                <a:ext cx="2288251" cy="1352999"/>
              </a:xfrm>
              <a:prstGeom prst="rect">
                <a:avLst/>
              </a:prstGeom>
              <a:blipFill rotWithShape="1">
                <a:blip r:embed="rId2"/>
                <a:stretch>
                  <a:fillRect/>
                </a:stretch>
              </a:blipFill>
            </p:spPr>
            <p:txBody>
              <a:bodyPr/>
              <a:lstStyle/>
              <a:p>
                <a:r>
                  <a:rPr lang="en-US">
                    <a:noFill/>
                  </a:rPr>
                  <a:t> </a:t>
                </a:r>
              </a:p>
            </p:txBody>
          </p:sp>
        </mc:Fallback>
      </mc:AlternateContent>
      <p:sp>
        <p:nvSpPr>
          <p:cNvPr id="8" name="Cube 7"/>
          <p:cNvSpPr/>
          <p:nvPr/>
        </p:nvSpPr>
        <p:spPr>
          <a:xfrm>
            <a:off x="2073696" y="1387926"/>
            <a:ext cx="1188720" cy="1920240"/>
          </a:xfrm>
          <a:prstGeom prst="cube">
            <a:avLst>
              <a:gd name="adj" fmla="val 55220"/>
            </a:avLst>
          </a:prstGeom>
          <a:solidFill>
            <a:srgbClr val="EAE6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658761" y="2055658"/>
                <a:ext cx="56220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𝐴</m:t>
                      </m:r>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658761" y="2055658"/>
                <a:ext cx="562205"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070431" y="3203453"/>
                <a:ext cx="47038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𝑡</m:t>
                      </m:r>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070431" y="3203453"/>
                <a:ext cx="470385" cy="584775"/>
              </a:xfrm>
              <a:prstGeom prst="rect">
                <a:avLst/>
              </a:prstGeom>
              <a:blipFill rotWithShape="1">
                <a:blip r:embed="rId4"/>
                <a:stretch>
                  <a:fillRect/>
                </a:stretch>
              </a:blipFill>
            </p:spPr>
            <p:txBody>
              <a:bodyPr/>
              <a:lstStyle/>
              <a:p>
                <a:r>
                  <a:rPr lang="en-US">
                    <a:noFill/>
                  </a:rPr>
                  <a:t> </a:t>
                </a:r>
              </a:p>
            </p:txBody>
          </p:sp>
        </mc:Fallback>
      </mc:AlternateContent>
      <p:grpSp>
        <p:nvGrpSpPr>
          <p:cNvPr id="14" name="Group 13"/>
          <p:cNvGrpSpPr/>
          <p:nvPr/>
        </p:nvGrpSpPr>
        <p:grpSpPr>
          <a:xfrm>
            <a:off x="1907918" y="4750861"/>
            <a:ext cx="795410" cy="830997"/>
            <a:chOff x="2841884" y="4750861"/>
            <a:chExt cx="795410" cy="830997"/>
          </a:xfrm>
        </p:grpSpPr>
        <p:sp>
          <p:nvSpPr>
            <p:cNvPr id="11" name="Oval 10"/>
            <p:cNvSpPr/>
            <p:nvPr/>
          </p:nvSpPr>
          <p:spPr>
            <a:xfrm>
              <a:off x="2873829" y="4800600"/>
              <a:ext cx="731520" cy="73152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2841884" y="4750861"/>
                  <a:ext cx="795410"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oMath>
                    </m:oMathPara>
                  </a14:m>
                  <a:endParaRPr lang="en-US" sz="48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2841884" y="4750861"/>
                  <a:ext cx="795410" cy="830997"/>
                </a:xfrm>
                <a:prstGeom prst="rect">
                  <a:avLst/>
                </a:prstGeom>
                <a:blipFill rotWithShape="1">
                  <a:blip r:embed="rId5"/>
                  <a:stretch>
                    <a:fillRect/>
                  </a:stretch>
                </a:blipFill>
              </p:spPr>
              <p:txBody>
                <a:bodyPr/>
                <a:lstStyle/>
                <a:p>
                  <a:r>
                    <a:rPr lang="en-US">
                      <a:noFill/>
                    </a:rPr>
                    <a:t> </a:t>
                  </a:r>
                </a:p>
              </p:txBody>
            </p:sp>
          </mc:Fallback>
        </mc:AlternateContent>
      </p:grpSp>
      <p:cxnSp>
        <p:nvCxnSpPr>
          <p:cNvPr id="16" name="Straight Connector 15"/>
          <p:cNvCxnSpPr/>
          <p:nvPr/>
        </p:nvCxnSpPr>
        <p:spPr>
          <a:xfrm>
            <a:off x="3262416" y="4914900"/>
            <a:ext cx="0" cy="457200"/>
          </a:xfrm>
          <a:prstGeom prst="line">
            <a:avLst/>
          </a:prstGeom>
          <a:ln w="57150" cap="rnd">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433322" y="4750861"/>
            <a:ext cx="0" cy="830997"/>
          </a:xfrm>
          <a:prstGeom prst="line">
            <a:avLst/>
          </a:prstGeom>
          <a:ln w="57150" cap="rnd">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78428" y="5581858"/>
                <a:ext cx="56797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𝑉</m:t>
                      </m:r>
                    </m:oMath>
                  </m:oMathPara>
                </a14:m>
                <a:endParaRPr lang="en-US"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78428" y="5581858"/>
                <a:ext cx="567976" cy="584775"/>
              </a:xfrm>
              <a:prstGeom prst="rect">
                <a:avLst/>
              </a:prstGeom>
              <a:blipFill rotWithShape="1">
                <a:blip r:embed="rId6"/>
                <a:stretch>
                  <a:fillRect/>
                </a:stretch>
              </a:blipFill>
            </p:spPr>
            <p:txBody>
              <a:bodyPr/>
              <a:lstStyle/>
              <a:p>
                <a:r>
                  <a:rPr lang="en-US">
                    <a:noFill/>
                  </a:rPr>
                  <a:t> </a:t>
                </a:r>
              </a:p>
            </p:txBody>
          </p:sp>
        </mc:Fallback>
      </mc:AlternateContent>
      <p:cxnSp>
        <p:nvCxnSpPr>
          <p:cNvPr id="22" name="Straight Connector 21"/>
          <p:cNvCxnSpPr>
            <a:stCxn id="13" idx="3"/>
          </p:cNvCxnSpPr>
          <p:nvPr/>
        </p:nvCxnSpPr>
        <p:spPr>
          <a:xfrm>
            <a:off x="2703328" y="5166360"/>
            <a:ext cx="559088" cy="0"/>
          </a:xfrm>
          <a:prstGeom prst="line">
            <a:avLst/>
          </a:prstGeom>
          <a:ln w="285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414816" y="5145677"/>
            <a:ext cx="559088" cy="0"/>
          </a:xfrm>
          <a:prstGeom prst="line">
            <a:avLst/>
          </a:prstGeom>
          <a:ln w="285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973904" y="2640433"/>
            <a:ext cx="0" cy="2525927"/>
          </a:xfrm>
          <a:prstGeom prst="line">
            <a:avLst/>
          </a:prstGeom>
          <a:ln w="285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982872" y="2640433"/>
            <a:ext cx="991032" cy="1"/>
          </a:xfrm>
          <a:prstGeom prst="line">
            <a:avLst/>
          </a:prstGeom>
          <a:ln w="285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14591" y="2640435"/>
            <a:ext cx="0" cy="2503065"/>
          </a:xfrm>
          <a:prstGeom prst="line">
            <a:avLst/>
          </a:prstGeom>
          <a:ln w="285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3" idx="1"/>
          </p:cNvCxnSpPr>
          <p:nvPr/>
        </p:nvCxnSpPr>
        <p:spPr>
          <a:xfrm flipH="1" flipV="1">
            <a:off x="1314591" y="5143500"/>
            <a:ext cx="593327" cy="22860"/>
          </a:xfrm>
          <a:prstGeom prst="line">
            <a:avLst/>
          </a:prstGeom>
          <a:ln w="285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4865889" y="1120911"/>
                <a:ext cx="228825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𝑉</m:t>
                      </m:r>
                      <m:r>
                        <a:rPr lang="en-US" sz="4000" b="0" i="1" smtClean="0">
                          <a:latin typeface="Cambria Math"/>
                        </a:rPr>
                        <m:t>=</m:t>
                      </m:r>
                      <m:r>
                        <a:rPr lang="en-US" sz="4000" b="0" i="1" smtClean="0">
                          <a:latin typeface="Cambria Math"/>
                        </a:rPr>
                        <m:t>𝐼𝑅</m:t>
                      </m:r>
                    </m:oMath>
                  </m:oMathPara>
                </a14:m>
                <a:endParaRPr lang="en-US" sz="4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865889" y="1120911"/>
                <a:ext cx="2288251" cy="70788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004216" y="2062874"/>
                <a:ext cx="2288251" cy="1200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𝑉</m:t>
                      </m:r>
                      <m:r>
                        <a:rPr lang="en-US" sz="4000" b="0" i="1" smtClean="0">
                          <a:latin typeface="Cambria Math"/>
                        </a:rPr>
                        <m:t>=</m:t>
                      </m:r>
                      <m:r>
                        <a:rPr lang="en-US" sz="4000" b="0" i="1" smtClean="0">
                          <a:latin typeface="Cambria Math"/>
                        </a:rPr>
                        <m:t>𝐼</m:t>
                      </m:r>
                      <m:f>
                        <m:fPr>
                          <m:ctrlPr>
                            <a:rPr lang="en-US" sz="4000" b="0" i="1" smtClean="0">
                              <a:latin typeface="Cambria Math"/>
                            </a:rPr>
                          </m:ctrlPr>
                        </m:fPr>
                        <m:num>
                          <m:r>
                            <a:rPr lang="en-US" sz="4000" b="0" i="1" smtClean="0">
                              <a:latin typeface="Cambria Math"/>
                            </a:rPr>
                            <m:t>𝜌</m:t>
                          </m:r>
                          <m:r>
                            <a:rPr lang="en-US" sz="4000" b="0" i="1" smtClean="0">
                              <a:latin typeface="Cambria Math"/>
                            </a:rPr>
                            <m:t>𝑡</m:t>
                          </m:r>
                        </m:num>
                        <m:den>
                          <m:r>
                            <a:rPr lang="en-US" sz="4000" b="0" i="1" smtClean="0">
                              <a:latin typeface="Cambria Math"/>
                            </a:rPr>
                            <m:t>𝐴</m:t>
                          </m:r>
                        </m:den>
                      </m:f>
                    </m:oMath>
                  </m:oMathPara>
                </a14:m>
                <a:endParaRPr lang="en-US" sz="4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5004216" y="2062874"/>
                <a:ext cx="2288251" cy="120020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65432" y="5084226"/>
                <a:ext cx="253966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𝐼</m:t>
                      </m:r>
                      <m:r>
                        <a:rPr lang="en-US" sz="4000" b="0" i="1" smtClean="0">
                          <a:latin typeface="Cambria Math"/>
                        </a:rPr>
                        <m:t>=</m:t>
                      </m:r>
                      <m:sSub>
                        <m:sSubPr>
                          <m:ctrlPr>
                            <a:rPr lang="en-US" sz="4000" b="0" i="1" smtClean="0">
                              <a:latin typeface="Cambria Math"/>
                            </a:rPr>
                          </m:ctrlPr>
                        </m:sSubPr>
                        <m:e>
                          <m:r>
                            <a:rPr lang="en-US" sz="4000" b="0" i="1" smtClean="0">
                              <a:latin typeface="Cambria Math"/>
                            </a:rPr>
                            <m:t>𝐼</m:t>
                          </m:r>
                        </m:e>
                        <m:sub>
                          <m:r>
                            <a:rPr lang="en-US" sz="4000" b="0" i="1" smtClean="0">
                              <a:latin typeface="Cambria Math"/>
                            </a:rPr>
                            <m:t>𝑒</m:t>
                          </m:r>
                        </m:sub>
                      </m:sSub>
                      <m:r>
                        <a:rPr lang="en-US" sz="4000" b="0" i="1" smtClean="0">
                          <a:latin typeface="Cambria Math"/>
                        </a:rPr>
                        <m:t>+</m:t>
                      </m:r>
                      <m:sSub>
                        <m:sSubPr>
                          <m:ctrlPr>
                            <a:rPr lang="en-US" sz="4000" b="0" i="1" smtClean="0">
                              <a:latin typeface="Cambria Math"/>
                            </a:rPr>
                          </m:ctrlPr>
                        </m:sSubPr>
                        <m:e>
                          <m:r>
                            <a:rPr lang="en-US" sz="4000" b="0" i="1" smtClean="0">
                              <a:latin typeface="Cambria Math"/>
                            </a:rPr>
                            <m:t>𝐼</m:t>
                          </m:r>
                        </m:e>
                        <m:sub>
                          <m:r>
                            <a:rPr lang="en-US" sz="4000" b="0" i="1" smtClean="0">
                              <a:latin typeface="Cambria Math"/>
                            </a:rPr>
                            <m:t>h</m:t>
                          </m:r>
                        </m:sub>
                      </m:sSub>
                    </m:oMath>
                  </m:oMathPara>
                </a14:m>
                <a:endParaRPr lang="en-US" sz="4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65432" y="5084226"/>
                <a:ext cx="2539662" cy="707886"/>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8554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Under an externally applied electric field</a:t>
                </a:r>
              </a:p>
              <a:p>
                <a:pPr lvl="1"/>
                <a:r>
                  <a:rPr lang="en-US" b="0" dirty="0" smtClean="0"/>
                  <a:t>Electron drift velocity: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𝑒</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𝑒</m:t>
                        </m:r>
                      </m:sub>
                    </m:sSub>
                    <m:r>
                      <a:rPr lang="en-US" b="0" i="1" smtClean="0">
                        <a:latin typeface="Cambria Math"/>
                      </a:rPr>
                      <m:t>𝐸</m:t>
                    </m:r>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𝑒</m:t>
                        </m:r>
                      </m:sub>
                    </m:sSub>
                    <m:f>
                      <m:fPr>
                        <m:ctrlPr>
                          <a:rPr lang="en-US" b="0" i="1" smtClean="0">
                            <a:latin typeface="Cambria Math"/>
                          </a:rPr>
                        </m:ctrlPr>
                      </m:fPr>
                      <m:num>
                        <m:r>
                          <a:rPr lang="en-US" b="0" i="1" smtClean="0">
                            <a:latin typeface="Cambria Math"/>
                          </a:rPr>
                          <m:t>𝑉</m:t>
                        </m:r>
                      </m:num>
                      <m:den>
                        <m:r>
                          <a:rPr lang="en-US" b="0" i="1" smtClean="0">
                            <a:latin typeface="Cambria Math"/>
                          </a:rPr>
                          <m:t>𝑑</m:t>
                        </m:r>
                      </m:den>
                    </m:f>
                  </m:oMath>
                </a14:m>
                <a:endParaRPr lang="en-US" dirty="0" smtClean="0"/>
              </a:p>
              <a:p>
                <a:pPr lvl="1"/>
                <a:r>
                  <a:rPr lang="en-US" b="0" dirty="0" smtClean="0"/>
                  <a:t>Material resistivity: </a:t>
                </a:r>
                <a14:m>
                  <m:oMath xmlns:m="http://schemas.openxmlformats.org/officeDocument/2006/math">
                    <m:r>
                      <a:rPr lang="en-US" b="0" i="1" smtClean="0">
                        <a:latin typeface="Cambria Math"/>
                      </a:rPr>
                      <m:t>𝜌</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𝑒</m:t>
                        </m:r>
                        <m:d>
                          <m:dPr>
                            <m:ctrlPr>
                              <a:rPr lang="en-US" b="0" i="1" smtClean="0">
                                <a:latin typeface="Cambria Math"/>
                              </a:rPr>
                            </m:ctrlPr>
                          </m:dPr>
                          <m:e>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sSub>
                              <m:sSubPr>
                                <m:ctrlPr>
                                  <a:rPr lang="en-US" b="0" i="1" smtClean="0">
                                    <a:latin typeface="Cambria Math"/>
                                  </a:rPr>
                                </m:ctrlPr>
                              </m:sSubPr>
                              <m:e>
                                <m:r>
                                  <a:rPr lang="en-US" b="0" i="1" smtClean="0">
                                    <a:latin typeface="Cambria Math"/>
                                  </a:rPr>
                                  <m:t>𝜇</m:t>
                                </m:r>
                              </m:e>
                              <m:sub>
                                <m:r>
                                  <a:rPr lang="en-US" b="0" i="1" smtClean="0">
                                    <a:latin typeface="Cambria Math"/>
                                  </a:rPr>
                                  <m:t>𝑒</m:t>
                                </m:r>
                              </m:sub>
                            </m:sSub>
                            <m:r>
                              <a:rPr lang="en-US" b="0" i="1" smtClean="0">
                                <a:latin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h</m:t>
                                </m:r>
                              </m:sub>
                            </m:sSub>
                            <m:sSub>
                              <m:sSubPr>
                                <m:ctrlPr>
                                  <a:rPr lang="en-US" b="0" i="1" smtClean="0">
                                    <a:latin typeface="Cambria Math"/>
                                  </a:rPr>
                                </m:ctrlPr>
                              </m:sSubPr>
                              <m:e>
                                <m:r>
                                  <a:rPr lang="en-US" b="0" i="1" smtClean="0">
                                    <a:latin typeface="Cambria Math"/>
                                  </a:rPr>
                                  <m:t>𝜇</m:t>
                                </m:r>
                              </m:e>
                              <m:sub>
                                <m:r>
                                  <a:rPr lang="en-US" b="0" i="1" smtClean="0">
                                    <a:latin typeface="Cambria Math"/>
                                  </a:rPr>
                                  <m:t>h</m:t>
                                </m:r>
                              </m:sub>
                            </m:sSub>
                          </m:e>
                        </m:d>
                      </m:den>
                    </m:f>
                  </m:oMath>
                </a14:m>
                <a:endParaRPr lang="en-US" dirty="0" smtClean="0"/>
              </a:p>
              <a:p>
                <a:r>
                  <a:rPr lang="en-US" dirty="0" smtClean="0"/>
                  <a:t>Silicon</a:t>
                </a:r>
              </a:p>
              <a:p>
                <a:pPr lvl="1"/>
                <a:r>
                  <a:rPr lang="en-US" dirty="0" smtClean="0"/>
                  <a:t>Pure: Intrinsic </a:t>
                </a:r>
                <a:r>
                  <a:rPr lang="el-GR" i="1" dirty="0" smtClean="0">
                    <a:latin typeface="+mn-lt"/>
                  </a:rPr>
                  <a:t>ρ</a:t>
                </a:r>
                <a:r>
                  <a:rPr lang="en-US" i="1" dirty="0" smtClean="0"/>
                  <a:t> </a:t>
                </a:r>
                <a:r>
                  <a:rPr lang="en-US" dirty="0" smtClean="0"/>
                  <a:t>= 230,000 </a:t>
                </a:r>
                <a:r>
                  <a:rPr lang="el-GR" dirty="0" smtClean="0">
                    <a:latin typeface="+mn-lt"/>
                  </a:rPr>
                  <a:t>Ω</a:t>
                </a:r>
                <a:r>
                  <a:rPr lang="en-US" dirty="0" smtClean="0"/>
                  <a:t> cm</a:t>
                </a:r>
              </a:p>
              <a:p>
                <a:pPr lvl="1"/>
                <a:r>
                  <a:rPr lang="en-US" dirty="0" smtClean="0"/>
                  <a:t>Dope at 2 x 10</a:t>
                </a:r>
                <a:r>
                  <a:rPr lang="en-US" baseline="30000" dirty="0" smtClean="0"/>
                  <a:t>-10</a:t>
                </a:r>
                <a:r>
                  <a:rPr lang="en-US" dirty="0" smtClean="0"/>
                  <a:t>: </a:t>
                </a:r>
                <a:r>
                  <a:rPr lang="el-GR" i="1" dirty="0"/>
                  <a:t>ρ</a:t>
                </a:r>
                <a:r>
                  <a:rPr lang="en-US" i="1" dirty="0"/>
                  <a:t> </a:t>
                </a:r>
                <a:r>
                  <a:rPr lang="en-US" dirty="0"/>
                  <a:t>= </a:t>
                </a:r>
                <a:r>
                  <a:rPr lang="en-US" dirty="0" smtClean="0"/>
                  <a:t>463 </a:t>
                </a:r>
                <a:r>
                  <a:rPr lang="el-GR" dirty="0" smtClean="0"/>
                  <a:t>Ω</a:t>
                </a:r>
                <a:r>
                  <a:rPr lang="en-US" dirty="0" smtClean="0"/>
                  <a:t> cm</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259" t="-127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Electron mobility</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12</a:t>
            </a:fld>
            <a:endParaRPr lang="en-US"/>
          </a:p>
        </p:txBody>
      </p:sp>
    </p:spTree>
    <p:extLst>
      <p:ext uri="{BB962C8B-B14F-4D97-AF65-F5344CB8AC3E}">
        <p14:creationId xmlns:p14="http://schemas.microsoft.com/office/powerpoint/2010/main" val="373138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Semiconductor doping</a:t>
            </a:r>
            <a:endParaRPr lang="en-US"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252707" y="3423984"/>
            <a:ext cx="2898959" cy="301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13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233"/>
          <a:stretch/>
        </p:blipFill>
        <p:spPr bwMode="auto">
          <a:xfrm>
            <a:off x="716976" y="3423984"/>
            <a:ext cx="3059378" cy="301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450687" y="2213892"/>
            <a:ext cx="2824844" cy="155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2550"/>
          <a:stretch/>
        </p:blipFill>
        <p:spPr bwMode="auto">
          <a:xfrm>
            <a:off x="4607624" y="2213892"/>
            <a:ext cx="2680775" cy="155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479470" y="4275117"/>
            <a:ext cx="558140" cy="451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5092536" y="4959227"/>
            <a:ext cx="558140" cy="451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ontent Placeholder 1"/>
          <p:cNvSpPr>
            <a:spLocks noGrp="1"/>
          </p:cNvSpPr>
          <p:nvPr>
            <p:ph idx="1"/>
          </p:nvPr>
        </p:nvSpPr>
        <p:spPr>
          <a:xfrm>
            <a:off x="457200" y="927274"/>
            <a:ext cx="8229600" cy="3217223"/>
          </a:xfrm>
        </p:spPr>
        <p:txBody>
          <a:bodyPr/>
          <a:lstStyle/>
          <a:p>
            <a:r>
              <a:rPr lang="en-US" dirty="0"/>
              <a:t>Addition of impurities can create additional states within </a:t>
            </a:r>
            <a:r>
              <a:rPr lang="en-US" dirty="0" smtClean="0"/>
              <a:t>an energy </a:t>
            </a:r>
            <a:r>
              <a:rPr lang="en-US" dirty="0"/>
              <a:t>gap. </a:t>
            </a:r>
            <a:endParaRPr lang="en-US" dirty="0" smtClean="0"/>
          </a:p>
          <a:p>
            <a:r>
              <a:rPr lang="en-US" dirty="0" smtClean="0"/>
              <a:t>10</a:t>
            </a:r>
            <a:r>
              <a:rPr lang="en-US" baseline="30000" dirty="0" smtClean="0"/>
              <a:t>-7</a:t>
            </a:r>
            <a:r>
              <a:rPr lang="en-US" dirty="0" smtClean="0"/>
              <a:t> -10</a:t>
            </a:r>
            <a:r>
              <a:rPr lang="en-US" baseline="30000" dirty="0" smtClean="0"/>
              <a:t>-10</a:t>
            </a:r>
            <a:r>
              <a:rPr lang="en-US" dirty="0" smtClean="0"/>
              <a:t> </a:t>
            </a:r>
            <a:r>
              <a:rPr lang="en-US" dirty="0"/>
              <a:t>as a </a:t>
            </a:r>
            <a:r>
              <a:rPr lang="en-US" dirty="0" smtClean="0"/>
              <a:t>fractional impurity</a:t>
            </a:r>
            <a:endParaRPr lang="en-US" dirty="0"/>
          </a:p>
        </p:txBody>
      </p:sp>
    </p:spTree>
    <p:extLst>
      <p:ext uri="{BB962C8B-B14F-4D97-AF65-F5344CB8AC3E}">
        <p14:creationId xmlns:p14="http://schemas.microsoft.com/office/powerpoint/2010/main" val="1185385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material properties</a:t>
            </a:r>
            <a:endParaRPr lang="en-US" dirty="0"/>
          </a:p>
        </p:txBody>
      </p:sp>
      <p:sp>
        <p:nvSpPr>
          <p:cNvPr id="3" name="Date Placeholder 2"/>
          <p:cNvSpPr>
            <a:spLocks noGrp="1"/>
          </p:cNvSpPr>
          <p:nvPr>
            <p:ph type="dt" sz="half" idx="10"/>
          </p:nvPr>
        </p:nvSpPr>
        <p:spPr/>
        <p:txBody>
          <a:bodyPr/>
          <a:lstStyle/>
          <a:p>
            <a:pPr>
              <a:defRPr/>
            </a:pPr>
            <a:r>
              <a:rPr lang="en-US" smtClean="0"/>
              <a:t>Nov 2, 2015</a:t>
            </a:r>
            <a:endParaRPr lang="en-US"/>
          </a:p>
        </p:txBody>
      </p:sp>
      <p:sp>
        <p:nvSpPr>
          <p:cNvPr id="4" name="Footer Placeholder 3"/>
          <p:cNvSpPr>
            <a:spLocks noGrp="1"/>
          </p:cNvSpPr>
          <p:nvPr>
            <p:ph type="ftr" sz="quarter" idx="11"/>
          </p:nvPr>
        </p:nvSpPr>
        <p:spPr/>
        <p:txBody>
          <a:bodyPr/>
          <a:lstStyle/>
          <a:p>
            <a:pPr>
              <a:defRPr/>
            </a:pPr>
            <a:r>
              <a:rPr lang="en-US" smtClean="0"/>
              <a:t>Detector Physics - Lecture 3</a:t>
            </a:r>
            <a:endParaRPr lang="en-US"/>
          </a:p>
        </p:txBody>
      </p:sp>
      <p:sp>
        <p:nvSpPr>
          <p:cNvPr id="5" name="Slide Number Placeholder 4"/>
          <p:cNvSpPr>
            <a:spLocks noGrp="1"/>
          </p:cNvSpPr>
          <p:nvPr>
            <p:ph type="sldNum" sz="quarter" idx="12"/>
          </p:nvPr>
        </p:nvSpPr>
        <p:spPr/>
        <p:txBody>
          <a:bodyPr/>
          <a:lstStyle/>
          <a:p>
            <a:pPr>
              <a:defRPr/>
            </a:pPr>
            <a:fld id="{03512733-F38B-6A49-BC10-73E8D4B90B73}" type="slidenum">
              <a:rPr lang="en-US" smtClean="0"/>
              <a:pPr>
                <a:defRPr/>
              </a:pPr>
              <a:t>14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9520"/>
            <a:ext cx="9144000" cy="511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168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457200" y="1211284"/>
                <a:ext cx="4038600" cy="4914880"/>
              </a:xfrm>
            </p:spPr>
            <p:txBody>
              <a:bodyPr/>
              <a:lstStyle/>
              <a:p>
                <a:r>
                  <a:rPr lang="en-US" dirty="0" smtClean="0"/>
                  <a:t>Each metal has its own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𝑓</m:t>
                        </m:r>
                      </m:sub>
                    </m:sSub>
                  </m:oMath>
                </a14:m>
                <a:r>
                  <a:rPr lang="en-US" dirty="0" smtClean="0"/>
                  <a:t> and </a:t>
                </a:r>
                <a14:m>
                  <m:oMath xmlns:m="http://schemas.openxmlformats.org/officeDocument/2006/math">
                    <m:r>
                      <m:rPr>
                        <m:sty m:val="p"/>
                      </m:rPr>
                      <a:rPr lang="en-US" b="0" i="0" smtClean="0">
                        <a:latin typeface="Cambria Math"/>
                      </a:rPr>
                      <m:t>Φ</m:t>
                    </m:r>
                  </m:oMath>
                </a14:m>
                <a:endParaRPr lang="en-US" dirty="0" smtClean="0"/>
              </a:p>
              <a:p>
                <a:r>
                  <a:rPr lang="en-US" dirty="0" smtClean="0"/>
                  <a:t>Both metals </a:t>
                </a:r>
                <a:r>
                  <a:rPr lang="en-US" dirty="0"/>
                  <a:t>are </a:t>
                </a:r>
                <a:r>
                  <a:rPr lang="en-US" dirty="0" smtClean="0"/>
                  <a:t>neutral</a:t>
                </a:r>
              </a:p>
              <a:p>
                <a:r>
                  <a:rPr lang="en-US" dirty="0"/>
                  <a:t>If placed in contact electrons will move from A to B until the energy levels are </a:t>
                </a:r>
                <a:r>
                  <a:rPr lang="en-US" dirty="0" smtClean="0"/>
                  <a:t>equal </a:t>
                </a:r>
              </a:p>
              <a:p>
                <a:pPr lvl="1"/>
                <a:r>
                  <a:rPr lang="en-US" dirty="0"/>
                  <a:t>M</a:t>
                </a:r>
                <a:r>
                  <a:rPr lang="en-US" dirty="0" smtClean="0"/>
                  <a:t>etals </a:t>
                </a:r>
                <a:r>
                  <a:rPr lang="en-US" dirty="0"/>
                  <a:t>become charged.</a:t>
                </a:r>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457200" y="1211284"/>
                <a:ext cx="4038600" cy="4914880"/>
              </a:xfrm>
              <a:blipFill rotWithShape="1">
                <a:blip r:embed="rId2"/>
                <a:stretch>
                  <a:fillRect l="-2564" t="-1241" b="-3474"/>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Metal-Metal Junction</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15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510" y="1025625"/>
            <a:ext cx="4944290" cy="239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889" y="3406805"/>
            <a:ext cx="4937760" cy="238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978932" y="5917748"/>
            <a:ext cx="5157717" cy="369332"/>
          </a:xfrm>
          <a:prstGeom prst="rect">
            <a:avLst/>
          </a:prstGeom>
          <a:noFill/>
          <a:ln>
            <a:solidFill>
              <a:schemeClr val="tx1"/>
            </a:solidFill>
          </a:ln>
        </p:spPr>
        <p:txBody>
          <a:bodyPr wrap="square" rtlCol="0">
            <a:spAutoFit/>
          </a:bodyPr>
          <a:lstStyle/>
          <a:p>
            <a:r>
              <a:rPr lang="en-US" sz="1800" i="1" dirty="0" smtClean="0">
                <a:solidFill>
                  <a:srgbClr val="FF0000"/>
                </a:solidFill>
              </a:rPr>
              <a:t>Slide courtesy of M. Fortner, N. Illinois University</a:t>
            </a:r>
            <a:endParaRPr lang="en-US" sz="1800" i="1" dirty="0">
              <a:solidFill>
                <a:srgbClr val="FF0000"/>
              </a:solidFill>
            </a:endParaRPr>
          </a:p>
        </p:txBody>
      </p:sp>
    </p:spTree>
    <p:extLst>
      <p:ext uri="{BB962C8B-B14F-4D97-AF65-F5344CB8AC3E}">
        <p14:creationId xmlns:p14="http://schemas.microsoft.com/office/powerpoint/2010/main" val="194549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57200" y="4235380"/>
                <a:ext cx="8229600" cy="1860619"/>
              </a:xfrm>
            </p:spPr>
            <p:txBody>
              <a:bodyPr/>
              <a:lstStyle/>
              <a:p>
                <a:r>
                  <a:rPr lang="en-US" dirty="0" smtClean="0"/>
                  <a:t>The two materials begin with different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𝑓</m:t>
                        </m:r>
                      </m:sub>
                    </m:sSub>
                  </m:oMath>
                </a14:m>
                <a:r>
                  <a:rPr lang="en-US" dirty="0"/>
                  <a:t> and </a:t>
                </a:r>
                <a14:m>
                  <m:oMath xmlns:m="http://schemas.openxmlformats.org/officeDocument/2006/math">
                    <m:r>
                      <m:rPr>
                        <m:sty m:val="p"/>
                      </m:rPr>
                      <a:rPr lang="en-US">
                        <a:latin typeface="Cambria Math"/>
                      </a:rPr>
                      <m:t>Φ</m:t>
                    </m:r>
                  </m:oMath>
                </a14:m>
                <a:endParaRPr lang="en-US" dirty="0" smtClean="0"/>
              </a:p>
              <a:p>
                <a:pPr lvl="1"/>
                <a:r>
                  <a:rPr lang="en-US" dirty="0" smtClean="0"/>
                  <a:t>Metal’s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r>
                  <a:rPr lang="en-US" dirty="0" smtClean="0"/>
                  <a:t> must be inside semi-conductor’s bandgap</a:t>
                </a:r>
              </a:p>
              <a:p>
                <a:r>
                  <a:rPr lang="en-US" dirty="0" smtClean="0"/>
                  <a:t>Field in the semiconductor:</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57200" y="4235380"/>
                <a:ext cx="8229600" cy="1860619"/>
              </a:xfrm>
              <a:blipFill rotWithShape="1">
                <a:blip r:embed="rId3"/>
                <a:stretch>
                  <a:fillRect l="-1259" t="-3607"/>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Metal-Semiconductor junction</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16</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353" y="886505"/>
            <a:ext cx="6163294" cy="334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5172110" y="5247876"/>
                <a:ext cx="1425326" cy="846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f>
                        <m:fPr>
                          <m:ctrlPr>
                            <a:rPr lang="en-US" b="0" i="1" smtClean="0">
                              <a:latin typeface="Cambria Math"/>
                            </a:rPr>
                          </m:ctrlPr>
                        </m:fPr>
                        <m:num>
                          <m:r>
                            <a:rPr lang="en-US" b="0" i="1" smtClean="0">
                              <a:latin typeface="Cambria Math"/>
                            </a:rPr>
                            <m:t>𝑁𝑒𝑥</m:t>
                          </m:r>
                        </m:num>
                        <m:den>
                          <m:sSub>
                            <m:sSubPr>
                              <m:ctrlPr>
                                <a:rPr lang="en-US" b="0" i="1" smtClean="0">
                                  <a:latin typeface="Cambria Math"/>
                                </a:rPr>
                              </m:ctrlPr>
                            </m:sSubPr>
                            <m:e>
                              <m:r>
                                <a:rPr lang="en-US" b="0" i="1" smtClean="0">
                                  <a:latin typeface="Cambria Math"/>
                                </a:rPr>
                                <m:t>𝜀</m:t>
                              </m:r>
                            </m:e>
                            <m:sub>
                              <m:r>
                                <a:rPr lang="en-US" b="0" i="1" smtClean="0">
                                  <a:latin typeface="Cambria Math"/>
                                </a:rPr>
                                <m:t>𝑟</m:t>
                              </m:r>
                            </m:sub>
                          </m:sSub>
                          <m:sSub>
                            <m:sSubPr>
                              <m:ctrlPr>
                                <a:rPr lang="en-US" b="0" i="1" smtClean="0">
                                  <a:latin typeface="Cambria Math"/>
                                </a:rPr>
                              </m:ctrlPr>
                            </m:sSubPr>
                            <m:e>
                              <m:r>
                                <a:rPr lang="en-US" b="0" i="1" smtClean="0">
                                  <a:latin typeface="Cambria Math"/>
                                </a:rPr>
                                <m:t>𝜀</m:t>
                              </m:r>
                            </m:e>
                            <m:sub>
                              <m:r>
                                <a:rPr lang="en-US" b="0" i="1" smtClean="0">
                                  <a:latin typeface="Cambria Math"/>
                                </a:rPr>
                                <m:t>0</m:t>
                              </m:r>
                            </m:sub>
                          </m:sSub>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172110" y="5247876"/>
                <a:ext cx="1425326" cy="846514"/>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783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7507" y="1116282"/>
            <a:ext cx="4258294" cy="5009882"/>
          </a:xfrm>
        </p:spPr>
        <p:txBody>
          <a:bodyPr/>
          <a:lstStyle/>
          <a:p>
            <a:r>
              <a:rPr lang="en-US" dirty="0"/>
              <a:t>Once </a:t>
            </a:r>
            <a:r>
              <a:rPr lang="en-US" dirty="0" smtClean="0"/>
              <a:t>materials in </a:t>
            </a:r>
            <a:r>
              <a:rPr lang="en-US" dirty="0"/>
              <a:t>contact electrons flow </a:t>
            </a:r>
            <a:r>
              <a:rPr lang="en-US" dirty="0" smtClean="0"/>
              <a:t>semiconductor </a:t>
            </a:r>
            <a:r>
              <a:rPr lang="en-US" dirty="0" smtClean="0">
                <a:latin typeface="Calibri"/>
              </a:rPr>
              <a:t>→</a:t>
            </a:r>
            <a:r>
              <a:rPr lang="en-US" dirty="0" smtClean="0"/>
              <a:t> metal</a:t>
            </a:r>
          </a:p>
          <a:p>
            <a:endParaRPr lang="en-US" dirty="0" smtClean="0"/>
          </a:p>
          <a:p>
            <a:endParaRPr lang="en-US" dirty="0"/>
          </a:p>
          <a:p>
            <a:r>
              <a:rPr lang="en-US" dirty="0" smtClean="0"/>
              <a:t>Barrier thickness: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2"/>
              </p:nvPr>
            </p:nvSpPr>
            <p:spPr>
              <a:xfrm>
                <a:off x="3028208" y="4061361"/>
                <a:ext cx="5937661" cy="2196934"/>
              </a:xfrm>
            </p:spPr>
            <p:txBody>
              <a:bodyPr/>
              <a:lstStyle/>
              <a:p>
                <a:r>
                  <a:rPr lang="en-US" dirty="0" smtClean="0"/>
                  <a:t>Example: Ge with 10</a:t>
                </a:r>
                <a:r>
                  <a:rPr lang="en-US" baseline="30000" dirty="0" smtClean="0"/>
                  <a:t>-7</a:t>
                </a:r>
                <a:r>
                  <a:rPr lang="en-US" dirty="0" smtClean="0"/>
                  <a:t> donor/atom and 1 V applied across.</a:t>
                </a:r>
              </a:p>
              <a:p>
                <a:pPr lvl="1"/>
                <a14:m>
                  <m:oMath xmlns:m="http://schemas.openxmlformats.org/officeDocument/2006/math">
                    <m:sSub>
                      <m:sSubPr>
                        <m:ctrlPr>
                          <a:rPr lang="en-US" b="0" i="1" smtClean="0">
                            <a:latin typeface="Cambria Math"/>
                          </a:rPr>
                        </m:ctrlPr>
                      </m:sSubPr>
                      <m:e>
                        <m:r>
                          <a:rPr lang="en-US" b="0" i="1" smtClean="0">
                            <a:latin typeface="Cambria Math"/>
                          </a:rPr>
                          <m:t>𝜀</m:t>
                        </m:r>
                      </m:e>
                      <m:sub>
                        <m:r>
                          <a:rPr lang="en-US" b="0" i="1" smtClean="0">
                            <a:latin typeface="Cambria Math"/>
                          </a:rPr>
                          <m:t>𝑟</m:t>
                        </m:r>
                      </m:sub>
                    </m:sSub>
                    <m:r>
                      <a:rPr lang="en-US" b="0" i="1" smtClean="0">
                        <a:latin typeface="Cambria Math"/>
                      </a:rPr>
                      <m:t>=16</m:t>
                    </m:r>
                  </m:oMath>
                </a14:m>
                <a:r>
                  <a:rPr lang="en-US" dirty="0" smtClean="0"/>
                  <a:t>, </a:t>
                </a:r>
                <a:r>
                  <a:rPr lang="en-US" i="1" dirty="0" smtClean="0"/>
                  <a:t>N</a:t>
                </a:r>
                <a:r>
                  <a:rPr lang="en-US" dirty="0"/>
                  <a:t> </a:t>
                </a:r>
                <a:r>
                  <a:rPr lang="en-US" dirty="0" smtClean="0"/>
                  <a:t>= 4.4 x 10</a:t>
                </a:r>
                <a:r>
                  <a:rPr lang="en-US" baseline="30000" dirty="0" smtClean="0"/>
                  <a:t>21</a:t>
                </a:r>
                <a:r>
                  <a:rPr lang="en-US" dirty="0" smtClean="0"/>
                  <a:t> m</a:t>
                </a:r>
                <a:r>
                  <a:rPr lang="en-US" baseline="30000" dirty="0" smtClean="0"/>
                  <a:t>-3</a:t>
                </a:r>
                <a:r>
                  <a:rPr lang="en-US" dirty="0" smtClean="0"/>
                  <a:t>, </a:t>
                </a:r>
                <a:br>
                  <a:rPr lang="en-US" dirty="0" smtClean="0"/>
                </a:br>
                <a:r>
                  <a:rPr lang="en-US" i="1" dirty="0" smtClean="0"/>
                  <a:t>D</a:t>
                </a:r>
                <a:r>
                  <a:rPr lang="en-US" dirty="0" smtClean="0"/>
                  <a:t> = 630 nm</a:t>
                </a:r>
              </a:p>
              <a:p>
                <a:pPr lvl="1"/>
                <a:r>
                  <a:rPr lang="en-US" b="1" i="1" dirty="0" smtClean="0"/>
                  <a:t>E = 30 kV/cm</a:t>
                </a:r>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xfrm>
                <a:off x="3028208" y="4061361"/>
                <a:ext cx="5937661" cy="2196934"/>
              </a:xfrm>
              <a:blipFill rotWithShape="1">
                <a:blip r:embed="rId3"/>
                <a:stretch>
                  <a:fillRect l="-1848" t="-2770" r="-3491" b="-6094"/>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Depletion</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17</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40476"/>
            <a:ext cx="4432570" cy="300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0" y="2616424"/>
                <a:ext cx="4722447" cy="1061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nary>
                        <m:naryPr>
                          <m:limLoc m:val="undOvr"/>
                          <m:subHide m:val="on"/>
                          <m:supHide m:val="on"/>
                          <m:ctrlPr>
                            <a:rPr lang="en-US" b="0" i="1" smtClean="0">
                              <a:latin typeface="Cambria Math"/>
                            </a:rPr>
                          </m:ctrlPr>
                        </m:naryPr>
                        <m:sub/>
                        <m:sup/>
                        <m:e>
                          <m:r>
                            <a:rPr lang="en-US" b="0" i="1" smtClean="0">
                              <a:latin typeface="Cambria Math"/>
                            </a:rPr>
                            <m:t>𝐸</m:t>
                          </m:r>
                          <m:r>
                            <a:rPr lang="en-US" b="0" i="1" smtClean="0">
                              <a:latin typeface="Cambria Math"/>
                            </a:rPr>
                            <m:t> </m:t>
                          </m:r>
                          <m:r>
                            <a:rPr lang="en-US" b="0" i="1" smtClean="0">
                              <a:latin typeface="Cambria Math"/>
                            </a:rPr>
                            <m:t>𝑑𝑥</m:t>
                          </m:r>
                        </m:e>
                      </m:nary>
                      <m:r>
                        <a:rPr lang="en-US" b="0" i="1" smtClean="0">
                          <a:latin typeface="Cambria Math"/>
                        </a:rPr>
                        <m:t>=</m:t>
                      </m:r>
                      <m:nary>
                        <m:naryPr>
                          <m:limLoc m:val="undOvr"/>
                          <m:subHide m:val="on"/>
                          <m:supHide m:val="on"/>
                          <m:ctrlPr>
                            <a:rPr lang="en-US" b="0" i="1" smtClean="0">
                              <a:latin typeface="Cambria Math"/>
                            </a:rPr>
                          </m:ctrlPr>
                        </m:naryPr>
                        <m:sub/>
                        <m:sup/>
                        <m:e>
                          <m:f>
                            <m:fPr>
                              <m:ctrlPr>
                                <a:rPr lang="en-US" b="0" i="1" smtClean="0">
                                  <a:latin typeface="Cambria Math"/>
                                </a:rPr>
                              </m:ctrlPr>
                            </m:fPr>
                            <m:num>
                              <m:r>
                                <a:rPr lang="en-US" b="0" i="1" smtClean="0">
                                  <a:latin typeface="Cambria Math"/>
                                </a:rPr>
                                <m:t>𝑁𝑒𝑥</m:t>
                              </m:r>
                            </m:num>
                            <m:den>
                              <m:sSub>
                                <m:sSubPr>
                                  <m:ctrlPr>
                                    <a:rPr lang="en-US" b="0" i="1" smtClean="0">
                                      <a:latin typeface="Cambria Math"/>
                                    </a:rPr>
                                  </m:ctrlPr>
                                </m:sSubPr>
                                <m:e>
                                  <m:r>
                                    <a:rPr lang="en-US" b="0" i="1" smtClean="0">
                                      <a:latin typeface="Cambria Math"/>
                                    </a:rPr>
                                    <m:t>𝜀</m:t>
                                  </m:r>
                                </m:e>
                                <m:sub>
                                  <m:r>
                                    <a:rPr lang="en-US" b="0" i="1" smtClean="0">
                                      <a:latin typeface="Cambria Math"/>
                                    </a:rPr>
                                    <m:t>𝑟</m:t>
                                  </m:r>
                                </m:sub>
                              </m:sSub>
                              <m:sSub>
                                <m:sSubPr>
                                  <m:ctrlPr>
                                    <a:rPr lang="en-US" b="0" i="1" smtClean="0">
                                      <a:latin typeface="Cambria Math"/>
                                    </a:rPr>
                                  </m:ctrlPr>
                                </m:sSubPr>
                                <m:e>
                                  <m:r>
                                    <a:rPr lang="en-US" b="0" i="1" smtClean="0">
                                      <a:latin typeface="Cambria Math"/>
                                    </a:rPr>
                                    <m:t>𝜀</m:t>
                                  </m:r>
                                </m:e>
                                <m:sub>
                                  <m:r>
                                    <a:rPr lang="en-US" b="0" i="1" smtClean="0">
                                      <a:latin typeface="Cambria Math"/>
                                    </a:rPr>
                                    <m:t>0</m:t>
                                  </m:r>
                                </m:sub>
                              </m:sSub>
                            </m:den>
                          </m:f>
                          <m:r>
                            <a:rPr lang="en-US" b="0" i="1" smtClean="0">
                              <a:latin typeface="Cambria Math"/>
                            </a:rPr>
                            <m:t>𝑑𝑥</m:t>
                          </m:r>
                          <m:r>
                            <a:rPr lang="en-US" b="0" i="1" smtClean="0">
                              <a:latin typeface="Cambria Math"/>
                            </a:rPr>
                            <m:t>=</m:t>
                          </m:r>
                          <m:f>
                            <m:fPr>
                              <m:ctrlPr>
                                <a:rPr lang="en-US" b="0" i="1" smtClean="0">
                                  <a:latin typeface="Cambria Math"/>
                                </a:rPr>
                              </m:ctrlPr>
                            </m:fPr>
                            <m:num>
                              <m:r>
                                <a:rPr lang="en-US" b="0" i="1" smtClean="0">
                                  <a:latin typeface="Cambria Math"/>
                                </a:rPr>
                                <m:t>𝑁𝑒</m:t>
                              </m:r>
                              <m:sSup>
                                <m:sSupPr>
                                  <m:ctrlPr>
                                    <a:rPr lang="en-US" b="0" i="1" smtClean="0">
                                      <a:latin typeface="Cambria Math"/>
                                    </a:rPr>
                                  </m:ctrlPr>
                                </m:sSupPr>
                                <m:e>
                                  <m:r>
                                    <a:rPr lang="en-US" b="0" i="1" smtClean="0">
                                      <a:latin typeface="Cambria Math"/>
                                    </a:rPr>
                                    <m:t>𝐷</m:t>
                                  </m:r>
                                </m:e>
                                <m:sup>
                                  <m:r>
                                    <a:rPr lang="en-US" b="0" i="1" smtClean="0">
                                      <a:latin typeface="Cambria Math"/>
                                    </a:rPr>
                                    <m:t>2</m:t>
                                  </m:r>
                                </m:sup>
                              </m:sSup>
                            </m:num>
                            <m:den>
                              <m:r>
                                <a:rPr lang="en-US" b="0" i="1" smtClean="0">
                                  <a:latin typeface="Cambria Math"/>
                                </a:rPr>
                                <m:t>2</m:t>
                              </m:r>
                              <m:sSub>
                                <m:sSubPr>
                                  <m:ctrlPr>
                                    <a:rPr lang="en-US" b="0" i="1" smtClean="0">
                                      <a:latin typeface="Cambria Math"/>
                                    </a:rPr>
                                  </m:ctrlPr>
                                </m:sSubPr>
                                <m:e>
                                  <m:r>
                                    <a:rPr lang="en-US" b="0" i="1" smtClean="0">
                                      <a:latin typeface="Cambria Math"/>
                                    </a:rPr>
                                    <m:t>𝜀</m:t>
                                  </m:r>
                                </m:e>
                                <m:sub>
                                  <m:r>
                                    <a:rPr lang="en-US" b="0" i="1" smtClean="0">
                                      <a:latin typeface="Cambria Math"/>
                                    </a:rPr>
                                    <m:t>𝑟</m:t>
                                  </m:r>
                                </m:sub>
                              </m:sSub>
                              <m:sSub>
                                <m:sSubPr>
                                  <m:ctrlPr>
                                    <a:rPr lang="en-US" b="0" i="1" smtClean="0">
                                      <a:latin typeface="Cambria Math"/>
                                    </a:rPr>
                                  </m:ctrlPr>
                                </m:sSubPr>
                                <m:e>
                                  <m:r>
                                    <a:rPr lang="en-US" b="0" i="1" smtClean="0">
                                      <a:latin typeface="Cambria Math"/>
                                    </a:rPr>
                                    <m:t>𝜀</m:t>
                                  </m:r>
                                </m:e>
                                <m:sub>
                                  <m:r>
                                    <a:rPr lang="en-US" b="0" i="1" smtClean="0">
                                      <a:latin typeface="Cambria Math"/>
                                    </a:rPr>
                                    <m:t>0</m:t>
                                  </m:r>
                                </m:sub>
                              </m:sSub>
                            </m:den>
                          </m:f>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0" y="2616424"/>
                <a:ext cx="4722447" cy="106106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7391" y="4334493"/>
                <a:ext cx="2048638"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m:t>
                      </m:r>
                      <m:rad>
                        <m:radPr>
                          <m:degHide m:val="on"/>
                          <m:ctrlPr>
                            <a:rPr lang="en-US" b="0" i="1" smtClean="0">
                              <a:latin typeface="Cambria Math"/>
                            </a:rPr>
                          </m:ctrlPr>
                        </m:radPr>
                        <m:deg/>
                        <m:e>
                          <m:f>
                            <m:fPr>
                              <m:ctrlPr>
                                <a:rPr lang="en-US" b="0" i="1" smtClean="0">
                                  <a:latin typeface="Cambria Math"/>
                                </a:rPr>
                              </m:ctrlPr>
                            </m:fPr>
                            <m:num>
                              <m:r>
                                <a:rPr lang="en-US" b="0" i="1" smtClean="0">
                                  <a:latin typeface="Cambria Math"/>
                                </a:rPr>
                                <m:t>2</m:t>
                              </m:r>
                              <m:sSub>
                                <m:sSubPr>
                                  <m:ctrlPr>
                                    <a:rPr lang="en-US" b="0" i="1" smtClean="0">
                                      <a:latin typeface="Cambria Math"/>
                                    </a:rPr>
                                  </m:ctrlPr>
                                </m:sSubPr>
                                <m:e>
                                  <m:r>
                                    <a:rPr lang="en-US" b="0" i="1" smtClean="0">
                                      <a:latin typeface="Cambria Math"/>
                                    </a:rPr>
                                    <m:t>𝜀</m:t>
                                  </m:r>
                                </m:e>
                                <m:sub>
                                  <m:r>
                                    <a:rPr lang="en-US" b="0" i="1" smtClean="0">
                                      <a:latin typeface="Cambria Math"/>
                                    </a:rPr>
                                    <m:t>𝑟</m:t>
                                  </m:r>
                                </m:sub>
                              </m:sSub>
                              <m:sSub>
                                <m:sSubPr>
                                  <m:ctrlPr>
                                    <a:rPr lang="en-US" b="0" i="1" smtClean="0">
                                      <a:latin typeface="Cambria Math"/>
                                    </a:rPr>
                                  </m:ctrlPr>
                                </m:sSubPr>
                                <m:e>
                                  <m:r>
                                    <a:rPr lang="en-US" b="0" i="1" smtClean="0">
                                      <a:latin typeface="Cambria Math"/>
                                    </a:rPr>
                                    <m:t>𝜀</m:t>
                                  </m:r>
                                </m:e>
                                <m:sub>
                                  <m:r>
                                    <a:rPr lang="en-US" b="0" i="1" smtClean="0">
                                      <a:latin typeface="Cambria Math"/>
                                    </a:rPr>
                                    <m:t>0</m:t>
                                  </m:r>
                                </m:sub>
                              </m:sSub>
                              <m:r>
                                <a:rPr lang="en-US" b="0" i="1" smtClean="0">
                                  <a:latin typeface="Cambria Math"/>
                                </a:rPr>
                                <m:t>𝑉</m:t>
                              </m:r>
                            </m:num>
                            <m:den>
                              <m:r>
                                <a:rPr lang="en-US" b="0" i="1" smtClean="0">
                                  <a:latin typeface="Cambria Math"/>
                                </a:rPr>
                                <m:t>𝑁𝑒</m:t>
                              </m:r>
                            </m:den>
                          </m:f>
                        </m:e>
                      </m:ra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07391" y="4334493"/>
                <a:ext cx="2048638" cy="1183529"/>
              </a:xfrm>
              <a:prstGeom prst="rect">
                <a:avLst/>
              </a:prstGeom>
              <a:blipFill rotWithShape="1">
                <a:blip r:embed="rId6"/>
                <a:stretch>
                  <a:fillRect/>
                </a:stretch>
              </a:blipFill>
            </p:spPr>
            <p:txBody>
              <a:bodyPr/>
              <a:lstStyle/>
              <a:p>
                <a:r>
                  <a:rPr lang="en-US">
                    <a:noFill/>
                  </a:rPr>
                  <a:t> </a:t>
                </a:r>
              </a:p>
            </p:txBody>
          </p:sp>
        </mc:Fallback>
      </mc:AlternateContent>
      <p:sp>
        <p:nvSpPr>
          <p:cNvPr id="11" name="TextBox 10"/>
          <p:cNvSpPr txBox="1"/>
          <p:nvPr/>
        </p:nvSpPr>
        <p:spPr>
          <a:xfrm>
            <a:off x="3978931" y="321460"/>
            <a:ext cx="5157717" cy="369332"/>
          </a:xfrm>
          <a:prstGeom prst="rect">
            <a:avLst/>
          </a:prstGeom>
          <a:noFill/>
          <a:ln>
            <a:solidFill>
              <a:schemeClr val="tx1"/>
            </a:solidFill>
          </a:ln>
        </p:spPr>
        <p:txBody>
          <a:bodyPr wrap="square" rtlCol="0">
            <a:spAutoFit/>
          </a:bodyPr>
          <a:lstStyle/>
          <a:p>
            <a:r>
              <a:rPr lang="en-US" sz="1800" i="1" dirty="0" smtClean="0">
                <a:solidFill>
                  <a:srgbClr val="FF0000"/>
                </a:solidFill>
              </a:rPr>
              <a:t>Slide courtesy of M. Fortner, N. Illinois University</a:t>
            </a:r>
            <a:endParaRPr lang="en-US" sz="1800" i="1" dirty="0">
              <a:solidFill>
                <a:srgbClr val="FF0000"/>
              </a:solidFill>
            </a:endParaRPr>
          </a:p>
        </p:txBody>
      </p:sp>
    </p:spTree>
    <p:extLst>
      <p:ext uri="{BB962C8B-B14F-4D97-AF65-F5344CB8AC3E}">
        <p14:creationId xmlns:p14="http://schemas.microsoft.com/office/powerpoint/2010/main" val="3527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1450" indent="-171450">
              <a:buFont typeface="Arial" panose="020B0604020202020204" pitchFamily="34" charset="0"/>
              <a:buChar char="•"/>
            </a:pPr>
            <a:r>
              <a:rPr lang="en-US" dirty="0" smtClean="0"/>
              <a:t>Interactions in the </a:t>
            </a:r>
            <a:r>
              <a:rPr lang="en-US" dirty="0"/>
              <a:t>depleted </a:t>
            </a:r>
            <a:r>
              <a:rPr lang="en-US" dirty="0" smtClean="0"/>
              <a:t>region create electron-hole pairs that move in opposite directions.</a:t>
            </a:r>
          </a:p>
          <a:p>
            <a:pPr marL="171450" indent="-171450">
              <a:buFont typeface="Arial" panose="020B0604020202020204" pitchFamily="34" charset="0"/>
              <a:buChar char="•"/>
            </a:pPr>
            <a:r>
              <a:rPr lang="en-US" dirty="0" smtClean="0"/>
              <a:t>However, metal-semiconductor depletion regions are small:</a:t>
            </a:r>
          </a:p>
          <a:p>
            <a:pPr marL="571500" lvl="1" indent="-171450">
              <a:buFont typeface="Arial" panose="020B0604020202020204" pitchFamily="34" charset="0"/>
              <a:buChar char="•"/>
            </a:pPr>
            <a:r>
              <a:rPr lang="en-US" dirty="0" smtClean="0"/>
              <a:t>~630 nm</a:t>
            </a:r>
          </a:p>
          <a:p>
            <a:pPr marL="171450" indent="-171450">
              <a:buFont typeface="Arial" panose="020B0604020202020204" pitchFamily="34" charset="0"/>
              <a:buChar char="•"/>
            </a:pPr>
            <a:r>
              <a:rPr lang="en-US" dirty="0" smtClean="0"/>
              <a:t>Current is constantly flowing (if no outside bias is applied)</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Punchline!!!!!</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18</a:t>
            </a:fld>
            <a:endParaRPr lang="en-US"/>
          </a:p>
        </p:txBody>
      </p:sp>
    </p:spTree>
    <p:extLst>
      <p:ext uri="{BB962C8B-B14F-4D97-AF65-F5344CB8AC3E}">
        <p14:creationId xmlns:p14="http://schemas.microsoft.com/office/powerpoint/2010/main" val="370299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320634" y="1199408"/>
                <a:ext cx="5352242" cy="4926755"/>
              </a:xfrm>
            </p:spPr>
            <p:txBody>
              <a:bodyPr/>
              <a:lstStyle/>
              <a:p>
                <a:r>
                  <a:rPr lang="en-US" dirty="0" smtClean="0"/>
                  <a:t>Thermal agitation moves electrons across to holes</a:t>
                </a:r>
              </a:p>
              <a:p>
                <a:r>
                  <a:rPr lang="en-US" dirty="0" smtClean="0"/>
                  <a:t>Soon E-field large enough to prevent movement</a:t>
                </a:r>
              </a:p>
              <a:p>
                <a:pPr lvl="1"/>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𝑓</m:t>
                        </m:r>
                      </m:sub>
                    </m:sSub>
                  </m:oMath>
                </a14:m>
                <a:r>
                  <a:rPr lang="en-US" dirty="0" smtClean="0"/>
                  <a:t> now the same on both sides</a:t>
                </a:r>
              </a:p>
              <a:p>
                <a:r>
                  <a:rPr lang="en-US" dirty="0" smtClean="0"/>
                  <a:t>Charge deposited in high field region:</a:t>
                </a:r>
              </a:p>
              <a:p>
                <a:pPr lvl="1"/>
                <a:r>
                  <a:rPr lang="en-US" dirty="0" smtClean="0"/>
                  <a:t>Moved quickly to one side</a:t>
                </a:r>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320634" y="1199408"/>
                <a:ext cx="5352242" cy="4926755"/>
              </a:xfrm>
              <a:blipFill rotWithShape="1">
                <a:blip r:embed="rId3"/>
                <a:stretch>
                  <a:fillRect l="-2050" t="-1238" r="-2050"/>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n-p semiconductor junction - Schematic</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19</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030" y="826955"/>
            <a:ext cx="363997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876" y="2655755"/>
            <a:ext cx="3424998"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408" y="4118795"/>
            <a:ext cx="2264271"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2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Semiconductor </a:t>
            </a:r>
            <a:r>
              <a:rPr lang="en-US" dirty="0"/>
              <a:t>refresher</a:t>
            </a:r>
          </a:p>
          <a:p>
            <a:r>
              <a:rPr lang="en-US" dirty="0" smtClean="0"/>
              <a:t>Doping</a:t>
            </a:r>
            <a:endParaRPr lang="en-US" dirty="0"/>
          </a:p>
          <a:p>
            <a:r>
              <a:rPr lang="en-US" dirty="0" smtClean="0"/>
              <a:t>Junctions</a:t>
            </a:r>
          </a:p>
          <a:p>
            <a:r>
              <a:rPr lang="en-US" dirty="0" smtClean="0"/>
              <a:t>Detectors</a:t>
            </a:r>
          </a:p>
          <a:p>
            <a:pPr lvl="1"/>
            <a:r>
              <a:rPr lang="en-US" dirty="0" smtClean="0"/>
              <a:t>Si </a:t>
            </a:r>
            <a:r>
              <a:rPr lang="en-US" dirty="0"/>
              <a:t>and </a:t>
            </a:r>
            <a:r>
              <a:rPr lang="en-US" dirty="0" smtClean="0"/>
              <a:t>Si(Li)s</a:t>
            </a:r>
          </a:p>
          <a:p>
            <a:pPr lvl="1"/>
            <a:r>
              <a:rPr lang="en-US" dirty="0" err="1" smtClean="0"/>
              <a:t>HPGes</a:t>
            </a:r>
            <a:endParaRPr lang="en-US" dirty="0"/>
          </a:p>
          <a:p>
            <a:endParaRPr lang="en-US" dirty="0" smtClean="0"/>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a:t>
            </a:fld>
            <a:endParaRPr lang="en-US"/>
          </a:p>
        </p:txBody>
      </p:sp>
    </p:spTree>
    <p:extLst>
      <p:ext uri="{BB962C8B-B14F-4D97-AF65-F5344CB8AC3E}">
        <p14:creationId xmlns:p14="http://schemas.microsoft.com/office/powerpoint/2010/main" val="676922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smtClean="0"/>
                  <a:t>Charge density</a:t>
                </a:r>
              </a:p>
              <a:p>
                <a:pPr lvl="1"/>
                <a14:m>
                  <m:oMath xmlns:m="http://schemas.openxmlformats.org/officeDocument/2006/math">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oMath>
                </a14:m>
                <a:endParaRPr lang="en-US" dirty="0" smtClean="0"/>
              </a:p>
              <a:p>
                <a:pPr lvl="1"/>
                <a14:m>
                  <m:oMath xmlns:m="http://schemas.openxmlformats.org/officeDocument/2006/math">
                    <m:r>
                      <a:rPr lang="en-US" b="0" i="1" smtClean="0">
                        <a:latin typeface="Cambria Math"/>
                      </a:rPr>
                      <m:t>−</m:t>
                    </m:r>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rotWithShape="1">
                <a:blip r:embed="rId3"/>
                <a:stretch>
                  <a:fillRect l="-1259" t="-127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n</a:t>
            </a:r>
            <a:r>
              <a:rPr lang="en-US" dirty="0" smtClean="0"/>
              <a:t>-p junction – a little rigor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20</a:t>
            </a:fld>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47593"/>
            <a:ext cx="9144000" cy="373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04405" y="6096000"/>
            <a:ext cx="380011" cy="284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5257513" y="1176554"/>
                <a:ext cx="2270686"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a:rPr lang="en-US" sz="4000" b="0" i="1" smtClean="0">
                              <a:latin typeface="Cambria Math"/>
                            </a:rPr>
                            <m:t>𝑁</m:t>
                          </m:r>
                        </m:e>
                        <m:sub>
                          <m:r>
                            <a:rPr lang="en-US" sz="4000" b="0" i="1" smtClean="0">
                              <a:latin typeface="Cambria Math"/>
                            </a:rPr>
                            <m:t>𝑎</m:t>
                          </m:r>
                        </m:sub>
                      </m:sSub>
                      <m:r>
                        <a:rPr lang="en-US" sz="4000" b="0" i="1" smtClean="0">
                          <a:latin typeface="Cambria Math"/>
                          <a:ea typeface="Cambria Math"/>
                        </a:rPr>
                        <m:t>≫</m:t>
                      </m:r>
                      <m:sSub>
                        <m:sSubPr>
                          <m:ctrlPr>
                            <a:rPr lang="en-US" sz="4000" b="0" i="1" smtClean="0">
                              <a:latin typeface="Cambria Math"/>
                              <a:ea typeface="Cambria Math"/>
                            </a:rPr>
                          </m:ctrlPr>
                        </m:sSubPr>
                        <m:e>
                          <m:r>
                            <a:rPr lang="en-US" sz="4000" b="0" i="1" smtClean="0">
                              <a:latin typeface="Cambria Math"/>
                              <a:ea typeface="Cambria Math"/>
                            </a:rPr>
                            <m:t>𝑁</m:t>
                          </m:r>
                        </m:e>
                        <m:sub>
                          <m:r>
                            <a:rPr lang="en-US" sz="4000" b="0" i="1" smtClean="0">
                              <a:latin typeface="Cambria Math"/>
                              <a:ea typeface="Cambria Math"/>
                            </a:rPr>
                            <m:t>𝑑</m:t>
                          </m:r>
                        </m:sub>
                      </m:sSub>
                    </m:oMath>
                  </m:oMathPara>
                </a14:m>
                <a:endParaRPr lang="en-US" sz="4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57513" y="1176554"/>
                <a:ext cx="2270686" cy="70788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257513" y="1884440"/>
                <a:ext cx="2956835" cy="689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a:rPr>
                          </m:ctrlPr>
                        </m:sSubPr>
                        <m:e>
                          <m:r>
                            <a:rPr lang="en-US" sz="3600" b="0" i="1" smtClean="0">
                              <a:latin typeface="Cambria Math"/>
                            </a:rPr>
                            <m:t>𝑁</m:t>
                          </m:r>
                        </m:e>
                        <m:sub>
                          <m:r>
                            <a:rPr lang="en-US" sz="3600" b="0" i="1" smtClean="0">
                              <a:latin typeface="Cambria Math"/>
                            </a:rPr>
                            <m:t>𝑑</m:t>
                          </m:r>
                        </m:sub>
                      </m:sSub>
                      <m:sSub>
                        <m:sSubPr>
                          <m:ctrlPr>
                            <a:rPr lang="en-US" sz="3600" b="0" i="1" smtClean="0">
                              <a:latin typeface="Cambria Math"/>
                            </a:rPr>
                          </m:ctrlPr>
                        </m:sSubPr>
                        <m:e>
                          <m:r>
                            <a:rPr lang="en-US" sz="3600" b="0" i="1" smtClean="0">
                              <a:latin typeface="Cambria Math"/>
                            </a:rPr>
                            <m:t>𝑥</m:t>
                          </m:r>
                        </m:e>
                        <m:sub>
                          <m:r>
                            <a:rPr lang="en-US" sz="3600" b="0" i="1" smtClean="0">
                              <a:latin typeface="Cambria Math"/>
                            </a:rPr>
                            <m:t>𝑛</m:t>
                          </m:r>
                        </m:sub>
                      </m:sSub>
                      <m:r>
                        <a:rPr lang="en-US" sz="3600" b="0" i="1" smtClean="0">
                          <a:latin typeface="Cambria Math"/>
                        </a:rPr>
                        <m:t>=</m:t>
                      </m:r>
                      <m:sSub>
                        <m:sSubPr>
                          <m:ctrlPr>
                            <a:rPr lang="en-US" sz="3600" b="0" i="1" smtClean="0">
                              <a:latin typeface="Cambria Math"/>
                            </a:rPr>
                          </m:ctrlPr>
                        </m:sSubPr>
                        <m:e>
                          <m:r>
                            <a:rPr lang="en-US" sz="3600" b="0" i="1" smtClean="0">
                              <a:latin typeface="Cambria Math"/>
                            </a:rPr>
                            <m:t>𝑁</m:t>
                          </m:r>
                        </m:e>
                        <m:sub>
                          <m:r>
                            <a:rPr lang="en-US" sz="3600" b="0" i="1" smtClean="0">
                              <a:latin typeface="Cambria Math"/>
                            </a:rPr>
                            <m:t>𝑎</m:t>
                          </m:r>
                        </m:sub>
                      </m:sSub>
                      <m:sSub>
                        <m:sSubPr>
                          <m:ctrlPr>
                            <a:rPr lang="en-US" sz="3600" b="0" i="1" smtClean="0">
                              <a:latin typeface="Cambria Math"/>
                            </a:rPr>
                          </m:ctrlPr>
                        </m:sSubPr>
                        <m:e>
                          <m:r>
                            <a:rPr lang="en-US" sz="3600" b="0" i="1" smtClean="0">
                              <a:latin typeface="Cambria Math"/>
                            </a:rPr>
                            <m:t>𝑥</m:t>
                          </m:r>
                        </m:e>
                        <m:sub>
                          <m:r>
                            <a:rPr lang="en-US" sz="3600" b="0" i="1" smtClean="0">
                              <a:latin typeface="Cambria Math"/>
                            </a:rPr>
                            <m:t>𝑝</m:t>
                          </m:r>
                        </m:sub>
                      </m:sSub>
                    </m:oMath>
                  </m:oMathPara>
                </a14:m>
                <a:endParaRPr lang="en-US"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5257513" y="1884440"/>
                <a:ext cx="2956835" cy="6890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40346" y="2549788"/>
                <a:ext cx="2147511" cy="707886"/>
              </a:xfrm>
              <a:prstGeom prst="rect">
                <a:avLst/>
              </a:prstGeom>
              <a:noFill/>
              <a:ln w="38100">
                <a:solidFill>
                  <a:srgbClr val="113F7C"/>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a:rPr lang="en-US" sz="4000" b="0" i="1" smtClean="0">
                              <a:latin typeface="Cambria Math"/>
                            </a:rPr>
                            <m:t>𝑥</m:t>
                          </m:r>
                        </m:e>
                        <m:sub>
                          <m:r>
                            <a:rPr lang="en-US" sz="4000" b="0" i="1" smtClean="0">
                              <a:latin typeface="Cambria Math"/>
                            </a:rPr>
                            <m:t>𝑛</m:t>
                          </m:r>
                        </m:sub>
                      </m:sSub>
                      <m:r>
                        <a:rPr lang="en-US" sz="4000" b="0" i="1" smtClean="0">
                          <a:latin typeface="Cambria Math"/>
                          <a:ea typeface="Cambria Math"/>
                        </a:rPr>
                        <m:t>≫</m:t>
                      </m:r>
                      <m:sSub>
                        <m:sSubPr>
                          <m:ctrlPr>
                            <a:rPr lang="en-US" sz="4000" b="0" i="1" smtClean="0">
                              <a:latin typeface="Cambria Math"/>
                              <a:ea typeface="Cambria Math"/>
                            </a:rPr>
                          </m:ctrlPr>
                        </m:sSubPr>
                        <m:e>
                          <m:r>
                            <a:rPr lang="en-US" sz="4000" b="0" i="1" smtClean="0">
                              <a:latin typeface="Cambria Math"/>
                              <a:ea typeface="Cambria Math"/>
                            </a:rPr>
                            <m:t>𝑥</m:t>
                          </m:r>
                        </m:e>
                        <m:sub>
                          <m:r>
                            <a:rPr lang="en-US" sz="4000" b="0" i="1" smtClean="0">
                              <a:latin typeface="Cambria Math"/>
                              <a:ea typeface="Cambria Math"/>
                            </a:rPr>
                            <m:t>𝑑</m:t>
                          </m:r>
                        </m:sub>
                      </m:sSub>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5540346" y="2549788"/>
                <a:ext cx="2147511" cy="707886"/>
              </a:xfrm>
              <a:prstGeom prst="rect">
                <a:avLst/>
              </a:prstGeom>
              <a:blipFill rotWithShape="1">
                <a:blip r:embed="rId7"/>
                <a:stretch>
                  <a:fillRect/>
                </a:stretch>
              </a:blipFill>
              <a:ln w="38100">
                <a:solidFill>
                  <a:srgbClr val="113F7C"/>
                </a:solidFill>
              </a:ln>
            </p:spPr>
            <p:txBody>
              <a:bodyPr/>
              <a:lstStyle/>
              <a:p>
                <a:r>
                  <a:rPr lang="en-US">
                    <a:noFill/>
                  </a:rPr>
                  <a:t> </a:t>
                </a:r>
              </a:p>
            </p:txBody>
          </p:sp>
        </mc:Fallback>
      </mc:AlternateContent>
    </p:spTree>
    <p:extLst>
      <p:ext uri="{BB962C8B-B14F-4D97-AF65-F5344CB8AC3E}">
        <p14:creationId xmlns:p14="http://schemas.microsoft.com/office/powerpoint/2010/main" val="23337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285008" y="1270660"/>
                <a:ext cx="4210792" cy="4855503"/>
              </a:xfrm>
            </p:spPr>
            <p:txBody>
              <a:bodyPr/>
              <a:lstStyle/>
              <a:p>
                <a:r>
                  <a:rPr lang="en-US" dirty="0" smtClean="0"/>
                  <a:t>We start out with 4 regions:</a:t>
                </a:r>
              </a:p>
              <a:p>
                <a:pPr marL="914400" lvl="1" indent="-457200">
                  <a:buFont typeface="+mj-lt"/>
                  <a:buAutoNum type="arabicPeriod"/>
                </a:pP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1</m:t>
                        </m:r>
                      </m:sub>
                    </m:sSub>
                    <m:d>
                      <m:dPr>
                        <m:ctrlPr>
                          <a:rPr lang="en-US" b="0" i="1" smtClean="0">
                            <a:latin typeface="Cambria Math"/>
                          </a:rPr>
                        </m:ctrlPr>
                      </m:dPr>
                      <m:e>
                        <m:r>
                          <a:rPr lang="en-US" b="0" i="1" smtClean="0">
                            <a:latin typeface="Cambria Math"/>
                          </a:rPr>
                          <m:t>𝑥</m:t>
                        </m:r>
                      </m:e>
                    </m:d>
                    <m:r>
                      <a:rPr lang="en-US" b="0" i="1" smtClean="0">
                        <a:latin typeface="Cambria Math"/>
                      </a:rPr>
                      <m:t>:−∞&lt;</m:t>
                    </m:r>
                    <m:r>
                      <a:rPr lang="en-US" b="0" i="1" smtClean="0">
                        <a:latin typeface="Cambria Math"/>
                      </a:rPr>
                      <m:t>𝑥</m:t>
                    </m:r>
                    <m:r>
                      <a:rPr lang="en-US" b="0" i="1" smtClean="0">
                        <a:latin typeface="Cambria Math"/>
                      </a:rPr>
                      <m:t>&lt;−</m:t>
                    </m:r>
                    <m:sSub>
                      <m:sSubPr>
                        <m:ctrlPr>
                          <a:rPr lang="en-US" b="0" i="1" smtClean="0">
                            <a:latin typeface="Cambria Math"/>
                          </a:rPr>
                        </m:ctrlPr>
                      </m:sSubPr>
                      <m:e>
                        <m:r>
                          <a:rPr lang="en-US" b="0" i="1" smtClean="0">
                            <a:latin typeface="Cambria Math"/>
                          </a:rPr>
                          <m:t>𝑥</m:t>
                        </m:r>
                      </m:e>
                      <m:sub>
                        <m:r>
                          <a:rPr lang="en-US" b="0" i="1" smtClean="0">
                            <a:latin typeface="Cambria Math"/>
                          </a:rPr>
                          <m:t>𝑝</m:t>
                        </m:r>
                      </m:sub>
                    </m:sSub>
                  </m:oMath>
                </a14:m>
                <a:endParaRPr lang="en-US" dirty="0" smtClean="0"/>
              </a:p>
              <a:p>
                <a:pPr marL="1314450" lvl="2" indent="-457200"/>
                <a14:m>
                  <m:oMath xmlns:m="http://schemas.openxmlformats.org/officeDocument/2006/math">
                    <m:r>
                      <a:rPr lang="en-US" b="0" i="1" smtClean="0">
                        <a:latin typeface="Cambria Math"/>
                      </a:rPr>
                      <m:t>𝜌</m:t>
                    </m:r>
                    <m:r>
                      <a:rPr lang="en-US" b="0" i="1" smtClean="0">
                        <a:latin typeface="Cambria Math"/>
                      </a:rPr>
                      <m:t>=0</m:t>
                    </m:r>
                  </m:oMath>
                </a14:m>
                <a:endParaRPr lang="en-US" dirty="0" smtClean="0"/>
              </a:p>
              <a:p>
                <a:pPr marL="914400" lvl="1" indent="-457200">
                  <a:buFont typeface="+mj-lt"/>
                  <a:buAutoNum type="arabicPeriod"/>
                </a:pP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2</m:t>
                        </m:r>
                      </m:sub>
                    </m:sSub>
                    <m:d>
                      <m:dPr>
                        <m:ctrlPr>
                          <a:rPr lang="en-US" b="0" i="1" smtClean="0">
                            <a:latin typeface="Cambria Math"/>
                          </a:rPr>
                        </m:ctrlPr>
                      </m:dPr>
                      <m:e>
                        <m:r>
                          <a:rPr lang="en-US" b="0" i="1" smtClean="0">
                            <a:latin typeface="Cambria Math"/>
                          </a:rPr>
                          <m:t>𝑥</m:t>
                        </m:r>
                      </m:e>
                    </m:d>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𝑝</m:t>
                        </m:r>
                      </m:sub>
                    </m:sSub>
                    <m:r>
                      <a:rPr lang="en-US" b="0" i="1" smtClean="0">
                        <a:latin typeface="Cambria Math"/>
                      </a:rPr>
                      <m:t>&lt;</m:t>
                    </m:r>
                    <m:r>
                      <a:rPr lang="en-US" b="0" i="1" smtClean="0">
                        <a:latin typeface="Cambria Math"/>
                      </a:rPr>
                      <m:t>𝑥</m:t>
                    </m:r>
                    <m:r>
                      <a:rPr lang="en-US" b="0" i="1" smtClean="0">
                        <a:latin typeface="Cambria Math"/>
                      </a:rPr>
                      <m:t>&lt;0</m:t>
                    </m:r>
                  </m:oMath>
                </a14:m>
                <a:endParaRPr lang="en-US" dirty="0" smtClean="0"/>
              </a:p>
              <a:p>
                <a:pPr marL="1314450" lvl="2" indent="-457200"/>
                <a14:m>
                  <m:oMath xmlns:m="http://schemas.openxmlformats.org/officeDocument/2006/math">
                    <m:r>
                      <a:rPr lang="en-US" b="0" i="1" smtClean="0">
                        <a:latin typeface="Cambria Math"/>
                      </a:rPr>
                      <m:t>𝜌</m:t>
                    </m:r>
                    <m:r>
                      <a:rPr lang="en-US" b="0" i="1" smtClean="0">
                        <a:latin typeface="Cambria Math"/>
                      </a:rPr>
                      <m:t>=−</m:t>
                    </m:r>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oMath>
                </a14:m>
                <a:endParaRPr lang="en-US" dirty="0" smtClean="0"/>
              </a:p>
              <a:p>
                <a:pPr marL="914400" lvl="1" indent="-457200">
                  <a:buFont typeface="+mj-lt"/>
                  <a:buAutoNum type="arabicPeriod"/>
                </a:pP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3</m:t>
                        </m:r>
                      </m:sub>
                    </m:sSub>
                    <m:d>
                      <m:dPr>
                        <m:ctrlPr>
                          <a:rPr lang="en-US" b="0" i="1" smtClean="0">
                            <a:latin typeface="Cambria Math"/>
                          </a:rPr>
                        </m:ctrlPr>
                      </m:dPr>
                      <m:e>
                        <m:r>
                          <a:rPr lang="en-US" b="0" i="1" smtClean="0">
                            <a:latin typeface="Cambria Math"/>
                          </a:rPr>
                          <m:t>𝑥</m:t>
                        </m:r>
                      </m:e>
                    </m:d>
                    <m:r>
                      <a:rPr lang="en-US" b="0" i="1" smtClean="0">
                        <a:latin typeface="Cambria Math"/>
                      </a:rPr>
                      <m:t>:0&lt;</m:t>
                    </m:r>
                    <m:r>
                      <a:rPr lang="en-US" b="0" i="1" smtClean="0">
                        <a:latin typeface="Cambria Math"/>
                      </a:rPr>
                      <m:t>𝑥</m:t>
                    </m:r>
                    <m:r>
                      <a:rPr lang="en-US" b="0" i="1" smtClean="0">
                        <a:latin typeface="Cambria Math"/>
                      </a:rPr>
                      <m:t>&lt;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oMath>
                </a14:m>
                <a:endParaRPr lang="en-US" dirty="0" smtClean="0"/>
              </a:p>
              <a:p>
                <a:pPr marL="1314450" lvl="2" indent="-457200"/>
                <a14:m>
                  <m:oMath xmlns:m="http://schemas.openxmlformats.org/officeDocument/2006/math">
                    <m:r>
                      <a:rPr lang="en-US" b="0" i="1" smtClean="0">
                        <a:latin typeface="Cambria Math"/>
                      </a:rPr>
                      <m:t>𝜌</m:t>
                    </m:r>
                    <m:r>
                      <a:rPr lang="en-US" b="0" i="1" smtClean="0">
                        <a:latin typeface="Cambria Math"/>
                      </a:rPr>
                      <m:t>=</m:t>
                    </m:r>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oMath>
                </a14:m>
                <a:endParaRPr lang="en-US" dirty="0" smtClean="0"/>
              </a:p>
              <a:p>
                <a:pPr marL="914400" lvl="1" indent="-457200">
                  <a:buFont typeface="+mj-lt"/>
                  <a:buAutoNum type="arabicPeriod"/>
                </a:pP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4</m:t>
                        </m:r>
                      </m:sub>
                    </m:sSub>
                    <m:d>
                      <m:dPr>
                        <m:ctrlPr>
                          <a:rPr lang="en-US" b="0" i="1" smtClean="0">
                            <a:latin typeface="Cambria Math"/>
                          </a:rPr>
                        </m:ctrlPr>
                      </m:dPr>
                      <m:e>
                        <m:r>
                          <a:rPr lang="en-US" b="0" i="1" smtClean="0">
                            <a:latin typeface="Cambria Math"/>
                          </a:rPr>
                          <m:t>𝑥</m:t>
                        </m:r>
                      </m:e>
                    </m:d>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r>
                      <a:rPr lang="en-US" b="0" i="1" smtClean="0">
                        <a:latin typeface="Cambria Math"/>
                      </a:rPr>
                      <m:t>&lt;</m:t>
                    </m:r>
                    <m:r>
                      <a:rPr lang="en-US" b="0" i="1" smtClean="0">
                        <a:latin typeface="Cambria Math"/>
                      </a:rPr>
                      <m:t>𝑥</m:t>
                    </m:r>
                    <m:r>
                      <a:rPr lang="en-US" b="0" i="1" smtClean="0">
                        <a:latin typeface="Cambria Math"/>
                      </a:rPr>
                      <m:t>&lt;∞</m:t>
                    </m:r>
                  </m:oMath>
                </a14:m>
                <a:endParaRPr lang="en-US" dirty="0" smtClean="0"/>
              </a:p>
              <a:p>
                <a:pPr marL="1314450" lvl="2" indent="-457200"/>
                <a14:m>
                  <m:oMath xmlns:m="http://schemas.openxmlformats.org/officeDocument/2006/math">
                    <m:r>
                      <a:rPr lang="en-US" b="0" i="1" smtClean="0">
                        <a:latin typeface="Cambria Math"/>
                      </a:rPr>
                      <m:t>𝜌</m:t>
                    </m:r>
                    <m:r>
                      <a:rPr lang="en-US" b="0" i="1" smtClean="0">
                        <a:latin typeface="Cambria Math"/>
                      </a:rPr>
                      <m:t>=0</m:t>
                    </m:r>
                  </m:oMath>
                </a14:m>
                <a:endParaRPr lang="en-US" dirty="0" smtClean="0"/>
              </a:p>
              <a:p>
                <a:pPr marL="514350" indent="-457200"/>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285008" y="1270660"/>
                <a:ext cx="4210792" cy="4855503"/>
              </a:xfrm>
              <a:blipFill rotWithShape="1">
                <a:blip r:embed="rId2"/>
                <a:stretch>
                  <a:fillRect l="-2605" t="-1255"/>
                </a:stretch>
              </a:blipFill>
            </p:spPr>
            <p:txBody>
              <a:bodyPr/>
              <a:lstStyle/>
              <a:p>
                <a:r>
                  <a:rPr lang="en-US">
                    <a:noFill/>
                  </a:rPr>
                  <a:t> </a:t>
                </a:r>
              </a:p>
            </p:txBody>
          </p:sp>
        </mc:Fallback>
      </mc:AlternateContent>
      <p:sp>
        <p:nvSpPr>
          <p:cNvPr id="2" name="Content Placeholder 1"/>
          <p:cNvSpPr>
            <a:spLocks noGrp="1"/>
          </p:cNvSpPr>
          <p:nvPr>
            <p:ph sz="half" idx="2"/>
          </p:nvPr>
        </p:nvSpPr>
        <p:spPr>
          <a:xfrm>
            <a:off x="4648200" y="2790093"/>
            <a:ext cx="4038600" cy="3336070"/>
          </a:xfrm>
        </p:spPr>
        <p:txBody>
          <a:bodyPr/>
          <a:lstStyle/>
          <a:p>
            <a:r>
              <a:rPr lang="en-US" dirty="0" smtClean="0"/>
              <a:t>In regions 1 &amp; 4</a:t>
            </a:r>
            <a:endParaRPr lang="en-US" dirty="0"/>
          </a:p>
        </p:txBody>
      </p:sp>
      <p:sp>
        <p:nvSpPr>
          <p:cNvPr id="3" name="Title 2"/>
          <p:cNvSpPr>
            <a:spLocks noGrp="1"/>
          </p:cNvSpPr>
          <p:nvPr>
            <p:ph type="title"/>
          </p:nvPr>
        </p:nvSpPr>
        <p:spPr/>
        <p:txBody>
          <a:bodyPr/>
          <a:lstStyle/>
          <a:p>
            <a:r>
              <a:rPr lang="en-US" dirty="0"/>
              <a:t>n</a:t>
            </a:r>
            <a:r>
              <a:rPr lang="en-US" dirty="0" smtClean="0"/>
              <a:t>-p junction – a little rigor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21</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23608"/>
            <a:ext cx="4572000" cy="186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04405" y="6096000"/>
            <a:ext cx="380011" cy="284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058888" y="2553195"/>
            <a:ext cx="320634" cy="236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858000" y="355473"/>
                <a:ext cx="2088905"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2</m:t>
                              </m:r>
                            </m:sup>
                          </m:sSup>
                          <m:r>
                            <a:rPr lang="en-US" b="0" i="1" smtClean="0">
                              <a:latin typeface="Cambria Math"/>
                            </a:rPr>
                            <m:t>𝑉</m:t>
                          </m:r>
                        </m:num>
                        <m:den>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𝜌</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𝜀</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0" y="355473"/>
                <a:ext cx="2088905" cy="83349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95799" y="3411654"/>
                <a:ext cx="4253985" cy="839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𝑑</m:t>
                          </m:r>
                          <m:sSub>
                            <m:sSubPr>
                              <m:ctrlPr>
                                <a:rPr lang="en-US" b="0" i="1" smtClean="0">
                                  <a:latin typeface="Cambria Math"/>
                                </a:rPr>
                              </m:ctrlPr>
                            </m:sSubPr>
                            <m:e>
                              <m:r>
                                <a:rPr lang="en-US" b="0" i="1" smtClean="0">
                                  <a:latin typeface="Cambria Math"/>
                                </a:rPr>
                                <m:t>𝑉</m:t>
                              </m:r>
                            </m:e>
                            <m:sub>
                              <m:r>
                                <a:rPr lang="en-US" b="0" i="1" smtClean="0">
                                  <a:latin typeface="Cambria Math"/>
                                </a:rPr>
                                <m:t>1</m:t>
                              </m:r>
                            </m:sub>
                          </m:sSub>
                        </m:num>
                        <m:den>
                          <m:r>
                            <a:rPr lang="en-US" b="0" i="1" smtClean="0">
                              <a:latin typeface="Cambria Math"/>
                            </a:rPr>
                            <m:t>𝑑𝑥</m:t>
                          </m:r>
                        </m:den>
                      </m:f>
                      <m:r>
                        <a:rPr lang="en-US" b="0" i="1" smtClean="0">
                          <a:latin typeface="Cambria Math"/>
                        </a:rPr>
                        <m:t>=</m:t>
                      </m:r>
                      <m:f>
                        <m:fPr>
                          <m:ctrlPr>
                            <a:rPr lang="en-US" b="0" i="1" smtClean="0">
                              <a:latin typeface="Cambria Math"/>
                            </a:rPr>
                          </m:ctrlPr>
                        </m:fPr>
                        <m:num>
                          <m:r>
                            <a:rPr lang="en-US" b="0" i="1" smtClean="0">
                              <a:latin typeface="Cambria Math"/>
                            </a:rPr>
                            <m:t>𝑑</m:t>
                          </m:r>
                          <m:sSub>
                            <m:sSubPr>
                              <m:ctrlPr>
                                <a:rPr lang="en-US" b="0" i="1" smtClean="0">
                                  <a:latin typeface="Cambria Math"/>
                                </a:rPr>
                              </m:ctrlPr>
                            </m:sSubPr>
                            <m:e>
                              <m:r>
                                <a:rPr lang="en-US" b="0" i="1" smtClean="0">
                                  <a:latin typeface="Cambria Math"/>
                                </a:rPr>
                                <m:t>𝑉</m:t>
                              </m:r>
                            </m:e>
                            <m:sub>
                              <m:r>
                                <a:rPr lang="en-US" b="0" i="1" smtClean="0">
                                  <a:latin typeface="Cambria Math"/>
                                </a:rPr>
                                <m:t>4</m:t>
                              </m:r>
                            </m:sub>
                          </m:sSub>
                        </m:num>
                        <m:den>
                          <m:r>
                            <a:rPr lang="en-US" b="0" i="1" smtClean="0">
                              <a:latin typeface="Cambria Math"/>
                            </a:rPr>
                            <m:t>𝑑𝑥</m:t>
                          </m:r>
                        </m:den>
                      </m:f>
                      <m:r>
                        <a:rPr lang="en-US" b="0" i="1" smtClean="0">
                          <a:latin typeface="Cambria Math"/>
                        </a:rPr>
                        <m:t>=0</m:t>
                      </m:r>
                      <m:r>
                        <a:rPr lang="en-US" i="1">
                          <a:latin typeface="Cambria Math"/>
                          <a:ea typeface="Cambria Math"/>
                        </a:rPr>
                        <m:t>⟹</m:t>
                      </m:r>
                      <m:d>
                        <m:dPr>
                          <m:begChr m:val="{"/>
                          <m:endChr m:val=""/>
                          <m:ctrlPr>
                            <a:rPr lang="en-US" i="1" smtClean="0">
                              <a:latin typeface="Cambria Math"/>
                              <a:ea typeface="Cambria Math"/>
                            </a:rPr>
                          </m:ctrlPr>
                        </m:dPr>
                        <m:e>
                          <m:m>
                            <m:mPr>
                              <m:mcs>
                                <m:mc>
                                  <m:mcPr>
                                    <m:count m:val="1"/>
                                    <m:mcJc m:val="center"/>
                                  </m:mcPr>
                                </m:mc>
                              </m:mcs>
                              <m:ctrlPr>
                                <a:rPr lang="en-US" i="1" smtClean="0">
                                  <a:latin typeface="Cambria Math"/>
                                  <a:ea typeface="Cambria Math"/>
                                </a:rPr>
                              </m:ctrlPr>
                            </m:mPr>
                            <m:mr>
                              <m:e>
                                <m:sSub>
                                  <m:sSubPr>
                                    <m:ctrlPr>
                                      <a:rPr lang="en-US" b="0" i="1" smtClean="0">
                                        <a:latin typeface="Cambria Math"/>
                                        <a:ea typeface="Cambria Math"/>
                                      </a:rPr>
                                    </m:ctrlPr>
                                  </m:sSubPr>
                                  <m:e>
                                    <m:r>
                                      <m:rPr>
                                        <m:brk m:alnAt="7"/>
                                      </m:rPr>
                                      <a:rPr lang="en-US" b="0" i="1" smtClean="0">
                                        <a:latin typeface="Cambria Math"/>
                                        <a:ea typeface="Cambria Math"/>
                                      </a:rPr>
                                      <m:t>𝑉</m:t>
                                    </m:r>
                                  </m:e>
                                  <m:sub>
                                    <m:r>
                                      <m:rPr>
                                        <m:brk m:alnAt="7"/>
                                      </m:rPr>
                                      <a:rPr lang="en-US" b="0" i="1" smtClean="0">
                                        <a:latin typeface="Cambria Math"/>
                                        <a:ea typeface="Cambria Math"/>
                                      </a:rPr>
                                      <m:t>1</m:t>
                                    </m:r>
                                  </m:sub>
                                </m:sSub>
                                <m:d>
                                  <m:dPr>
                                    <m:ctrlPr>
                                      <a:rPr lang="en-US" b="0" i="1" smtClean="0">
                                        <a:latin typeface="Cambria Math"/>
                                        <a:ea typeface="Cambria Math"/>
                                      </a:rPr>
                                    </m:ctrlPr>
                                  </m:dPr>
                                  <m:e>
                                    <m:r>
                                      <m:rPr>
                                        <m:brk m:alnAt="7"/>
                                      </m:rPr>
                                      <a:rPr lang="en-US" b="0" i="1" smtClean="0">
                                        <a:latin typeface="Cambria Math"/>
                                        <a:ea typeface="Cambria Math"/>
                                      </a:rPr>
                                      <m:t>𝑥</m:t>
                                    </m:r>
                                  </m:e>
                                </m:d>
                                <m:r>
                                  <m:rPr>
                                    <m:brk m:alnAt="7"/>
                                  </m:rPr>
                                  <a:rPr lang="en-US" b="0" i="1" smtClean="0">
                                    <a:latin typeface="Cambria Math"/>
                                    <a:ea typeface="Cambria Math"/>
                                  </a:rPr>
                                  <m:t>=</m:t>
                                </m:r>
                                <m:sSub>
                                  <m:sSubPr>
                                    <m:ctrlPr>
                                      <a:rPr lang="en-US" b="0" i="1" smtClean="0">
                                        <a:latin typeface="Cambria Math"/>
                                        <a:ea typeface="Cambria Math"/>
                                      </a:rPr>
                                    </m:ctrlPr>
                                  </m:sSubPr>
                                  <m:e>
                                    <m:r>
                                      <m:rPr>
                                        <m:brk m:alnAt="7"/>
                                      </m:rPr>
                                      <a:rPr lang="en-US" b="0" i="1" smtClean="0">
                                        <a:latin typeface="Cambria Math"/>
                                        <a:ea typeface="Cambria Math"/>
                                      </a:rPr>
                                      <m:t>𝐶</m:t>
                                    </m:r>
                                  </m:e>
                                  <m:sub>
                                    <m:r>
                                      <m:rPr>
                                        <m:brk m:alnAt="7"/>
                                      </m:rPr>
                                      <a:rPr lang="en-US" b="0" i="1" smtClean="0">
                                        <a:latin typeface="Cambria Math"/>
                                        <a:ea typeface="Cambria Math"/>
                                      </a:rPr>
                                      <m:t>1</m:t>
                                    </m:r>
                                  </m:sub>
                                </m:sSub>
                              </m:e>
                            </m:mr>
                            <m:mr>
                              <m:e>
                                <m:sSub>
                                  <m:sSubPr>
                                    <m:ctrlPr>
                                      <a:rPr lang="en-US" b="0" i="1" smtClean="0">
                                        <a:latin typeface="Cambria Math"/>
                                        <a:ea typeface="Cambria Math"/>
                                      </a:rPr>
                                    </m:ctrlPr>
                                  </m:sSubPr>
                                  <m:e>
                                    <m:r>
                                      <a:rPr lang="en-US" b="0" i="1" smtClean="0">
                                        <a:latin typeface="Cambria Math"/>
                                        <a:ea typeface="Cambria Math"/>
                                      </a:rPr>
                                      <m:t>𝑉</m:t>
                                    </m:r>
                                  </m:e>
                                  <m:sub>
                                    <m:r>
                                      <a:rPr lang="en-US" b="0" i="1" smtClean="0">
                                        <a:latin typeface="Cambria Math"/>
                                        <a:ea typeface="Cambria Math"/>
                                      </a:rPr>
                                      <m:t>4</m:t>
                                    </m:r>
                                  </m:sub>
                                </m:sSub>
                                <m:d>
                                  <m:dPr>
                                    <m:ctrlPr>
                                      <a:rPr lang="en-US" b="0" i="1" smtClean="0">
                                        <a:latin typeface="Cambria Math"/>
                                        <a:ea typeface="Cambria Math"/>
                                      </a:rPr>
                                    </m:ctrlPr>
                                  </m:dPr>
                                  <m:e>
                                    <m:r>
                                      <a:rPr lang="en-US" b="0" i="1" smtClean="0">
                                        <a:latin typeface="Cambria Math"/>
                                        <a:ea typeface="Cambria Math"/>
                                      </a:rPr>
                                      <m:t>𝑥</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4</m:t>
                                    </m:r>
                                  </m:sub>
                                </m:sSub>
                              </m:e>
                            </m:mr>
                          </m:m>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495799" y="3411654"/>
                <a:ext cx="4253985" cy="839717"/>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79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8" y="1033161"/>
                <a:ext cx="3503221" cy="3063833"/>
              </a:xfrm>
            </p:spPr>
            <p:txBody>
              <a:bodyPr/>
              <a:lstStyle/>
              <a:p>
                <a:pPr marL="0" indent="0">
                  <a:buNone/>
                </a:pPr>
                <a:r>
                  <a:rPr lang="en-US" sz="2000" dirty="0" smtClean="0"/>
                  <a:t>We start out with 4 regions:</a:t>
                </a:r>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1</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:−∞&lt;</m:t>
                    </m:r>
                    <m:r>
                      <a:rPr lang="en-US" sz="1800" b="0" i="1" smtClean="0">
                        <a:latin typeface="Cambria Math"/>
                      </a:rPr>
                      <m:t>𝑥</m:t>
                    </m:r>
                    <m:r>
                      <a:rPr lang="en-US" sz="1800" b="0" i="1" smtClean="0">
                        <a:latin typeface="Cambria Math"/>
                      </a:rPr>
                      <m:t>&lt;−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𝑝</m:t>
                        </m:r>
                      </m:sub>
                    </m:sSub>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=0</m:t>
                    </m:r>
                  </m:oMath>
                </a14:m>
                <a:endParaRPr lang="en-US" sz="1600" dirty="0" smtClean="0"/>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2</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𝑝</m:t>
                        </m:r>
                      </m:sub>
                    </m:sSub>
                    <m:r>
                      <a:rPr lang="en-US" sz="1800" b="0" i="1" smtClean="0">
                        <a:latin typeface="Cambria Math"/>
                      </a:rPr>
                      <m:t>&lt;</m:t>
                    </m:r>
                    <m:r>
                      <a:rPr lang="en-US" sz="1800" b="0" i="1" smtClean="0">
                        <a:latin typeface="Cambria Math"/>
                      </a:rPr>
                      <m:t>𝑥</m:t>
                    </m:r>
                    <m:r>
                      <a:rPr lang="en-US" sz="1800" b="0" i="1" smtClean="0">
                        <a:latin typeface="Cambria Math"/>
                      </a:rPr>
                      <m:t>&lt;0</m:t>
                    </m:r>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m:t>
                    </m:r>
                    <m:r>
                      <a:rPr lang="en-US" sz="1600" b="0" i="1" smtClean="0">
                        <a:latin typeface="Cambria Math"/>
                      </a:rPr>
                      <m:t>𝑒</m:t>
                    </m:r>
                    <m:sSub>
                      <m:sSubPr>
                        <m:ctrlPr>
                          <a:rPr lang="en-US" sz="1600" b="0" i="1" smtClean="0">
                            <a:latin typeface="Cambria Math"/>
                          </a:rPr>
                        </m:ctrlPr>
                      </m:sSubPr>
                      <m:e>
                        <m:r>
                          <a:rPr lang="en-US" sz="1600" b="0" i="1" smtClean="0">
                            <a:latin typeface="Cambria Math"/>
                          </a:rPr>
                          <m:t>𝑁</m:t>
                        </m:r>
                      </m:e>
                      <m:sub>
                        <m:r>
                          <a:rPr lang="en-US" sz="1600" b="0" i="1" smtClean="0">
                            <a:latin typeface="Cambria Math"/>
                          </a:rPr>
                          <m:t>𝑎</m:t>
                        </m:r>
                      </m:sub>
                    </m:sSub>
                  </m:oMath>
                </a14:m>
                <a:endParaRPr lang="en-US" sz="1600" dirty="0" smtClean="0"/>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3</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:0&lt;</m:t>
                    </m:r>
                    <m:r>
                      <a:rPr lang="en-US" sz="1800" b="0" i="1" smtClean="0">
                        <a:latin typeface="Cambria Math"/>
                      </a:rPr>
                      <m:t>𝑥</m:t>
                    </m:r>
                    <m:r>
                      <a:rPr lang="en-US" sz="1800" b="0" i="1" smtClean="0">
                        <a:latin typeface="Cambria Math"/>
                      </a:rPr>
                      <m:t>&lt;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𝑛</m:t>
                        </m:r>
                      </m:sub>
                    </m:sSub>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m:t>
                    </m:r>
                    <m:r>
                      <a:rPr lang="en-US" sz="1600" b="0" i="1" smtClean="0">
                        <a:latin typeface="Cambria Math"/>
                      </a:rPr>
                      <m:t>𝑒</m:t>
                    </m:r>
                    <m:sSub>
                      <m:sSubPr>
                        <m:ctrlPr>
                          <a:rPr lang="en-US" sz="1600" b="0" i="1" smtClean="0">
                            <a:latin typeface="Cambria Math"/>
                          </a:rPr>
                        </m:ctrlPr>
                      </m:sSubPr>
                      <m:e>
                        <m:r>
                          <a:rPr lang="en-US" sz="1600" b="0" i="1" smtClean="0">
                            <a:latin typeface="Cambria Math"/>
                          </a:rPr>
                          <m:t>𝑁</m:t>
                        </m:r>
                      </m:e>
                      <m:sub>
                        <m:r>
                          <a:rPr lang="en-US" sz="1600" b="0" i="1" smtClean="0">
                            <a:latin typeface="Cambria Math"/>
                          </a:rPr>
                          <m:t>𝑑</m:t>
                        </m:r>
                      </m:sub>
                    </m:sSub>
                  </m:oMath>
                </a14:m>
                <a:endParaRPr lang="en-US" sz="1600" dirty="0" smtClean="0"/>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4</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𝑛</m:t>
                        </m:r>
                      </m:sub>
                    </m:sSub>
                    <m:r>
                      <a:rPr lang="en-US" sz="1800" b="0" i="1" smtClean="0">
                        <a:latin typeface="Cambria Math"/>
                      </a:rPr>
                      <m:t>&lt;</m:t>
                    </m:r>
                    <m:r>
                      <a:rPr lang="en-US" sz="1800" b="0" i="1" smtClean="0">
                        <a:latin typeface="Cambria Math"/>
                      </a:rPr>
                      <m:t>𝑥</m:t>
                    </m:r>
                    <m:r>
                      <a:rPr lang="en-US" sz="1800" b="0" i="1" smtClean="0">
                        <a:latin typeface="Cambria Math"/>
                      </a:rPr>
                      <m:t>&lt;∞</m:t>
                    </m:r>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=0</m:t>
                    </m:r>
                  </m:oMath>
                </a14:m>
                <a:endParaRPr lang="en-US" sz="1600" dirty="0" smtClean="0"/>
              </a:p>
              <a:p>
                <a:pPr marL="514350" indent="-457200"/>
                <a:endParaRPr lang="en-US" sz="2000" dirty="0"/>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8" y="1033161"/>
                <a:ext cx="3503221" cy="3063833"/>
              </a:xfrm>
              <a:blipFill rotWithShape="1">
                <a:blip r:embed="rId3"/>
                <a:stretch>
                  <a:fillRect l="-1739" t="-795"/>
                </a:stretch>
              </a:blipFill>
            </p:spPr>
            <p:txBody>
              <a:bodyPr/>
              <a:lstStyle/>
              <a:p>
                <a:r>
                  <a:rPr lang="en-US">
                    <a:noFill/>
                  </a:rPr>
                  <a:t> </a:t>
                </a:r>
              </a:p>
            </p:txBody>
          </p:sp>
        </mc:Fallback>
      </mc:AlternateContent>
      <p:sp>
        <p:nvSpPr>
          <p:cNvPr id="2" name="Content Placeholder 1"/>
          <p:cNvSpPr>
            <a:spLocks noGrp="1"/>
          </p:cNvSpPr>
          <p:nvPr>
            <p:ph sz="half" idx="2"/>
          </p:nvPr>
        </p:nvSpPr>
        <p:spPr>
          <a:xfrm>
            <a:off x="285008" y="3917121"/>
            <a:ext cx="4038600" cy="677308"/>
          </a:xfrm>
        </p:spPr>
        <p:txBody>
          <a:bodyPr/>
          <a:lstStyle/>
          <a:p>
            <a:pPr marL="0" indent="0">
              <a:buNone/>
            </a:pPr>
            <a:r>
              <a:rPr lang="en-US" dirty="0" smtClean="0"/>
              <a:t>In region 3</a:t>
            </a:r>
            <a:endParaRPr lang="en-US" dirty="0"/>
          </a:p>
        </p:txBody>
      </p:sp>
      <p:sp>
        <p:nvSpPr>
          <p:cNvPr id="3" name="Title 2"/>
          <p:cNvSpPr>
            <a:spLocks noGrp="1"/>
          </p:cNvSpPr>
          <p:nvPr>
            <p:ph type="title"/>
          </p:nvPr>
        </p:nvSpPr>
        <p:spPr/>
        <p:txBody>
          <a:bodyPr/>
          <a:lstStyle/>
          <a:p>
            <a:r>
              <a:rPr lang="en-US" dirty="0"/>
              <a:t>n</a:t>
            </a:r>
            <a:r>
              <a:rPr lang="en-US" dirty="0" smtClean="0"/>
              <a:t>-p junction – a little rigor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22</a:t>
            </a:fld>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23608"/>
            <a:ext cx="4572000" cy="186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04405" y="6096000"/>
            <a:ext cx="380011" cy="284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058888" y="2553195"/>
            <a:ext cx="320634" cy="236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858000" y="355473"/>
                <a:ext cx="2088905"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2</m:t>
                              </m:r>
                            </m:sup>
                          </m:sSup>
                          <m:r>
                            <a:rPr lang="en-US" b="0" i="1" smtClean="0">
                              <a:latin typeface="Cambria Math"/>
                            </a:rPr>
                            <m:t>𝑉</m:t>
                          </m:r>
                        </m:num>
                        <m:den>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𝜌</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𝜀</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0" y="355473"/>
                <a:ext cx="2088905" cy="83349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0" y="4414056"/>
                <a:ext cx="2098395"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2</m:t>
                              </m:r>
                            </m:sup>
                          </m:sSup>
                          <m:sSub>
                            <m:sSubPr>
                              <m:ctrlPr>
                                <a:rPr lang="en-US" b="0" i="1" smtClean="0">
                                  <a:latin typeface="Cambria Math"/>
                                </a:rPr>
                              </m:ctrlPr>
                            </m:sSubPr>
                            <m:e>
                              <m:r>
                                <a:rPr lang="en-US" b="0" i="1" smtClean="0">
                                  <a:latin typeface="Cambria Math"/>
                                </a:rPr>
                                <m:t>𝑉</m:t>
                              </m:r>
                            </m:e>
                            <m:sub>
                              <m:r>
                                <a:rPr lang="en-US" b="0" i="1" smtClean="0">
                                  <a:latin typeface="Cambria Math"/>
                                </a:rPr>
                                <m:t>3</m:t>
                              </m:r>
                            </m:sub>
                          </m:sSub>
                        </m:num>
                        <m:den>
                          <m:r>
                            <a:rPr lang="en-US" b="0" i="1" smtClean="0">
                              <a:latin typeface="Cambria Math"/>
                            </a:rPr>
                            <m:t>𝑑</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num>
                        <m:den>
                          <m:r>
                            <a:rPr lang="en-US" b="0" i="1" smtClean="0">
                              <a:latin typeface="Cambria Math"/>
                            </a:rPr>
                            <m:t>𝜀</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0" y="4414056"/>
                <a:ext cx="2098395" cy="8334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0" y="5253934"/>
                <a:ext cx="4727576" cy="1061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a:rPr>
                          </m:ctrlPr>
                        </m:naryPr>
                        <m:sub/>
                        <m:sup/>
                        <m:e>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sSub>
                                <m:sSubPr>
                                  <m:ctrlPr>
                                    <a:rPr lang="en-US" i="1">
                                      <a:latin typeface="Cambria Math"/>
                                    </a:rPr>
                                  </m:ctrlPr>
                                </m:sSubPr>
                                <m:e>
                                  <m:r>
                                    <a:rPr lang="en-US" i="1">
                                      <a:latin typeface="Cambria Math"/>
                                    </a:rPr>
                                    <m:t>𝑉</m:t>
                                  </m:r>
                                </m:e>
                                <m:sub>
                                  <m:r>
                                    <a:rPr lang="en-US" i="1">
                                      <a:latin typeface="Cambria Math"/>
                                    </a:rPr>
                                    <m:t>3</m:t>
                                  </m:r>
                                </m:sub>
                              </m:sSub>
                            </m:num>
                            <m:den>
                              <m:r>
                                <a:rPr lang="en-US" i="1">
                                  <a:latin typeface="Cambria Math"/>
                                </a:rPr>
                                <m:t>𝑑</m:t>
                              </m:r>
                              <m:sSup>
                                <m:sSupPr>
                                  <m:ctrlPr>
                                    <a:rPr lang="en-US" i="1">
                                      <a:latin typeface="Cambria Math"/>
                                    </a:rPr>
                                  </m:ctrlPr>
                                </m:sSupPr>
                                <m:e>
                                  <m:r>
                                    <a:rPr lang="en-US" i="1">
                                      <a:latin typeface="Cambria Math"/>
                                    </a:rPr>
                                    <m:t>𝑥</m:t>
                                  </m:r>
                                </m:e>
                                <m:sup>
                                  <m:r>
                                    <a:rPr lang="en-US" i="1">
                                      <a:latin typeface="Cambria Math"/>
                                    </a:rPr>
                                    <m:t>2</m:t>
                                  </m:r>
                                </m:sup>
                              </m:sSup>
                            </m:den>
                          </m:f>
                          <m:r>
                            <a:rPr lang="en-US" b="0" i="1" smtClean="0">
                              <a:latin typeface="Cambria Math"/>
                            </a:rPr>
                            <m:t>𝑑𝑥</m:t>
                          </m:r>
                        </m:e>
                      </m:nary>
                      <m:r>
                        <a:rPr lang="en-US" b="0" i="1" smtClean="0">
                          <a:latin typeface="Cambria Math"/>
                        </a:rPr>
                        <m:t>=</m:t>
                      </m:r>
                      <m:f>
                        <m:fPr>
                          <m:ctrlPr>
                            <a:rPr lang="en-US" b="0" i="1" smtClean="0">
                              <a:latin typeface="Cambria Math"/>
                            </a:rPr>
                          </m:ctrlPr>
                        </m:fPr>
                        <m:num>
                          <m:r>
                            <a:rPr lang="en-US" b="0" i="1" smtClean="0">
                              <a:latin typeface="Cambria Math"/>
                            </a:rPr>
                            <m:t>𝑑</m:t>
                          </m:r>
                          <m:sSub>
                            <m:sSubPr>
                              <m:ctrlPr>
                                <a:rPr lang="en-US" b="0" i="1" smtClean="0">
                                  <a:latin typeface="Cambria Math"/>
                                </a:rPr>
                              </m:ctrlPr>
                            </m:sSubPr>
                            <m:e>
                              <m:r>
                                <a:rPr lang="en-US" b="0" i="1" smtClean="0">
                                  <a:latin typeface="Cambria Math"/>
                                </a:rPr>
                                <m:t>𝑉</m:t>
                              </m:r>
                            </m:e>
                            <m:sub>
                              <m:r>
                                <a:rPr lang="en-US" b="0" i="1" smtClean="0">
                                  <a:latin typeface="Cambria Math"/>
                                </a:rPr>
                                <m:t>3</m:t>
                              </m:r>
                            </m:sub>
                          </m:sSub>
                        </m:num>
                        <m:den>
                          <m:r>
                            <a:rPr lang="en-US" b="0" i="1" smtClean="0">
                              <a:latin typeface="Cambria Math"/>
                            </a:rPr>
                            <m:t>𝑑𝑥</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num>
                        <m:den>
                          <m:r>
                            <a:rPr lang="en-US" b="0" i="1" smtClean="0">
                              <a:latin typeface="Cambria Math"/>
                            </a:rPr>
                            <m:t>𝜀</m:t>
                          </m:r>
                        </m:den>
                      </m:f>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3</m:t>
                          </m:r>
                          <m:r>
                            <a:rPr lang="en-US" b="0" i="1" smtClean="0">
                              <a:latin typeface="Cambria Math"/>
                            </a:rPr>
                            <m:t>𝑎</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0" y="5253934"/>
                <a:ext cx="4727576" cy="106106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111375" y="2893434"/>
                <a:ext cx="6169574" cy="1061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a:rPr>
                          </m:ctrlPr>
                        </m:naryPr>
                        <m:sub/>
                        <m:sup/>
                        <m:e>
                          <m:f>
                            <m:fPr>
                              <m:ctrlPr>
                                <a:rPr lang="en-US" i="1" smtClean="0">
                                  <a:latin typeface="Cambria Math"/>
                                </a:rPr>
                              </m:ctrlPr>
                            </m:fPr>
                            <m:num>
                              <m:r>
                                <a:rPr lang="en-US" b="0" i="1" smtClean="0">
                                  <a:latin typeface="Cambria Math"/>
                                </a:rPr>
                                <m:t>𝑑</m:t>
                              </m:r>
                              <m:sSub>
                                <m:sSubPr>
                                  <m:ctrlPr>
                                    <a:rPr lang="en-US" b="0" i="1" smtClean="0">
                                      <a:latin typeface="Cambria Math"/>
                                    </a:rPr>
                                  </m:ctrlPr>
                                </m:sSubPr>
                                <m:e>
                                  <m:r>
                                    <a:rPr lang="en-US" b="0" i="1" smtClean="0">
                                      <a:latin typeface="Cambria Math"/>
                                    </a:rPr>
                                    <m:t>𝑉</m:t>
                                  </m:r>
                                </m:e>
                                <m:sub>
                                  <m:r>
                                    <a:rPr lang="en-US" b="0" i="1" smtClean="0">
                                      <a:latin typeface="Cambria Math"/>
                                    </a:rPr>
                                    <m:t>3</m:t>
                                  </m:r>
                                </m:sub>
                              </m:sSub>
                            </m:num>
                            <m:den>
                              <m:r>
                                <a:rPr lang="en-US" b="0" i="1" smtClean="0">
                                  <a:latin typeface="Cambria Math"/>
                                </a:rPr>
                                <m:t>𝑑𝑥</m:t>
                              </m:r>
                            </m:den>
                          </m:f>
                          <m:r>
                            <a:rPr lang="en-US" b="0" i="1" smtClean="0">
                              <a:latin typeface="Cambria Math"/>
                            </a:rPr>
                            <m:t>𝑑𝑥</m:t>
                          </m:r>
                        </m:e>
                      </m:nary>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3</m:t>
                          </m:r>
                        </m:sub>
                      </m:sSub>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num>
                        <m:den>
                          <m:r>
                            <a:rPr lang="en-US" b="0" i="1" smtClean="0">
                              <a:latin typeface="Cambria Math"/>
                            </a:rPr>
                            <m:t>𝜀</m:t>
                          </m:r>
                        </m:den>
                      </m:f>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r>
                            <a:rPr lang="en-US" b="0" i="1" smtClean="0">
                              <a:latin typeface="Cambria Math"/>
                            </a:rPr>
                            <m:t>2</m:t>
                          </m:r>
                        </m:den>
                      </m:f>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3</m:t>
                          </m:r>
                          <m:r>
                            <a:rPr lang="en-US" b="0" i="1" smtClean="0">
                              <a:latin typeface="Cambria Math"/>
                            </a:rPr>
                            <m:t>𝑎</m:t>
                          </m:r>
                        </m:sub>
                      </m:sSub>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3</m:t>
                          </m:r>
                          <m:r>
                            <a:rPr lang="en-US" b="0" i="1" smtClean="0">
                              <a:latin typeface="Cambria Math"/>
                            </a:rPr>
                            <m:t>𝑏</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111375" y="2893434"/>
                <a:ext cx="6169574" cy="106106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01630" y="3862476"/>
                <a:ext cx="4442370" cy="10098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f>
                                <m:fPr>
                                  <m:ctrlPr>
                                    <a:rPr lang="en-US" i="1">
                                      <a:latin typeface="Cambria Math"/>
                                    </a:rPr>
                                  </m:ctrlPr>
                                </m:fPr>
                                <m:num>
                                  <m:r>
                                    <a:rPr lang="en-US" i="1">
                                      <a:latin typeface="Cambria Math"/>
                                    </a:rPr>
                                    <m:t>𝑑</m:t>
                                  </m:r>
                                  <m:sSub>
                                    <m:sSubPr>
                                      <m:ctrlPr>
                                        <a:rPr lang="en-US" i="1">
                                          <a:latin typeface="Cambria Math"/>
                                        </a:rPr>
                                      </m:ctrlPr>
                                    </m:sSubPr>
                                    <m:e>
                                      <m:r>
                                        <a:rPr lang="en-US" i="1">
                                          <a:latin typeface="Cambria Math"/>
                                        </a:rPr>
                                        <m:t>𝑉</m:t>
                                      </m:r>
                                    </m:e>
                                    <m:sub>
                                      <m:r>
                                        <a:rPr lang="en-US" i="1">
                                          <a:latin typeface="Cambria Math"/>
                                        </a:rPr>
                                        <m:t>3</m:t>
                                      </m:r>
                                    </m:sub>
                                  </m:sSub>
                                </m:num>
                                <m:den>
                                  <m:r>
                                    <a:rPr lang="en-US" i="1">
                                      <a:latin typeface="Cambria Math"/>
                                    </a:rPr>
                                    <m:t>𝑑𝑥</m:t>
                                  </m:r>
                                </m:den>
                              </m:f>
                            </m:e>
                          </m:d>
                        </m:e>
                        <m:sub>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sub>
                      </m:sSub>
                      <m:r>
                        <a:rPr lang="en-US" b="0" i="1" smtClean="0">
                          <a:latin typeface="Cambria Math"/>
                        </a:rPr>
                        <m:t>=0</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3</m:t>
                          </m:r>
                          <m:r>
                            <a:rPr lang="en-US" b="0" i="1" smtClean="0">
                              <a:latin typeface="Cambria Math"/>
                              <a:ea typeface="Cambria Math"/>
                            </a:rPr>
                            <m:t>𝑎</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𝑒</m:t>
                          </m:r>
                          <m:sSub>
                            <m:sSubPr>
                              <m:ctrlPr>
                                <a:rPr lang="en-US" b="0" i="1" smtClean="0">
                                  <a:latin typeface="Cambria Math"/>
                                  <a:ea typeface="Cambria Math"/>
                                </a:rPr>
                              </m:ctrlPr>
                            </m:sSubPr>
                            <m:e>
                              <m:r>
                                <a:rPr lang="en-US" b="0" i="1" smtClean="0">
                                  <a:latin typeface="Cambria Math"/>
                                  <a:ea typeface="Cambria Math"/>
                                </a:rPr>
                                <m:t>𝑁</m:t>
                              </m:r>
                            </m:e>
                            <m:sub>
                              <m:r>
                                <a:rPr lang="en-US" b="0" i="1" smtClean="0">
                                  <a:latin typeface="Cambria Math"/>
                                  <a:ea typeface="Cambria Math"/>
                                </a:rPr>
                                <m:t>𝑑</m:t>
                              </m:r>
                            </m:sub>
                          </m:sSub>
                        </m:num>
                        <m:den>
                          <m:r>
                            <a:rPr lang="en-US" b="0" i="1" smtClean="0">
                              <a:latin typeface="Cambria Math"/>
                              <a:ea typeface="Cambria Math"/>
                            </a:rPr>
                            <m:t>𝜀</m:t>
                          </m:r>
                        </m:den>
                      </m:f>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𝑛</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701630" y="3862476"/>
                <a:ext cx="4442370" cy="1009892"/>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127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8" y="1033161"/>
                <a:ext cx="3503221" cy="3063833"/>
              </a:xfrm>
            </p:spPr>
            <p:txBody>
              <a:bodyPr/>
              <a:lstStyle/>
              <a:p>
                <a:pPr marL="0" indent="0">
                  <a:buNone/>
                </a:pPr>
                <a:r>
                  <a:rPr lang="en-US" sz="2000" dirty="0" smtClean="0"/>
                  <a:t>We start out with 4 regions:</a:t>
                </a:r>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1</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:−∞&lt;</m:t>
                    </m:r>
                    <m:r>
                      <a:rPr lang="en-US" sz="1800" b="0" i="1" smtClean="0">
                        <a:latin typeface="Cambria Math"/>
                      </a:rPr>
                      <m:t>𝑥</m:t>
                    </m:r>
                    <m:r>
                      <a:rPr lang="en-US" sz="1800" b="0" i="1" smtClean="0">
                        <a:latin typeface="Cambria Math"/>
                      </a:rPr>
                      <m:t>&lt;−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𝑝</m:t>
                        </m:r>
                      </m:sub>
                    </m:sSub>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=0</m:t>
                    </m:r>
                  </m:oMath>
                </a14:m>
                <a:endParaRPr lang="en-US" sz="1600" dirty="0" smtClean="0"/>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2</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𝑝</m:t>
                        </m:r>
                      </m:sub>
                    </m:sSub>
                    <m:r>
                      <a:rPr lang="en-US" sz="1800" b="0" i="1" smtClean="0">
                        <a:latin typeface="Cambria Math"/>
                      </a:rPr>
                      <m:t>&lt;</m:t>
                    </m:r>
                    <m:r>
                      <a:rPr lang="en-US" sz="1800" b="0" i="1" smtClean="0">
                        <a:latin typeface="Cambria Math"/>
                      </a:rPr>
                      <m:t>𝑥</m:t>
                    </m:r>
                    <m:r>
                      <a:rPr lang="en-US" sz="1800" b="0" i="1" smtClean="0">
                        <a:latin typeface="Cambria Math"/>
                      </a:rPr>
                      <m:t>&lt;0</m:t>
                    </m:r>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m:t>
                    </m:r>
                    <m:r>
                      <a:rPr lang="en-US" sz="1600" b="0" i="1" smtClean="0">
                        <a:latin typeface="Cambria Math"/>
                      </a:rPr>
                      <m:t>𝑒</m:t>
                    </m:r>
                    <m:sSub>
                      <m:sSubPr>
                        <m:ctrlPr>
                          <a:rPr lang="en-US" sz="1600" b="0" i="1" smtClean="0">
                            <a:latin typeface="Cambria Math"/>
                          </a:rPr>
                        </m:ctrlPr>
                      </m:sSubPr>
                      <m:e>
                        <m:r>
                          <a:rPr lang="en-US" sz="1600" b="0" i="1" smtClean="0">
                            <a:latin typeface="Cambria Math"/>
                          </a:rPr>
                          <m:t>𝑁</m:t>
                        </m:r>
                      </m:e>
                      <m:sub>
                        <m:r>
                          <a:rPr lang="en-US" sz="1600" b="0" i="1" smtClean="0">
                            <a:latin typeface="Cambria Math"/>
                          </a:rPr>
                          <m:t>𝑎</m:t>
                        </m:r>
                      </m:sub>
                    </m:sSub>
                  </m:oMath>
                </a14:m>
                <a:endParaRPr lang="en-US" sz="1600" dirty="0" smtClean="0"/>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3</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:0&lt;</m:t>
                    </m:r>
                    <m:r>
                      <a:rPr lang="en-US" sz="1800" b="0" i="1" smtClean="0">
                        <a:latin typeface="Cambria Math"/>
                      </a:rPr>
                      <m:t>𝑥</m:t>
                    </m:r>
                    <m:r>
                      <a:rPr lang="en-US" sz="1800" b="0" i="1" smtClean="0">
                        <a:latin typeface="Cambria Math"/>
                      </a:rPr>
                      <m:t>&lt;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𝑛</m:t>
                        </m:r>
                      </m:sub>
                    </m:sSub>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m:t>
                    </m:r>
                    <m:r>
                      <a:rPr lang="en-US" sz="1600" b="0" i="1" smtClean="0">
                        <a:latin typeface="Cambria Math"/>
                      </a:rPr>
                      <m:t>𝑒</m:t>
                    </m:r>
                    <m:sSub>
                      <m:sSubPr>
                        <m:ctrlPr>
                          <a:rPr lang="en-US" sz="1600" b="0" i="1" smtClean="0">
                            <a:latin typeface="Cambria Math"/>
                          </a:rPr>
                        </m:ctrlPr>
                      </m:sSubPr>
                      <m:e>
                        <m:r>
                          <a:rPr lang="en-US" sz="1600" b="0" i="1" smtClean="0">
                            <a:latin typeface="Cambria Math"/>
                          </a:rPr>
                          <m:t>𝑁</m:t>
                        </m:r>
                      </m:e>
                      <m:sub>
                        <m:r>
                          <a:rPr lang="en-US" sz="1600" b="0" i="1" smtClean="0">
                            <a:latin typeface="Cambria Math"/>
                          </a:rPr>
                          <m:t>𝑑</m:t>
                        </m:r>
                      </m:sub>
                    </m:sSub>
                  </m:oMath>
                </a14:m>
                <a:endParaRPr lang="en-US" sz="1600" dirty="0" smtClean="0"/>
              </a:p>
              <a:p>
                <a:pPr marL="914400" lvl="1" indent="-457200">
                  <a:buFont typeface="+mj-lt"/>
                  <a:buAutoNum type="arabicPeriod"/>
                </a:pP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4</m:t>
                        </m:r>
                      </m:sub>
                    </m:sSub>
                    <m:d>
                      <m:dPr>
                        <m:ctrlPr>
                          <a:rPr lang="en-US" sz="1800" b="0" i="1" smtClean="0">
                            <a:latin typeface="Cambria Math"/>
                          </a:rPr>
                        </m:ctrlPr>
                      </m:dPr>
                      <m:e>
                        <m:r>
                          <a:rPr lang="en-US" sz="1800" b="0" i="1" smtClean="0">
                            <a:latin typeface="Cambria Math"/>
                          </a:rPr>
                          <m:t>𝑥</m:t>
                        </m:r>
                      </m:e>
                    </m:d>
                    <m:r>
                      <a:rPr lang="en-US" sz="1800" b="0" i="1" smtClean="0">
                        <a:latin typeface="Cambria Math"/>
                      </a:rPr>
                      <m:t>:</m:t>
                    </m:r>
                    <m:sSub>
                      <m:sSubPr>
                        <m:ctrlPr>
                          <a:rPr lang="en-US" sz="1800" b="0" i="1" smtClean="0">
                            <a:latin typeface="Cambria Math"/>
                          </a:rPr>
                        </m:ctrlPr>
                      </m:sSubPr>
                      <m:e>
                        <m:r>
                          <a:rPr lang="en-US" sz="1800" b="0" i="1" smtClean="0">
                            <a:latin typeface="Cambria Math"/>
                          </a:rPr>
                          <m:t>𝑥</m:t>
                        </m:r>
                      </m:e>
                      <m:sub>
                        <m:r>
                          <a:rPr lang="en-US" sz="1800" b="0" i="1" smtClean="0">
                            <a:latin typeface="Cambria Math"/>
                          </a:rPr>
                          <m:t>𝑛</m:t>
                        </m:r>
                      </m:sub>
                    </m:sSub>
                    <m:r>
                      <a:rPr lang="en-US" sz="1800" b="0" i="1" smtClean="0">
                        <a:latin typeface="Cambria Math"/>
                      </a:rPr>
                      <m:t>&lt;</m:t>
                    </m:r>
                    <m:r>
                      <a:rPr lang="en-US" sz="1800" b="0" i="1" smtClean="0">
                        <a:latin typeface="Cambria Math"/>
                      </a:rPr>
                      <m:t>𝑥</m:t>
                    </m:r>
                    <m:r>
                      <a:rPr lang="en-US" sz="1800" b="0" i="1" smtClean="0">
                        <a:latin typeface="Cambria Math"/>
                      </a:rPr>
                      <m:t>&lt;∞</m:t>
                    </m:r>
                  </m:oMath>
                </a14:m>
                <a:endParaRPr lang="en-US" sz="1800" dirty="0" smtClean="0"/>
              </a:p>
              <a:p>
                <a:pPr marL="1314450" lvl="2" indent="-457200"/>
                <a14:m>
                  <m:oMath xmlns:m="http://schemas.openxmlformats.org/officeDocument/2006/math">
                    <m:r>
                      <a:rPr lang="en-US" sz="1600" b="0" i="1" smtClean="0">
                        <a:latin typeface="Cambria Math"/>
                      </a:rPr>
                      <m:t>𝜌</m:t>
                    </m:r>
                    <m:r>
                      <a:rPr lang="en-US" sz="1600" b="0" i="1" smtClean="0">
                        <a:latin typeface="Cambria Math"/>
                      </a:rPr>
                      <m:t>=0</m:t>
                    </m:r>
                  </m:oMath>
                </a14:m>
                <a:endParaRPr lang="en-US" sz="1600" dirty="0" smtClean="0"/>
              </a:p>
              <a:p>
                <a:pPr marL="514350" indent="-457200"/>
                <a:endParaRPr lang="en-US" sz="2000" dirty="0"/>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8" y="1033161"/>
                <a:ext cx="3503221" cy="3063833"/>
              </a:xfrm>
              <a:blipFill rotWithShape="1">
                <a:blip r:embed="rId3"/>
                <a:stretch>
                  <a:fillRect l="-1739" t="-795"/>
                </a:stretch>
              </a:blipFill>
            </p:spPr>
            <p:txBody>
              <a:bodyPr/>
              <a:lstStyle/>
              <a:p>
                <a:r>
                  <a:rPr lang="en-US">
                    <a:noFill/>
                  </a:rPr>
                  <a:t> </a:t>
                </a:r>
              </a:p>
            </p:txBody>
          </p:sp>
        </mc:Fallback>
      </mc:AlternateContent>
      <p:sp>
        <p:nvSpPr>
          <p:cNvPr id="2" name="Content Placeholder 1"/>
          <p:cNvSpPr>
            <a:spLocks noGrp="1"/>
          </p:cNvSpPr>
          <p:nvPr>
            <p:ph sz="half" idx="2"/>
          </p:nvPr>
        </p:nvSpPr>
        <p:spPr>
          <a:xfrm>
            <a:off x="285008" y="3917121"/>
            <a:ext cx="4038600" cy="677308"/>
          </a:xfrm>
        </p:spPr>
        <p:txBody>
          <a:bodyPr/>
          <a:lstStyle/>
          <a:p>
            <a:pPr marL="0" indent="0">
              <a:buNone/>
            </a:pPr>
            <a:r>
              <a:rPr lang="en-US" dirty="0" smtClean="0"/>
              <a:t>In region 3</a:t>
            </a:r>
            <a:endParaRPr lang="en-US" dirty="0"/>
          </a:p>
        </p:txBody>
      </p:sp>
      <p:sp>
        <p:nvSpPr>
          <p:cNvPr id="3" name="Title 2"/>
          <p:cNvSpPr>
            <a:spLocks noGrp="1"/>
          </p:cNvSpPr>
          <p:nvPr>
            <p:ph type="title"/>
          </p:nvPr>
        </p:nvSpPr>
        <p:spPr/>
        <p:txBody>
          <a:bodyPr/>
          <a:lstStyle/>
          <a:p>
            <a:r>
              <a:rPr lang="en-US" dirty="0"/>
              <a:t>n</a:t>
            </a:r>
            <a:r>
              <a:rPr lang="en-US" dirty="0" smtClean="0"/>
              <a:t>-p junction – a little rigor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23</a:t>
            </a:fld>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23608"/>
            <a:ext cx="4572000" cy="186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04405" y="6096000"/>
            <a:ext cx="380011" cy="284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058888" y="2553195"/>
            <a:ext cx="320634" cy="236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858000" y="355473"/>
                <a:ext cx="2088905"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2</m:t>
                              </m:r>
                            </m:sup>
                          </m:sSup>
                          <m:r>
                            <a:rPr lang="en-US" b="0" i="1" smtClean="0">
                              <a:latin typeface="Cambria Math"/>
                            </a:rPr>
                            <m:t>𝑉</m:t>
                          </m:r>
                        </m:num>
                        <m:den>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𝜌</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𝜀</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0" y="355473"/>
                <a:ext cx="2088905" cy="83349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0" y="4358542"/>
                <a:ext cx="4442370" cy="10098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f>
                                <m:fPr>
                                  <m:ctrlPr>
                                    <a:rPr lang="en-US" i="1">
                                      <a:latin typeface="Cambria Math"/>
                                    </a:rPr>
                                  </m:ctrlPr>
                                </m:fPr>
                                <m:num>
                                  <m:r>
                                    <a:rPr lang="en-US" i="1">
                                      <a:latin typeface="Cambria Math"/>
                                    </a:rPr>
                                    <m:t>𝑑</m:t>
                                  </m:r>
                                  <m:sSub>
                                    <m:sSubPr>
                                      <m:ctrlPr>
                                        <a:rPr lang="en-US" i="1">
                                          <a:latin typeface="Cambria Math"/>
                                        </a:rPr>
                                      </m:ctrlPr>
                                    </m:sSubPr>
                                    <m:e>
                                      <m:r>
                                        <a:rPr lang="en-US" i="1">
                                          <a:latin typeface="Cambria Math"/>
                                        </a:rPr>
                                        <m:t>𝑉</m:t>
                                      </m:r>
                                    </m:e>
                                    <m:sub>
                                      <m:r>
                                        <a:rPr lang="en-US" i="1">
                                          <a:latin typeface="Cambria Math"/>
                                        </a:rPr>
                                        <m:t>3</m:t>
                                      </m:r>
                                    </m:sub>
                                  </m:sSub>
                                </m:num>
                                <m:den>
                                  <m:r>
                                    <a:rPr lang="en-US" i="1">
                                      <a:latin typeface="Cambria Math"/>
                                    </a:rPr>
                                    <m:t>𝑑𝑥</m:t>
                                  </m:r>
                                </m:den>
                              </m:f>
                            </m:e>
                          </m:d>
                        </m:e>
                        <m:sub>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sub>
                      </m:sSub>
                      <m:r>
                        <a:rPr lang="en-US" b="0" i="1" smtClean="0">
                          <a:latin typeface="Cambria Math"/>
                        </a:rPr>
                        <m:t>=0</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3</m:t>
                          </m:r>
                          <m:r>
                            <a:rPr lang="en-US" b="0" i="1" smtClean="0">
                              <a:latin typeface="Cambria Math"/>
                              <a:ea typeface="Cambria Math"/>
                            </a:rPr>
                            <m:t>𝑎</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𝑒</m:t>
                          </m:r>
                          <m:sSub>
                            <m:sSubPr>
                              <m:ctrlPr>
                                <a:rPr lang="en-US" b="0" i="1" smtClean="0">
                                  <a:latin typeface="Cambria Math"/>
                                  <a:ea typeface="Cambria Math"/>
                                </a:rPr>
                              </m:ctrlPr>
                            </m:sSubPr>
                            <m:e>
                              <m:r>
                                <a:rPr lang="en-US" b="0" i="1" smtClean="0">
                                  <a:latin typeface="Cambria Math"/>
                                  <a:ea typeface="Cambria Math"/>
                                </a:rPr>
                                <m:t>𝑁</m:t>
                              </m:r>
                            </m:e>
                            <m:sub>
                              <m:r>
                                <a:rPr lang="en-US" b="0" i="1" smtClean="0">
                                  <a:latin typeface="Cambria Math"/>
                                  <a:ea typeface="Cambria Math"/>
                                </a:rPr>
                                <m:t>𝑑</m:t>
                              </m:r>
                            </m:sub>
                          </m:sSub>
                        </m:num>
                        <m:den>
                          <m:r>
                            <a:rPr lang="en-US" b="0" i="1" smtClean="0">
                              <a:latin typeface="Cambria Math"/>
                              <a:ea typeface="Cambria Math"/>
                            </a:rPr>
                            <m:t>𝜀</m:t>
                          </m:r>
                        </m:den>
                      </m:f>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𝑛</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0" y="4358542"/>
                <a:ext cx="4442370" cy="100989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 y="5368434"/>
                <a:ext cx="4968283"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3</m:t>
                          </m:r>
                        </m:sub>
                      </m:sSub>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num>
                        <m:den>
                          <m:r>
                            <a:rPr lang="en-US" b="0" i="1" smtClean="0">
                              <a:latin typeface="Cambria Math"/>
                            </a:rPr>
                            <m:t>𝜀</m:t>
                          </m:r>
                        </m:den>
                      </m:f>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r>
                            <a:rPr lang="en-US" b="0" i="1" smtClean="0">
                              <a:latin typeface="Cambria Math"/>
                            </a:rPr>
                            <m:t>2</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num>
                        <m:den>
                          <m:r>
                            <a:rPr lang="en-US" b="0" i="1" smtClean="0">
                              <a:latin typeface="Cambria Math"/>
                            </a:rPr>
                            <m:t>𝜀</m:t>
                          </m:r>
                        </m:den>
                      </m:f>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3</m:t>
                          </m:r>
                          <m:r>
                            <a:rPr lang="en-US" b="0" i="1" smtClean="0">
                              <a:latin typeface="Cambria Math"/>
                            </a:rPr>
                            <m:t>𝑏</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8" y="5368434"/>
                <a:ext cx="4968283" cy="833498"/>
              </a:xfrm>
              <a:prstGeom prst="rect">
                <a:avLst/>
              </a:prstGeom>
              <a:blipFill rotWithShape="1">
                <a:blip r:embed="rId7"/>
                <a:stretch>
                  <a:fillRect/>
                </a:stretch>
              </a:blipFill>
            </p:spPr>
            <p:txBody>
              <a:bodyPr/>
              <a:lstStyle/>
              <a:p>
                <a:r>
                  <a:rPr lang="en-US">
                    <a:noFill/>
                  </a:rPr>
                  <a:t> </a:t>
                </a:r>
              </a:p>
            </p:txBody>
          </p:sp>
        </mc:Fallback>
      </mc:AlternateContent>
      <p:sp>
        <p:nvSpPr>
          <p:cNvPr id="17" name="Content Placeholder 1"/>
          <p:cNvSpPr txBox="1">
            <a:spLocks/>
          </p:cNvSpPr>
          <p:nvPr/>
        </p:nvSpPr>
        <p:spPr bwMode="auto">
          <a:xfrm>
            <a:off x="5067300" y="2790093"/>
            <a:ext cx="4038600" cy="1127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113F7C"/>
                </a:solidFill>
                <a:latin typeface="Myriad Pro"/>
                <a:ea typeface="ＭＳ Ｐゴシック" pitchFamily="-109" charset="-128"/>
                <a:cs typeface="Myriad Pro"/>
              </a:defRPr>
            </a:lvl1pPr>
            <a:lvl2pPr marL="742950" indent="-285750" algn="l" rtl="0" eaLnBrk="1" fontAlgn="base" hangingPunct="1">
              <a:spcBef>
                <a:spcPct val="20000"/>
              </a:spcBef>
              <a:spcAft>
                <a:spcPct val="0"/>
              </a:spcAft>
              <a:buFont typeface="Arial"/>
              <a:buChar char="•"/>
              <a:defRPr sz="2400">
                <a:solidFill>
                  <a:srgbClr val="4F4946"/>
                </a:solidFill>
                <a:latin typeface="Myriad Pro"/>
                <a:ea typeface="ＭＳ Ｐゴシック" pitchFamily="-109" charset="-128"/>
                <a:cs typeface="Myriad Pro"/>
              </a:defRPr>
            </a:lvl2pPr>
            <a:lvl3pPr marL="1143000" indent="-228600" algn="l" rtl="0" eaLnBrk="1" fontAlgn="base" hangingPunct="1">
              <a:spcBef>
                <a:spcPct val="20000"/>
              </a:spcBef>
              <a:spcAft>
                <a:spcPct val="0"/>
              </a:spcAft>
              <a:buChar char="•"/>
              <a:defRPr sz="2000">
                <a:solidFill>
                  <a:srgbClr val="4F4946"/>
                </a:solidFill>
                <a:latin typeface="Myriad Pro"/>
                <a:ea typeface="ＭＳ Ｐゴシック" pitchFamily="-109" charset="-128"/>
                <a:cs typeface="Myriad Pro"/>
              </a:defRPr>
            </a:lvl3pPr>
            <a:lvl4pPr marL="1600200" indent="-228600" algn="l" rtl="0" eaLnBrk="1" fontAlgn="base" hangingPunct="1">
              <a:spcBef>
                <a:spcPct val="20000"/>
              </a:spcBef>
              <a:spcAft>
                <a:spcPct val="0"/>
              </a:spcAft>
              <a:buFont typeface="Arial"/>
              <a:buChar char="•"/>
              <a:defRPr sz="1800">
                <a:solidFill>
                  <a:srgbClr val="4F4946"/>
                </a:solidFill>
                <a:latin typeface="+mj-lt"/>
                <a:ea typeface="ＭＳ Ｐゴシック" pitchFamily="-109" charset="-128"/>
              </a:defRPr>
            </a:lvl4pPr>
            <a:lvl5pPr marL="2057400" indent="-228600" algn="l" rtl="0" eaLnBrk="1" fontAlgn="base" hangingPunct="1">
              <a:spcBef>
                <a:spcPct val="20000"/>
              </a:spcBef>
              <a:spcAft>
                <a:spcPct val="0"/>
              </a:spcAft>
              <a:buFont typeface="Arial"/>
              <a:buChar char="•"/>
              <a:defRPr sz="1600">
                <a:solidFill>
                  <a:srgbClr val="4F4946"/>
                </a:solidFill>
                <a:latin typeface="+mj-lt"/>
                <a:ea typeface="ＭＳ Ｐゴシック" pitchFamily="-109" charset="-128"/>
              </a:defRPr>
            </a:lvl5pPr>
            <a:lvl6pPr marL="25146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6pPr>
            <a:lvl7pPr marL="29718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7pPr>
            <a:lvl8pPr marL="34290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8pPr>
            <a:lvl9pPr marL="38862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9pPr>
          </a:lstStyle>
          <a:p>
            <a:pPr marL="0" indent="0" defTabSz="914400">
              <a:buFontTx/>
              <a:buNone/>
            </a:pPr>
            <a:r>
              <a:rPr lang="en-US" kern="0" dirty="0" smtClean="0"/>
              <a:t>In region 2, the same arguments get you:</a:t>
            </a:r>
            <a:endParaRPr lang="en-US" kern="0" dirty="0"/>
          </a:p>
        </p:txBody>
      </p:sp>
      <mc:AlternateContent xmlns:mc="http://schemas.openxmlformats.org/markup-compatibility/2006" xmlns:a14="http://schemas.microsoft.com/office/drawing/2010/main">
        <mc:Choice Requires="a14">
          <p:sp>
            <p:nvSpPr>
              <p:cNvPr id="18" name="TextBox 17"/>
              <p:cNvSpPr txBox="1"/>
              <p:nvPr/>
            </p:nvSpPr>
            <p:spPr>
              <a:xfrm>
                <a:off x="4175717" y="3771614"/>
                <a:ext cx="4678717"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2</m:t>
                          </m:r>
                        </m:sub>
                      </m:sSub>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num>
                        <m:den>
                          <m:r>
                            <a:rPr lang="en-US" b="0" i="1" smtClean="0">
                              <a:latin typeface="Cambria Math"/>
                            </a:rPr>
                            <m:t>𝜀</m:t>
                          </m:r>
                        </m:den>
                      </m:f>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r>
                            <a:rPr lang="en-US" b="0" i="1" smtClean="0">
                              <a:latin typeface="Cambria Math"/>
                            </a:rPr>
                            <m:t>2</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sSub>
                            <m:sSubPr>
                              <m:ctrlPr>
                                <a:rPr lang="en-US" b="0" i="1" smtClean="0">
                                  <a:latin typeface="Cambria Math"/>
                                </a:rPr>
                              </m:ctrlPr>
                            </m:sSubPr>
                            <m:e>
                              <m:r>
                                <a:rPr lang="en-US" b="0" i="1" smtClean="0">
                                  <a:latin typeface="Cambria Math"/>
                                </a:rPr>
                                <m:t>𝑥</m:t>
                              </m:r>
                            </m:e>
                            <m:sub>
                              <m:r>
                                <a:rPr lang="en-US" b="0" i="1" smtClean="0">
                                  <a:latin typeface="Cambria Math"/>
                                </a:rPr>
                                <m:t>𝑝</m:t>
                              </m:r>
                            </m:sub>
                          </m:sSub>
                        </m:num>
                        <m:den>
                          <m:r>
                            <a:rPr lang="en-US" b="0" i="1" smtClean="0">
                              <a:latin typeface="Cambria Math"/>
                            </a:rPr>
                            <m:t>𝜀</m:t>
                          </m:r>
                        </m:den>
                      </m:f>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2</m:t>
                          </m:r>
                          <m:r>
                            <a:rPr lang="en-US" b="0" i="1" smtClean="0">
                              <a:latin typeface="Cambria Math"/>
                            </a:rPr>
                            <m:t>𝑏</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4175717" y="3771614"/>
                <a:ext cx="4678717" cy="833498"/>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13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
            </a:r>
            <a:r>
              <a:rPr lang="en-US" dirty="0" smtClean="0"/>
              <a:t>-p junction – a little rigor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24</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23608"/>
            <a:ext cx="4572000" cy="186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04405" y="6096000"/>
            <a:ext cx="380011" cy="284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058888" y="2553195"/>
            <a:ext cx="320634" cy="236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858000" y="355473"/>
                <a:ext cx="2088905"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2</m:t>
                              </m:r>
                            </m:sup>
                          </m:sSup>
                          <m:r>
                            <a:rPr lang="en-US" b="0" i="1" smtClean="0">
                              <a:latin typeface="Cambria Math"/>
                            </a:rPr>
                            <m:t>𝑉</m:t>
                          </m:r>
                        </m:num>
                        <m:den>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𝜌</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𝜀</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0" y="355473"/>
                <a:ext cx="2088905" cy="83349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0" y="3801733"/>
                <a:ext cx="4968283"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3</m:t>
                          </m:r>
                        </m:sub>
                      </m:sSub>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num>
                        <m:den>
                          <m:r>
                            <a:rPr lang="en-US" b="0" i="1" smtClean="0">
                              <a:latin typeface="Cambria Math"/>
                            </a:rPr>
                            <m:t>𝜀</m:t>
                          </m:r>
                        </m:den>
                      </m:f>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r>
                            <a:rPr lang="en-US" b="0" i="1" smtClean="0">
                              <a:latin typeface="Cambria Math"/>
                            </a:rPr>
                            <m:t>2</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num>
                        <m:den>
                          <m:r>
                            <a:rPr lang="en-US" b="0" i="1" smtClean="0">
                              <a:latin typeface="Cambria Math"/>
                            </a:rPr>
                            <m:t>𝜀</m:t>
                          </m:r>
                        </m:den>
                      </m:f>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3</m:t>
                          </m:r>
                          <m:r>
                            <a:rPr lang="en-US" b="0" i="1" smtClean="0">
                              <a:latin typeface="Cambria Math"/>
                            </a:rPr>
                            <m:t>𝑏</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0" y="3801733"/>
                <a:ext cx="4968283" cy="833498"/>
              </a:xfrm>
              <a:prstGeom prst="rect">
                <a:avLst/>
              </a:prstGeom>
              <a:blipFill rotWithShape="1">
                <a:blip r:embed="rId5"/>
                <a:stretch>
                  <a:fillRect/>
                </a:stretch>
              </a:blipFill>
            </p:spPr>
            <p:txBody>
              <a:bodyPr/>
              <a:lstStyle/>
              <a:p>
                <a:r>
                  <a:rPr lang="en-US">
                    <a:noFill/>
                  </a:rPr>
                  <a:t> </a:t>
                </a:r>
              </a:p>
            </p:txBody>
          </p:sp>
        </mc:Fallback>
      </mc:AlternateContent>
      <p:sp>
        <p:nvSpPr>
          <p:cNvPr id="17" name="Content Placeholder 1" hidden="1"/>
          <p:cNvSpPr txBox="1">
            <a:spLocks/>
          </p:cNvSpPr>
          <p:nvPr/>
        </p:nvSpPr>
        <p:spPr bwMode="auto">
          <a:xfrm>
            <a:off x="5067300" y="2790093"/>
            <a:ext cx="4038600" cy="1127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113F7C"/>
                </a:solidFill>
                <a:latin typeface="Myriad Pro"/>
                <a:ea typeface="ＭＳ Ｐゴシック" pitchFamily="-109" charset="-128"/>
                <a:cs typeface="Myriad Pro"/>
              </a:defRPr>
            </a:lvl1pPr>
            <a:lvl2pPr marL="742950" indent="-285750" algn="l" rtl="0" eaLnBrk="1" fontAlgn="base" hangingPunct="1">
              <a:spcBef>
                <a:spcPct val="20000"/>
              </a:spcBef>
              <a:spcAft>
                <a:spcPct val="0"/>
              </a:spcAft>
              <a:buFont typeface="Arial"/>
              <a:buChar char="•"/>
              <a:defRPr sz="2400">
                <a:solidFill>
                  <a:srgbClr val="4F4946"/>
                </a:solidFill>
                <a:latin typeface="Myriad Pro"/>
                <a:ea typeface="ＭＳ Ｐゴシック" pitchFamily="-109" charset="-128"/>
                <a:cs typeface="Myriad Pro"/>
              </a:defRPr>
            </a:lvl2pPr>
            <a:lvl3pPr marL="1143000" indent="-228600" algn="l" rtl="0" eaLnBrk="1" fontAlgn="base" hangingPunct="1">
              <a:spcBef>
                <a:spcPct val="20000"/>
              </a:spcBef>
              <a:spcAft>
                <a:spcPct val="0"/>
              </a:spcAft>
              <a:buChar char="•"/>
              <a:defRPr sz="2000">
                <a:solidFill>
                  <a:srgbClr val="4F4946"/>
                </a:solidFill>
                <a:latin typeface="Myriad Pro"/>
                <a:ea typeface="ＭＳ Ｐゴシック" pitchFamily="-109" charset="-128"/>
                <a:cs typeface="Myriad Pro"/>
              </a:defRPr>
            </a:lvl3pPr>
            <a:lvl4pPr marL="1600200" indent="-228600" algn="l" rtl="0" eaLnBrk="1" fontAlgn="base" hangingPunct="1">
              <a:spcBef>
                <a:spcPct val="20000"/>
              </a:spcBef>
              <a:spcAft>
                <a:spcPct val="0"/>
              </a:spcAft>
              <a:buFont typeface="Arial"/>
              <a:buChar char="•"/>
              <a:defRPr sz="1800">
                <a:solidFill>
                  <a:srgbClr val="4F4946"/>
                </a:solidFill>
                <a:latin typeface="+mj-lt"/>
                <a:ea typeface="ＭＳ Ｐゴシック" pitchFamily="-109" charset="-128"/>
              </a:defRPr>
            </a:lvl4pPr>
            <a:lvl5pPr marL="2057400" indent="-228600" algn="l" rtl="0" eaLnBrk="1" fontAlgn="base" hangingPunct="1">
              <a:spcBef>
                <a:spcPct val="20000"/>
              </a:spcBef>
              <a:spcAft>
                <a:spcPct val="0"/>
              </a:spcAft>
              <a:buFont typeface="Arial"/>
              <a:buChar char="•"/>
              <a:defRPr sz="1600">
                <a:solidFill>
                  <a:srgbClr val="4F4946"/>
                </a:solidFill>
                <a:latin typeface="+mj-lt"/>
                <a:ea typeface="ＭＳ Ｐゴシック" pitchFamily="-109" charset="-128"/>
              </a:defRPr>
            </a:lvl5pPr>
            <a:lvl6pPr marL="25146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6pPr>
            <a:lvl7pPr marL="29718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7pPr>
            <a:lvl8pPr marL="34290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8pPr>
            <a:lvl9pPr marL="38862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9pPr>
          </a:lstStyle>
          <a:p>
            <a:pPr marL="0" indent="0" defTabSz="914400">
              <a:buFontTx/>
              <a:buNone/>
            </a:pPr>
            <a:r>
              <a:rPr lang="en-US" kern="0" dirty="0" smtClean="0"/>
              <a:t>In region 2, the same arguments get you:</a:t>
            </a:r>
            <a:endParaRPr lang="en-US" kern="0" dirty="0"/>
          </a:p>
        </p:txBody>
      </p:sp>
      <mc:AlternateContent xmlns:mc="http://schemas.openxmlformats.org/markup-compatibility/2006" xmlns:a14="http://schemas.microsoft.com/office/drawing/2010/main">
        <mc:Choice Requires="a14">
          <p:sp>
            <p:nvSpPr>
              <p:cNvPr id="18" name="TextBox 17"/>
              <p:cNvSpPr txBox="1"/>
              <p:nvPr/>
            </p:nvSpPr>
            <p:spPr>
              <a:xfrm>
                <a:off x="8" y="2516891"/>
                <a:ext cx="4678717"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2</m:t>
                          </m:r>
                        </m:sub>
                      </m:sSub>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num>
                        <m:den>
                          <m:r>
                            <a:rPr lang="en-US" b="0" i="1" smtClean="0">
                              <a:latin typeface="Cambria Math"/>
                            </a:rPr>
                            <m:t>𝜀</m:t>
                          </m:r>
                        </m:den>
                      </m:f>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r>
                            <a:rPr lang="en-US" b="0" i="1" smtClean="0">
                              <a:latin typeface="Cambria Math"/>
                            </a:rPr>
                            <m:t>2</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sSub>
                            <m:sSubPr>
                              <m:ctrlPr>
                                <a:rPr lang="en-US" b="0" i="1" smtClean="0">
                                  <a:latin typeface="Cambria Math"/>
                                </a:rPr>
                              </m:ctrlPr>
                            </m:sSubPr>
                            <m:e>
                              <m:r>
                                <a:rPr lang="en-US" b="0" i="1" smtClean="0">
                                  <a:latin typeface="Cambria Math"/>
                                </a:rPr>
                                <m:t>𝑥</m:t>
                              </m:r>
                            </m:e>
                            <m:sub>
                              <m:r>
                                <a:rPr lang="en-US" b="0" i="1" smtClean="0">
                                  <a:latin typeface="Cambria Math"/>
                                </a:rPr>
                                <m:t>𝑝</m:t>
                              </m:r>
                            </m:sub>
                          </m:sSub>
                        </m:num>
                        <m:den>
                          <m:r>
                            <a:rPr lang="en-US" b="0" i="1" smtClean="0">
                              <a:latin typeface="Cambria Math"/>
                            </a:rPr>
                            <m:t>𝜀</m:t>
                          </m:r>
                        </m:den>
                      </m:f>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2</m:t>
                          </m:r>
                          <m:r>
                            <a:rPr lang="en-US" b="0" i="1" smtClean="0">
                              <a:latin typeface="Cambria Math"/>
                            </a:rPr>
                            <m:t>𝑏</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 y="2516891"/>
                <a:ext cx="4678717" cy="8334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921325" y="2897579"/>
                <a:ext cx="4038600" cy="3228584"/>
              </a:xfrm>
            </p:spPr>
            <p:txBody>
              <a:bodyPr/>
              <a:lstStyle/>
              <a:p>
                <a:r>
                  <a:rPr lang="en-US" dirty="0" smtClean="0"/>
                  <a:t>@ </a:t>
                </a:r>
                <a:r>
                  <a:rPr lang="en-US" i="1" dirty="0" smtClean="0"/>
                  <a:t>x</a:t>
                </a:r>
                <a:r>
                  <a:rPr lang="en-US" dirty="0" smtClean="0"/>
                  <a:t> = 0:</a:t>
                </a:r>
              </a:p>
              <a:p>
                <a:pPr lvl="1"/>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2</m:t>
                        </m:r>
                      </m:sub>
                    </m:sSub>
                    <m:d>
                      <m:dPr>
                        <m:ctrlPr>
                          <a:rPr lang="en-US" b="0" i="1" smtClean="0">
                            <a:latin typeface="Cambria Math"/>
                          </a:rPr>
                        </m:ctrlPr>
                      </m:dPr>
                      <m:e>
                        <m:r>
                          <a:rPr lang="en-US" b="0" i="1" smtClean="0">
                            <a:latin typeface="Cambria Math"/>
                          </a:rPr>
                          <m:t>0</m:t>
                        </m:r>
                      </m:e>
                    </m:d>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3</m:t>
                        </m:r>
                      </m:sub>
                    </m:sSub>
                    <m:d>
                      <m:dPr>
                        <m:ctrlPr>
                          <a:rPr lang="en-US" b="0" i="1" smtClean="0">
                            <a:latin typeface="Cambria Math"/>
                          </a:rPr>
                        </m:ctrlPr>
                      </m:dPr>
                      <m:e>
                        <m:r>
                          <a:rPr lang="en-US" b="0" i="1" smtClean="0">
                            <a:latin typeface="Cambria Math"/>
                          </a:rPr>
                          <m:t>0</m:t>
                        </m:r>
                      </m:e>
                    </m:d>
                  </m:oMath>
                </a14:m>
                <a:endParaRPr lang="en-US" dirty="0" smtClean="0"/>
              </a:p>
              <a:p>
                <a:pPr lvl="1"/>
                <a14:m>
                  <m:oMath xmlns:m="http://schemas.openxmlformats.org/officeDocument/2006/math">
                    <m:sSub>
                      <m:sSubPr>
                        <m:ctrlPr>
                          <a:rPr lang="en-US" b="0" i="1" smtClean="0">
                            <a:latin typeface="Cambria Math"/>
                          </a:rPr>
                        </m:ctrlPr>
                      </m:sSubPr>
                      <m:e>
                        <m:r>
                          <a:rPr lang="en-US" b="0" i="1" smtClean="0">
                            <a:latin typeface="Cambria Math"/>
                          </a:rPr>
                          <m:t>𝐶</m:t>
                        </m:r>
                      </m:e>
                      <m:sub>
                        <m:r>
                          <a:rPr lang="en-US" b="0" i="1" smtClean="0">
                            <a:latin typeface="Cambria Math"/>
                          </a:rPr>
                          <m:t>2</m:t>
                        </m:r>
                        <m:r>
                          <a:rPr lang="en-US" b="0" i="1" smtClean="0">
                            <a:latin typeface="Cambria Math"/>
                          </a:rPr>
                          <m:t>𝑏</m:t>
                        </m:r>
                      </m:sub>
                    </m:sSub>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3</m:t>
                        </m:r>
                        <m:r>
                          <a:rPr lang="en-US" b="0" i="1" smtClean="0">
                            <a:latin typeface="Cambria Math"/>
                          </a:rPr>
                          <m:t>𝑏</m:t>
                        </m:r>
                      </m:sub>
                    </m:sSub>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𝑏</m:t>
                        </m:r>
                      </m:sub>
                    </m:sSub>
                  </m:oMath>
                </a14:m>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921325" y="2897579"/>
                <a:ext cx="4038600" cy="3228584"/>
              </a:xfrm>
              <a:blipFill rotWithShape="1">
                <a:blip r:embed="rId7"/>
                <a:stretch>
                  <a:fillRect l="-2564"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0" y="1603882"/>
                <a:ext cx="16868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1</m:t>
                          </m:r>
                        </m:sub>
                      </m:sSub>
                      <m:d>
                        <m:dPr>
                          <m:ctrlPr>
                            <a:rPr lang="en-US" b="0" i="1" smtClean="0">
                              <a:latin typeface="Cambria Math"/>
                            </a:rPr>
                          </m:ctrlPr>
                        </m:dPr>
                        <m:e>
                          <m:r>
                            <a:rPr lang="en-US" b="0" i="1" smtClean="0">
                              <a:latin typeface="Cambria Math"/>
                            </a:rPr>
                            <m:t>𝑥</m:t>
                          </m:r>
                        </m:e>
                      </m:d>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1</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0" y="1603882"/>
                <a:ext cx="1686872" cy="461665"/>
              </a:xfrm>
              <a:prstGeom prst="rect">
                <a:avLst/>
              </a:prstGeom>
              <a:blipFill rotWithShape="1">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 y="5086574"/>
                <a:ext cx="168796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4</m:t>
                          </m:r>
                        </m:sub>
                      </m:sSub>
                      <m:d>
                        <m:dPr>
                          <m:ctrlPr>
                            <a:rPr lang="en-US" b="0" i="1" smtClean="0">
                              <a:latin typeface="Cambria Math"/>
                            </a:rPr>
                          </m:ctrlPr>
                        </m:dPr>
                        <m:e>
                          <m:r>
                            <a:rPr lang="en-US" b="0" i="1" smtClean="0">
                              <a:latin typeface="Cambria Math"/>
                            </a:rPr>
                            <m:t>𝑥</m:t>
                          </m:r>
                        </m:e>
                      </m:d>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4</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8" y="5086574"/>
                <a:ext cx="1687962" cy="461665"/>
              </a:xfrm>
              <a:prstGeom prst="rect">
                <a:avLst/>
              </a:prstGeom>
              <a:blipFill rotWithShape="1">
                <a:blip r:embed="rId9"/>
                <a:stretch>
                  <a:fillRect b="-2632"/>
                </a:stretch>
              </a:blipFill>
            </p:spPr>
            <p:txBody>
              <a:bodyPr/>
              <a:lstStyle/>
              <a:p>
                <a:r>
                  <a:rPr lang="en-US">
                    <a:noFill/>
                  </a:rPr>
                  <a:t> </a:t>
                </a:r>
              </a:p>
            </p:txBody>
          </p:sp>
        </mc:Fallback>
      </mc:AlternateContent>
    </p:spTree>
    <p:extLst>
      <p:ext uri="{BB962C8B-B14F-4D97-AF65-F5344CB8AC3E}">
        <p14:creationId xmlns:p14="http://schemas.microsoft.com/office/powerpoint/2010/main" val="3720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
            </a:r>
            <a:r>
              <a:rPr lang="en-US" dirty="0" smtClean="0"/>
              <a:t>-p junction – a little rigor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25</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23608"/>
            <a:ext cx="4572000" cy="186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04405" y="6096000"/>
            <a:ext cx="380011" cy="284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058888" y="2553195"/>
            <a:ext cx="320634" cy="236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858000" y="355473"/>
                <a:ext cx="2088905"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2</m:t>
                              </m:r>
                            </m:sup>
                          </m:sSup>
                          <m:r>
                            <a:rPr lang="en-US" b="0" i="1" smtClean="0">
                              <a:latin typeface="Cambria Math"/>
                            </a:rPr>
                            <m:t>𝑉</m:t>
                          </m:r>
                        </m:num>
                        <m:den>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𝜌</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𝜀</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0" y="355473"/>
                <a:ext cx="2088905" cy="83349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0" y="3516733"/>
                <a:ext cx="4803815"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3</m:t>
                          </m:r>
                        </m:sub>
                      </m:sSub>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num>
                        <m:den>
                          <m:r>
                            <a:rPr lang="en-US" b="0" i="1" smtClean="0">
                              <a:latin typeface="Cambria Math"/>
                            </a:rPr>
                            <m:t>𝜀</m:t>
                          </m:r>
                        </m:den>
                      </m:f>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r>
                            <a:rPr lang="en-US" b="0" i="1" smtClean="0">
                              <a:latin typeface="Cambria Math"/>
                            </a:rPr>
                            <m:t>2</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num>
                        <m:den>
                          <m:r>
                            <a:rPr lang="en-US" b="0" i="1" smtClean="0">
                              <a:latin typeface="Cambria Math"/>
                            </a:rPr>
                            <m:t>𝜀</m:t>
                          </m:r>
                        </m:den>
                      </m:f>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𝑏</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0" y="3516733"/>
                <a:ext cx="4803815" cy="833498"/>
              </a:xfrm>
              <a:prstGeom prst="rect">
                <a:avLst/>
              </a:prstGeom>
              <a:blipFill rotWithShape="1">
                <a:blip r:embed="rId5"/>
                <a:stretch>
                  <a:fillRect/>
                </a:stretch>
              </a:blipFill>
            </p:spPr>
            <p:txBody>
              <a:bodyPr/>
              <a:lstStyle/>
              <a:p>
                <a:r>
                  <a:rPr lang="en-US">
                    <a:noFill/>
                  </a:rPr>
                  <a:t> </a:t>
                </a:r>
              </a:p>
            </p:txBody>
          </p:sp>
        </mc:Fallback>
      </mc:AlternateContent>
      <p:sp>
        <p:nvSpPr>
          <p:cNvPr id="17" name="Content Placeholder 1" hidden="1"/>
          <p:cNvSpPr txBox="1">
            <a:spLocks/>
          </p:cNvSpPr>
          <p:nvPr/>
        </p:nvSpPr>
        <p:spPr bwMode="auto">
          <a:xfrm>
            <a:off x="5067300" y="2790093"/>
            <a:ext cx="4038600" cy="1127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113F7C"/>
                </a:solidFill>
                <a:latin typeface="Myriad Pro"/>
                <a:ea typeface="ＭＳ Ｐゴシック" pitchFamily="-109" charset="-128"/>
                <a:cs typeface="Myriad Pro"/>
              </a:defRPr>
            </a:lvl1pPr>
            <a:lvl2pPr marL="742950" indent="-285750" algn="l" rtl="0" eaLnBrk="1" fontAlgn="base" hangingPunct="1">
              <a:spcBef>
                <a:spcPct val="20000"/>
              </a:spcBef>
              <a:spcAft>
                <a:spcPct val="0"/>
              </a:spcAft>
              <a:buFont typeface="Arial"/>
              <a:buChar char="•"/>
              <a:defRPr sz="2400">
                <a:solidFill>
                  <a:srgbClr val="4F4946"/>
                </a:solidFill>
                <a:latin typeface="Myriad Pro"/>
                <a:ea typeface="ＭＳ Ｐゴシック" pitchFamily="-109" charset="-128"/>
                <a:cs typeface="Myriad Pro"/>
              </a:defRPr>
            </a:lvl2pPr>
            <a:lvl3pPr marL="1143000" indent="-228600" algn="l" rtl="0" eaLnBrk="1" fontAlgn="base" hangingPunct="1">
              <a:spcBef>
                <a:spcPct val="20000"/>
              </a:spcBef>
              <a:spcAft>
                <a:spcPct val="0"/>
              </a:spcAft>
              <a:buChar char="•"/>
              <a:defRPr sz="2000">
                <a:solidFill>
                  <a:srgbClr val="4F4946"/>
                </a:solidFill>
                <a:latin typeface="Myriad Pro"/>
                <a:ea typeface="ＭＳ Ｐゴシック" pitchFamily="-109" charset="-128"/>
                <a:cs typeface="Myriad Pro"/>
              </a:defRPr>
            </a:lvl3pPr>
            <a:lvl4pPr marL="1600200" indent="-228600" algn="l" rtl="0" eaLnBrk="1" fontAlgn="base" hangingPunct="1">
              <a:spcBef>
                <a:spcPct val="20000"/>
              </a:spcBef>
              <a:spcAft>
                <a:spcPct val="0"/>
              </a:spcAft>
              <a:buFont typeface="Arial"/>
              <a:buChar char="•"/>
              <a:defRPr sz="1800">
                <a:solidFill>
                  <a:srgbClr val="4F4946"/>
                </a:solidFill>
                <a:latin typeface="+mj-lt"/>
                <a:ea typeface="ＭＳ Ｐゴシック" pitchFamily="-109" charset="-128"/>
              </a:defRPr>
            </a:lvl4pPr>
            <a:lvl5pPr marL="2057400" indent="-228600" algn="l" rtl="0" eaLnBrk="1" fontAlgn="base" hangingPunct="1">
              <a:spcBef>
                <a:spcPct val="20000"/>
              </a:spcBef>
              <a:spcAft>
                <a:spcPct val="0"/>
              </a:spcAft>
              <a:buFont typeface="Arial"/>
              <a:buChar char="•"/>
              <a:defRPr sz="1600">
                <a:solidFill>
                  <a:srgbClr val="4F4946"/>
                </a:solidFill>
                <a:latin typeface="+mj-lt"/>
                <a:ea typeface="ＭＳ Ｐゴシック" pitchFamily="-109" charset="-128"/>
              </a:defRPr>
            </a:lvl5pPr>
            <a:lvl6pPr marL="25146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6pPr>
            <a:lvl7pPr marL="29718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7pPr>
            <a:lvl8pPr marL="34290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8pPr>
            <a:lvl9pPr marL="3886200" indent="-228600" algn="l" rtl="0" eaLnBrk="1" fontAlgn="base" hangingPunct="1">
              <a:spcBef>
                <a:spcPct val="20000"/>
              </a:spcBef>
              <a:spcAft>
                <a:spcPct val="0"/>
              </a:spcAft>
              <a:buChar char="»"/>
              <a:defRPr sz="1800">
                <a:solidFill>
                  <a:srgbClr val="800000"/>
                </a:solidFill>
                <a:latin typeface="+mn-lt"/>
                <a:ea typeface="ＭＳ Ｐゴシック" pitchFamily="-109" charset="-128"/>
              </a:defRPr>
            </a:lvl9pPr>
          </a:lstStyle>
          <a:p>
            <a:pPr marL="0" indent="0" defTabSz="914400">
              <a:buFontTx/>
              <a:buNone/>
            </a:pPr>
            <a:r>
              <a:rPr lang="en-US" kern="0" dirty="0" smtClean="0"/>
              <a:t>In region 2, the same arguments get you:</a:t>
            </a:r>
            <a:endParaRPr lang="en-US" kern="0" dirty="0"/>
          </a:p>
        </p:txBody>
      </p:sp>
      <mc:AlternateContent xmlns:mc="http://schemas.openxmlformats.org/markup-compatibility/2006" xmlns:a14="http://schemas.microsoft.com/office/drawing/2010/main">
        <mc:Choice Requires="a14">
          <p:sp>
            <p:nvSpPr>
              <p:cNvPr id="18" name="TextBox 17"/>
              <p:cNvSpPr txBox="1"/>
              <p:nvPr/>
            </p:nvSpPr>
            <p:spPr>
              <a:xfrm>
                <a:off x="8" y="2231891"/>
                <a:ext cx="4397037"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2</m:t>
                          </m:r>
                        </m:sub>
                      </m:sSub>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num>
                        <m:den>
                          <m:r>
                            <a:rPr lang="en-US" b="0" i="1" smtClean="0">
                              <a:latin typeface="Cambria Math"/>
                            </a:rPr>
                            <m:t>𝜀</m:t>
                          </m:r>
                        </m:den>
                      </m:f>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r>
                            <a:rPr lang="en-US" b="0" i="1" smtClean="0">
                              <a:latin typeface="Cambria Math"/>
                            </a:rPr>
                            <m:t>2</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sSub>
                            <m:sSubPr>
                              <m:ctrlPr>
                                <a:rPr lang="en-US" b="0" i="1" smtClean="0">
                                  <a:latin typeface="Cambria Math"/>
                                </a:rPr>
                              </m:ctrlPr>
                            </m:sSubPr>
                            <m:e>
                              <m:r>
                                <a:rPr lang="en-US" b="0" i="1" smtClean="0">
                                  <a:latin typeface="Cambria Math"/>
                                </a:rPr>
                                <m:t>𝑥</m:t>
                              </m:r>
                            </m:e>
                            <m:sub>
                              <m:r>
                                <a:rPr lang="en-US" b="0" i="1" smtClean="0">
                                  <a:latin typeface="Cambria Math"/>
                                </a:rPr>
                                <m:t>𝑝</m:t>
                              </m:r>
                            </m:sub>
                          </m:sSub>
                        </m:num>
                        <m:den>
                          <m:r>
                            <a:rPr lang="en-US" b="0" i="1" smtClean="0">
                              <a:latin typeface="Cambria Math"/>
                            </a:rPr>
                            <m:t>𝜀</m:t>
                          </m:r>
                        </m:den>
                      </m:f>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𝑏</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 y="2231891"/>
                <a:ext cx="4397037" cy="833498"/>
              </a:xfrm>
              <a:prstGeom prst="rect">
                <a:avLst/>
              </a:prstGeom>
              <a:blipFill rotWithShape="1">
                <a:blip r:embed="rId6"/>
                <a:stretch>
                  <a:fillRect/>
                </a:stretch>
              </a:blipFill>
            </p:spPr>
            <p:txBody>
              <a:bodyPr/>
              <a:lstStyle/>
              <a:p>
                <a:r>
                  <a:rPr lang="en-US">
                    <a:noFill/>
                  </a:rPr>
                  <a:t> </a:t>
                </a:r>
              </a:p>
            </p:txBody>
          </p:sp>
        </mc:Fallback>
      </mc:AlternateContent>
      <p:sp>
        <p:nvSpPr>
          <p:cNvPr id="11" name="Content Placeholder 10"/>
          <p:cNvSpPr>
            <a:spLocks noGrp="1"/>
          </p:cNvSpPr>
          <p:nvPr>
            <p:ph sz="half" idx="2"/>
          </p:nvPr>
        </p:nvSpPr>
        <p:spPr>
          <a:xfrm>
            <a:off x="4803815" y="3516733"/>
            <a:ext cx="4302084" cy="2609430"/>
          </a:xfrm>
        </p:spPr>
        <p:txBody>
          <a:bodyPr/>
          <a:lstStyle/>
          <a:p>
            <a:r>
              <a:rPr lang="en-US" dirty="0" smtClean="0"/>
              <a:t>Potential across the junction:</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0" y="1318882"/>
                <a:ext cx="16868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1</m:t>
                          </m:r>
                        </m:sub>
                      </m:sSub>
                      <m:d>
                        <m:dPr>
                          <m:ctrlPr>
                            <a:rPr lang="en-US" b="0" i="1" smtClean="0">
                              <a:latin typeface="Cambria Math"/>
                            </a:rPr>
                          </m:ctrlPr>
                        </m:dPr>
                        <m:e>
                          <m:r>
                            <a:rPr lang="en-US" b="0" i="1" smtClean="0">
                              <a:latin typeface="Cambria Math"/>
                            </a:rPr>
                            <m:t>𝑥</m:t>
                          </m:r>
                        </m:e>
                      </m:d>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1</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0" y="1318882"/>
                <a:ext cx="1686872" cy="461665"/>
              </a:xfrm>
              <a:prstGeom prst="rect">
                <a:avLst/>
              </a:prstGeom>
              <a:blipFill rotWithShape="1">
                <a:blip r:embed="rId7"/>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 y="4801574"/>
                <a:ext cx="168796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4</m:t>
                          </m:r>
                        </m:sub>
                      </m:sSub>
                      <m:d>
                        <m:dPr>
                          <m:ctrlPr>
                            <a:rPr lang="en-US" b="0" i="1" smtClean="0">
                              <a:latin typeface="Cambria Math"/>
                            </a:rPr>
                          </m:ctrlPr>
                        </m:dPr>
                        <m:e>
                          <m:r>
                            <a:rPr lang="en-US" b="0" i="1" smtClean="0">
                              <a:latin typeface="Cambria Math"/>
                            </a:rPr>
                            <m:t>𝑥</m:t>
                          </m:r>
                        </m:e>
                      </m:d>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4</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8" y="4801574"/>
                <a:ext cx="1687962" cy="461665"/>
              </a:xfrm>
              <a:prstGeom prst="rect">
                <a:avLst/>
              </a:prstGeom>
              <a:blipFill rotWithShape="1">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397045" y="4439333"/>
                <a:ext cx="4720971" cy="516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4</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3</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e>
                      </m:d>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2</m:t>
                          </m:r>
                        </m:sub>
                      </m:sSub>
                      <m:d>
                        <m:dPr>
                          <m:ctrlPr>
                            <a:rPr lang="en-US" b="0" i="1" smtClean="0">
                              <a:latin typeface="Cambria Math"/>
                            </a:rPr>
                          </m:ctrlPr>
                        </m:dPr>
                        <m:e>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𝑝</m:t>
                              </m:r>
                            </m:sub>
                          </m:sSub>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397045" y="4439333"/>
                <a:ext cx="4720971" cy="51661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97045" y="5032406"/>
                <a:ext cx="4261936" cy="842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0</m:t>
                          </m:r>
                        </m:sub>
                      </m:sSub>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sSubSup>
                            <m:sSubSupPr>
                              <m:ctrlPr>
                                <a:rPr lang="en-US" b="0" i="1" smtClean="0">
                                  <a:latin typeface="Cambria Math"/>
                                </a:rPr>
                              </m:ctrlPr>
                            </m:sSubSupPr>
                            <m:e>
                              <m:r>
                                <a:rPr lang="en-US" b="0" i="1" smtClean="0">
                                  <a:latin typeface="Cambria Math"/>
                                </a:rPr>
                                <m:t>𝑥</m:t>
                              </m:r>
                            </m:e>
                            <m:sub>
                              <m:r>
                                <a:rPr lang="en-US" b="0" i="1" smtClean="0">
                                  <a:latin typeface="Cambria Math"/>
                                </a:rPr>
                                <m:t>𝑛</m:t>
                              </m:r>
                            </m:sub>
                            <m:sup>
                              <m:r>
                                <a:rPr lang="en-US" b="0" i="1" smtClean="0">
                                  <a:latin typeface="Cambria Math"/>
                                </a:rPr>
                                <m:t>2</m:t>
                              </m:r>
                            </m:sup>
                          </m:sSubSup>
                        </m:num>
                        <m:den>
                          <m:r>
                            <a:rPr lang="en-US" b="0" i="1" smtClean="0">
                              <a:latin typeface="Cambria Math"/>
                            </a:rPr>
                            <m:t>2</m:t>
                          </m:r>
                          <m:r>
                            <a:rPr lang="en-US" b="0" i="1" smtClean="0">
                              <a:latin typeface="Cambria Math"/>
                            </a:rPr>
                            <m:t>𝜀</m:t>
                          </m:r>
                        </m:den>
                      </m:f>
                      <m:r>
                        <a:rPr lang="en-US" b="0" i="1" smtClean="0">
                          <a:latin typeface="Cambria Math"/>
                        </a:rPr>
                        <m:t>+</m:t>
                      </m:r>
                      <m:f>
                        <m:fPr>
                          <m:ctrlPr>
                            <a:rPr lang="en-US" b="0" i="1" smtClean="0">
                              <a:latin typeface="Cambria Math"/>
                            </a:rPr>
                          </m:ctrlPr>
                        </m:fPr>
                        <m:num>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𝑎</m:t>
                              </m:r>
                            </m:sub>
                          </m:sSub>
                          <m:sSubSup>
                            <m:sSubSupPr>
                              <m:ctrlPr>
                                <a:rPr lang="en-US" b="0" i="1" smtClean="0">
                                  <a:latin typeface="Cambria Math"/>
                                </a:rPr>
                              </m:ctrlPr>
                            </m:sSubSupPr>
                            <m:e>
                              <m:r>
                                <a:rPr lang="en-US" b="0" i="1" smtClean="0">
                                  <a:latin typeface="Cambria Math"/>
                                </a:rPr>
                                <m:t>𝑥</m:t>
                              </m:r>
                            </m:e>
                            <m:sub>
                              <m:r>
                                <a:rPr lang="en-US" b="0" i="1" smtClean="0">
                                  <a:latin typeface="Cambria Math"/>
                                </a:rPr>
                                <m:t>𝑝</m:t>
                              </m:r>
                            </m:sub>
                            <m:sup>
                              <m:r>
                                <a:rPr lang="en-US" b="0" i="1" smtClean="0">
                                  <a:latin typeface="Cambria Math"/>
                                </a:rPr>
                                <m:t>2</m:t>
                              </m:r>
                            </m:sup>
                          </m:sSubSup>
                        </m:num>
                        <m:den>
                          <m:r>
                            <a:rPr lang="en-US" b="0" i="1" smtClean="0">
                              <a:latin typeface="Cambria Math"/>
                            </a:rPr>
                            <m:t>2</m:t>
                          </m:r>
                          <m:r>
                            <a:rPr lang="en-US" b="0" i="1" smtClean="0">
                              <a:latin typeface="Cambria Math"/>
                            </a:rPr>
                            <m:t>𝜀</m:t>
                          </m:r>
                        </m:den>
                      </m:f>
                      <m:r>
                        <a:rPr lang="en-US" b="0" i="1" smtClean="0">
                          <a:latin typeface="Cambria Math"/>
                          <a:ea typeface="Cambria Math"/>
                        </a:rPr>
                        <m:t>≈</m:t>
                      </m:r>
                      <m:f>
                        <m:fPr>
                          <m:ctrlPr>
                            <a:rPr lang="en-US" i="1">
                              <a:latin typeface="Cambria Math"/>
                            </a:rPr>
                          </m:ctrlPr>
                        </m:fPr>
                        <m:num>
                          <m:r>
                            <a:rPr lang="en-US" i="1">
                              <a:latin typeface="Cambria Math"/>
                            </a:rPr>
                            <m:t>𝑒</m:t>
                          </m:r>
                          <m:sSub>
                            <m:sSubPr>
                              <m:ctrlPr>
                                <a:rPr lang="en-US" i="1">
                                  <a:latin typeface="Cambria Math"/>
                                </a:rPr>
                              </m:ctrlPr>
                            </m:sSubPr>
                            <m:e>
                              <m:r>
                                <a:rPr lang="en-US" i="1">
                                  <a:latin typeface="Cambria Math"/>
                                </a:rPr>
                                <m:t>𝑁</m:t>
                              </m:r>
                            </m:e>
                            <m:sub>
                              <m:r>
                                <a:rPr lang="en-US" i="1">
                                  <a:latin typeface="Cambria Math"/>
                                </a:rPr>
                                <m:t>𝑑</m:t>
                              </m:r>
                            </m:sub>
                          </m:sSub>
                          <m:sSubSup>
                            <m:sSubSupPr>
                              <m:ctrlPr>
                                <a:rPr lang="en-US" i="1">
                                  <a:latin typeface="Cambria Math"/>
                                </a:rPr>
                              </m:ctrlPr>
                            </m:sSubSupPr>
                            <m:e>
                              <m:r>
                                <a:rPr lang="en-US" i="1">
                                  <a:latin typeface="Cambria Math"/>
                                </a:rPr>
                                <m:t>𝑥</m:t>
                              </m:r>
                            </m:e>
                            <m:sub>
                              <m:r>
                                <a:rPr lang="en-US" i="1">
                                  <a:latin typeface="Cambria Math"/>
                                </a:rPr>
                                <m:t>𝑛</m:t>
                              </m:r>
                            </m:sub>
                            <m:sup>
                              <m:r>
                                <a:rPr lang="en-US" i="1">
                                  <a:latin typeface="Cambria Math"/>
                                </a:rPr>
                                <m:t>2</m:t>
                              </m:r>
                            </m:sup>
                          </m:sSubSup>
                        </m:num>
                        <m:den>
                          <m:r>
                            <a:rPr lang="en-US" i="1">
                              <a:latin typeface="Cambria Math"/>
                            </a:rPr>
                            <m:t>2</m:t>
                          </m:r>
                          <m:r>
                            <a:rPr lang="en-US" i="1">
                              <a:latin typeface="Cambria Math"/>
                            </a:rPr>
                            <m:t>𝜀</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397045" y="5032406"/>
                <a:ext cx="4261936" cy="842923"/>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401907" y="5304586"/>
                <a:ext cx="1753492" cy="584775"/>
              </a:xfrm>
              <a:prstGeom prst="rect">
                <a:avLst/>
              </a:prstGeom>
              <a:noFill/>
              <a:ln w="38100">
                <a:solidFill>
                  <a:srgbClr val="113F7C"/>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𝑥</m:t>
                          </m:r>
                        </m:e>
                        <m:sub>
                          <m:r>
                            <a:rPr lang="en-US" sz="3200" b="0" i="1" smtClean="0">
                              <a:latin typeface="Cambria Math"/>
                            </a:rPr>
                            <m:t>𝑛</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𝑥</m:t>
                          </m:r>
                        </m:e>
                        <m:sub>
                          <m:r>
                            <a:rPr lang="en-US" sz="3200" b="0" i="1" smtClean="0">
                              <a:latin typeface="Cambria Math"/>
                              <a:ea typeface="Cambria Math"/>
                            </a:rPr>
                            <m:t>𝑑</m:t>
                          </m:r>
                        </m:sub>
                      </m:sSub>
                    </m:oMath>
                  </m:oMathPara>
                </a14:m>
                <a:endParaRPr lang="en-US"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01907" y="5304586"/>
                <a:ext cx="1753492" cy="584775"/>
              </a:xfrm>
              <a:prstGeom prst="rect">
                <a:avLst/>
              </a:prstGeom>
              <a:blipFill rotWithShape="1">
                <a:blip r:embed="rId11"/>
                <a:stretch>
                  <a:fillRect/>
                </a:stretch>
              </a:blipFill>
              <a:ln w="38100">
                <a:solidFill>
                  <a:srgbClr val="113F7C"/>
                </a:solidFill>
              </a:ln>
            </p:spPr>
            <p:txBody>
              <a:bodyPr/>
              <a:lstStyle/>
              <a:p>
                <a:r>
                  <a:rPr lang="en-US">
                    <a:noFill/>
                  </a:rPr>
                  <a:t> </a:t>
                </a:r>
              </a:p>
            </p:txBody>
          </p:sp>
        </mc:Fallback>
      </mc:AlternateContent>
    </p:spTree>
    <p:extLst>
      <p:ext uri="{BB962C8B-B14F-4D97-AF65-F5344CB8AC3E}">
        <p14:creationId xmlns:p14="http://schemas.microsoft.com/office/powerpoint/2010/main" val="55346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457200" y="1136053"/>
                <a:ext cx="4038600" cy="4990110"/>
              </a:xfrm>
            </p:spPr>
            <p:txBody>
              <a:bodyPr/>
              <a:lstStyle/>
              <a:p>
                <a:r>
                  <a:rPr lang="en-US" dirty="0" smtClean="0">
                    <a:latin typeface="+mj-lt"/>
                  </a:rPr>
                  <a:t>We can approximate the depletion depth, </a:t>
                </a:r>
                <a:r>
                  <a:rPr lang="en-US" i="1" dirty="0" smtClean="0">
                    <a:latin typeface="+mj-lt"/>
                  </a:rPr>
                  <a:t>D</a:t>
                </a:r>
              </a:p>
              <a:p>
                <a:r>
                  <a:rPr lang="en-US" dirty="0" smtClean="0">
                    <a:latin typeface="+mj-lt"/>
                  </a:rPr>
                  <a:t>If we want the largest </a:t>
                </a:r>
                <a:r>
                  <a:rPr lang="en-US" i="1" dirty="0" smtClean="0">
                    <a:latin typeface="+mj-lt"/>
                  </a:rPr>
                  <a:t>D</a:t>
                </a:r>
                <a:r>
                  <a:rPr lang="en-US" dirty="0" smtClean="0">
                    <a:latin typeface="+mj-lt"/>
                  </a:rPr>
                  <a:t>:</a:t>
                </a:r>
              </a:p>
              <a:p>
                <a:pPr lvl="1"/>
                <a:r>
                  <a:rPr lang="en-US" dirty="0" smtClean="0">
                    <a:latin typeface="+mj-lt"/>
                  </a:rPr>
                  <a:t>Increase the voltage</a:t>
                </a:r>
              </a:p>
              <a:p>
                <a:pPr lvl="1"/>
                <a:r>
                  <a:rPr lang="en-US" dirty="0" smtClean="0">
                    <a:latin typeface="+mj-lt"/>
                  </a:rPr>
                  <a:t>Decrease the dopant concentration</a:t>
                </a:r>
              </a:p>
              <a:p>
                <a:r>
                  <a:rPr lang="en-US" dirty="0" smtClean="0">
                    <a:latin typeface="+mj-lt"/>
                  </a:rPr>
                  <a:t>How low can you go?</a:t>
                </a:r>
              </a:p>
              <a:p>
                <a:pPr lvl="1"/>
                <a:r>
                  <a:rPr lang="en-US" dirty="0" smtClean="0">
                    <a:latin typeface="+mj-lt"/>
                  </a:rPr>
                  <a:t>High purity n-type Si</a:t>
                </a:r>
                <a:br>
                  <a:rPr lang="en-US" dirty="0" smtClean="0">
                    <a:latin typeface="+mj-lt"/>
                  </a:rPr>
                </a:br>
                <a14:m>
                  <m:oMath xmlns:m="http://schemas.openxmlformats.org/officeDocument/2006/math">
                    <m:r>
                      <a:rPr lang="en-US" b="0" i="1" smtClean="0">
                        <a:latin typeface="Cambria Math"/>
                      </a:rPr>
                      <m:t>𝜌</m:t>
                    </m:r>
                    <m:r>
                      <a:rPr lang="en-US" b="0" i="1" smtClean="0">
                        <a:latin typeface="Cambria Math"/>
                      </a:rPr>
                      <m:t>=20</m:t>
                    </m:r>
                  </m:oMath>
                </a14:m>
                <a:r>
                  <a:rPr lang="en-US" dirty="0" smtClean="0">
                    <a:latin typeface="+mj-lt"/>
                  </a:rPr>
                  <a:t> k</a:t>
                </a:r>
                <a:r>
                  <a:rPr lang="el-GR" dirty="0" smtClean="0">
                    <a:latin typeface="+mj-lt"/>
                  </a:rPr>
                  <a:t>Ω</a:t>
                </a:r>
                <a:r>
                  <a:rPr lang="en-US" dirty="0" smtClean="0">
                    <a:latin typeface="+mj-lt"/>
                  </a:rPr>
                  <a:t> cm</a:t>
                </a:r>
              </a:p>
              <a:p>
                <a:pPr lvl="1"/>
                <a:r>
                  <a:rPr lang="en-US" i="1" dirty="0" err="1" smtClean="0">
                    <a:latin typeface="+mj-lt"/>
                  </a:rPr>
                  <a:t>N</a:t>
                </a:r>
                <a:r>
                  <a:rPr lang="en-US" i="1" baseline="-25000" dirty="0" err="1" smtClean="0">
                    <a:latin typeface="+mj-lt"/>
                  </a:rPr>
                  <a:t>d</a:t>
                </a:r>
                <a:r>
                  <a:rPr lang="en-US" i="1" dirty="0" smtClean="0">
                    <a:latin typeface="+mj-lt"/>
                  </a:rPr>
                  <a:t> </a:t>
                </a:r>
                <a:r>
                  <a:rPr lang="en-US" dirty="0" smtClean="0">
                    <a:latin typeface="+mj-lt"/>
                  </a:rPr>
                  <a:t>≈ 2.3 x 10</a:t>
                </a:r>
                <a:r>
                  <a:rPr lang="en-US" baseline="30000" dirty="0" smtClean="0">
                    <a:latin typeface="+mj-lt"/>
                  </a:rPr>
                  <a:t>11</a:t>
                </a:r>
                <a:r>
                  <a:rPr lang="en-US" dirty="0" smtClean="0">
                    <a:latin typeface="+mj-lt"/>
                  </a:rPr>
                  <a:t> cm</a:t>
                </a:r>
                <a:r>
                  <a:rPr lang="en-US" baseline="30000" dirty="0" smtClean="0">
                    <a:latin typeface="+mj-lt"/>
                  </a:rPr>
                  <a:t>-3</a:t>
                </a:r>
                <a:endParaRPr lang="en-US" dirty="0">
                  <a:latin typeface="+mj-lt"/>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457200" y="1136053"/>
                <a:ext cx="4038600" cy="4990110"/>
              </a:xfrm>
              <a:blipFill rotWithShape="1">
                <a:blip r:embed="rId2"/>
                <a:stretch>
                  <a:fillRect l="-2564" t="-1221" r="-2262" b="-733"/>
                </a:stretch>
              </a:blipFill>
            </p:spPr>
            <p:txBody>
              <a:bodyPr/>
              <a:lstStyle/>
              <a:p>
                <a:r>
                  <a:rPr lang="en-US">
                    <a:noFill/>
                  </a:rPr>
                  <a:t> </a:t>
                </a:r>
              </a:p>
            </p:txBody>
          </p:sp>
        </mc:Fallback>
      </mc:AlternateContent>
      <p:sp>
        <p:nvSpPr>
          <p:cNvPr id="12" name="Content Placeholder 11"/>
          <p:cNvSpPr>
            <a:spLocks noGrp="1"/>
          </p:cNvSpPr>
          <p:nvPr>
            <p:ph sz="half" idx="2"/>
          </p:nvPr>
        </p:nvSpPr>
        <p:spPr>
          <a:xfrm>
            <a:off x="4648200" y="2943413"/>
            <a:ext cx="4266344" cy="3182750"/>
          </a:xfrm>
        </p:spPr>
        <p:txBody>
          <a:bodyPr/>
          <a:lstStyle/>
          <a:p>
            <a:r>
              <a:rPr lang="en-US" dirty="0" smtClean="0">
                <a:latin typeface="+mj-lt"/>
              </a:rPr>
              <a:t>Without bias, ~0.7V across over depletion layer</a:t>
            </a:r>
          </a:p>
          <a:p>
            <a:pPr lvl="1"/>
            <a:r>
              <a:rPr lang="en-US" dirty="0" smtClean="0">
                <a:latin typeface="+mj-lt"/>
              </a:rPr>
              <a:t>D </a:t>
            </a:r>
            <a:r>
              <a:rPr lang="en-US" dirty="0">
                <a:latin typeface="+mj-lt"/>
              </a:rPr>
              <a:t>≈ </a:t>
            </a:r>
            <a:r>
              <a:rPr lang="en-US" dirty="0" smtClean="0">
                <a:latin typeface="+mj-lt"/>
              </a:rPr>
              <a:t>64 </a:t>
            </a:r>
            <a:r>
              <a:rPr lang="el-GR" dirty="0" smtClean="0">
                <a:latin typeface="+mj-lt"/>
              </a:rPr>
              <a:t>μ</a:t>
            </a:r>
            <a:r>
              <a:rPr lang="en-US" dirty="0" smtClean="0">
                <a:latin typeface="+mj-lt"/>
              </a:rPr>
              <a:t>m</a:t>
            </a:r>
          </a:p>
          <a:p>
            <a:r>
              <a:rPr lang="en-US" dirty="0" smtClean="0">
                <a:latin typeface="+mj-lt"/>
              </a:rPr>
              <a:t>With bias, breakdown @ 160 kV/cm</a:t>
            </a:r>
          </a:p>
          <a:p>
            <a:pPr lvl="1"/>
            <a:r>
              <a:rPr lang="en-US" dirty="0"/>
              <a:t>D ≈ </a:t>
            </a:r>
            <a:r>
              <a:rPr lang="en-US" dirty="0" smtClean="0"/>
              <a:t>10 </a:t>
            </a:r>
            <a:r>
              <a:rPr lang="en-US" dirty="0"/>
              <a:t>m</a:t>
            </a:r>
            <a:r>
              <a:rPr lang="en-US" dirty="0" smtClean="0"/>
              <a:t>m</a:t>
            </a:r>
            <a:endParaRPr lang="en-US" dirty="0"/>
          </a:p>
        </p:txBody>
      </p:sp>
      <p:sp>
        <p:nvSpPr>
          <p:cNvPr id="4" name="Title 3"/>
          <p:cNvSpPr>
            <a:spLocks noGrp="1"/>
          </p:cNvSpPr>
          <p:nvPr>
            <p:ph type="title"/>
          </p:nvPr>
        </p:nvSpPr>
        <p:spPr/>
        <p:txBody>
          <a:bodyPr/>
          <a:lstStyle/>
          <a:p>
            <a:r>
              <a:rPr lang="en-US" dirty="0" smtClean="0"/>
              <a:t>What have we learned?</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26</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7173939" y="950137"/>
                <a:ext cx="1807354" cy="833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0</m:t>
                          </m:r>
                        </m:sub>
                      </m:sSub>
                      <m:r>
                        <a:rPr lang="en-US" b="0" i="1" smtClean="0">
                          <a:latin typeface="Cambria Math"/>
                          <a:ea typeface="Cambria Math"/>
                        </a:rPr>
                        <m:t>≈</m:t>
                      </m:r>
                      <m:f>
                        <m:fPr>
                          <m:ctrlPr>
                            <a:rPr lang="en-US" i="1">
                              <a:latin typeface="Cambria Math"/>
                            </a:rPr>
                          </m:ctrlPr>
                        </m:fPr>
                        <m:num>
                          <m:r>
                            <a:rPr lang="en-US" i="1">
                              <a:latin typeface="Cambria Math"/>
                            </a:rPr>
                            <m:t>𝑒</m:t>
                          </m:r>
                          <m:sSub>
                            <m:sSubPr>
                              <m:ctrlPr>
                                <a:rPr lang="en-US" i="1">
                                  <a:latin typeface="Cambria Math"/>
                                </a:rPr>
                              </m:ctrlPr>
                            </m:sSubPr>
                            <m:e>
                              <m:r>
                                <a:rPr lang="en-US" i="1">
                                  <a:latin typeface="Cambria Math"/>
                                </a:rPr>
                                <m:t>𝑁</m:t>
                              </m:r>
                            </m:e>
                            <m:sub>
                              <m:r>
                                <a:rPr lang="en-US" i="1">
                                  <a:latin typeface="Cambria Math"/>
                                </a:rPr>
                                <m:t>𝑑</m:t>
                              </m:r>
                            </m:sub>
                          </m:sSub>
                          <m:sSubSup>
                            <m:sSubSupPr>
                              <m:ctrlPr>
                                <a:rPr lang="en-US" i="1">
                                  <a:latin typeface="Cambria Math"/>
                                </a:rPr>
                              </m:ctrlPr>
                            </m:sSubSupPr>
                            <m:e>
                              <m:r>
                                <a:rPr lang="en-US" i="1">
                                  <a:latin typeface="Cambria Math"/>
                                </a:rPr>
                                <m:t>𝑥</m:t>
                              </m:r>
                            </m:e>
                            <m:sub>
                              <m:r>
                                <a:rPr lang="en-US" i="1">
                                  <a:latin typeface="Cambria Math"/>
                                </a:rPr>
                                <m:t>𝑛</m:t>
                              </m:r>
                            </m:sub>
                            <m:sup>
                              <m:r>
                                <a:rPr lang="en-US" i="1">
                                  <a:latin typeface="Cambria Math"/>
                                </a:rPr>
                                <m:t>2</m:t>
                              </m:r>
                            </m:sup>
                          </m:sSubSup>
                        </m:num>
                        <m:den>
                          <m:r>
                            <a:rPr lang="en-US" i="1">
                              <a:latin typeface="Cambria Math"/>
                            </a:rPr>
                            <m:t>2</m:t>
                          </m:r>
                          <m:r>
                            <a:rPr lang="en-US" i="1">
                              <a:latin typeface="Cambria Math"/>
                            </a:rPr>
                            <m:t>𝜀</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173939" y="950137"/>
                <a:ext cx="1807354" cy="83349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326607" y="1136053"/>
                <a:ext cx="1362296" cy="461665"/>
              </a:xfrm>
              <a:prstGeom prst="rect">
                <a:avLst/>
              </a:prstGeom>
              <a:noFill/>
              <a:ln w="38100">
                <a:solidFill>
                  <a:srgbClr val="113F7C"/>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𝑑</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326607" y="1136053"/>
                <a:ext cx="1362296" cy="461665"/>
              </a:xfrm>
              <a:prstGeom prst="rect">
                <a:avLst/>
              </a:prstGeom>
              <a:blipFill rotWithShape="1">
                <a:blip r:embed="rId4"/>
                <a:stretch>
                  <a:fillRect/>
                </a:stretch>
              </a:blipFill>
              <a:ln w="38100">
                <a:solidFill>
                  <a:srgbClr val="113F7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26607" y="2120815"/>
                <a:ext cx="121180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326607" y="2120815"/>
                <a:ext cx="1211807"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73939" y="1759884"/>
                <a:ext cx="1740605"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m:t>
                      </m:r>
                      <m:rad>
                        <m:radPr>
                          <m:degHide m:val="on"/>
                          <m:ctrlPr>
                            <a:rPr lang="en-US" b="0" i="1" smtClean="0">
                              <a:latin typeface="Cambria Math"/>
                            </a:rPr>
                          </m:ctrlPr>
                        </m:radPr>
                        <m:deg/>
                        <m:e>
                          <m:f>
                            <m:fPr>
                              <m:ctrlPr>
                                <a:rPr lang="en-US" b="0" i="1" smtClean="0">
                                  <a:latin typeface="Cambria Math"/>
                                </a:rPr>
                              </m:ctrlPr>
                            </m:fPr>
                            <m:num>
                              <m:r>
                                <a:rPr lang="en-US" b="0" i="1" smtClean="0">
                                  <a:latin typeface="Cambria Math"/>
                                </a:rPr>
                                <m:t>2</m:t>
                              </m:r>
                              <m:r>
                                <a:rPr lang="en-US" b="0" i="1" smtClean="0">
                                  <a:latin typeface="Cambria Math"/>
                                </a:rPr>
                                <m:t>𝜀</m:t>
                              </m:r>
                              <m:sSub>
                                <m:sSubPr>
                                  <m:ctrlPr>
                                    <a:rPr lang="en-US" b="0" i="1" smtClean="0">
                                      <a:latin typeface="Cambria Math"/>
                                    </a:rPr>
                                  </m:ctrlPr>
                                </m:sSubPr>
                                <m:e>
                                  <m:r>
                                    <a:rPr lang="en-US" b="0" i="1" smtClean="0">
                                      <a:latin typeface="Cambria Math"/>
                                    </a:rPr>
                                    <m:t>𝑉</m:t>
                                  </m:r>
                                </m:e>
                                <m:sub>
                                  <m:r>
                                    <a:rPr lang="en-US" b="0" i="1" smtClean="0">
                                      <a:latin typeface="Cambria Math"/>
                                    </a:rPr>
                                    <m:t>0</m:t>
                                  </m:r>
                                </m:sub>
                              </m:sSub>
                            </m:num>
                            <m:den>
                              <m:r>
                                <a:rPr lang="en-US" b="0" i="1" smtClean="0">
                                  <a:latin typeface="Cambria Math"/>
                                </a:rPr>
                                <m:t>𝑒</m:t>
                              </m:r>
                              <m:sSub>
                                <m:sSubPr>
                                  <m:ctrlPr>
                                    <a:rPr lang="en-US" b="0" i="1" smtClean="0">
                                      <a:latin typeface="Cambria Math"/>
                                    </a:rPr>
                                  </m:ctrlPr>
                                </m:sSubPr>
                                <m:e>
                                  <m:r>
                                    <a:rPr lang="en-US" b="0" i="1" smtClean="0">
                                      <a:latin typeface="Cambria Math"/>
                                    </a:rPr>
                                    <m:t>𝑁</m:t>
                                  </m:r>
                                </m:e>
                                <m:sub>
                                  <m:r>
                                    <a:rPr lang="en-US" b="0" i="1" smtClean="0">
                                      <a:latin typeface="Cambria Math"/>
                                    </a:rPr>
                                    <m:t>𝑑</m:t>
                                  </m:r>
                                </m:sub>
                              </m:sSub>
                            </m:den>
                          </m:f>
                        </m:e>
                      </m:ra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173939" y="1759884"/>
                <a:ext cx="1740605" cy="1183529"/>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13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uiExpand="1" build="p"/>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2976"/>
            <a:ext cx="8229600" cy="5417824"/>
          </a:xfrm>
        </p:spPr>
        <p:txBody>
          <a:bodyPr>
            <a:normAutofit fontScale="92500"/>
          </a:bodyPr>
          <a:lstStyle/>
          <a:p>
            <a:pPr marL="171450" indent="-171450">
              <a:buFont typeface="Arial" panose="020B0604020202020204" pitchFamily="34" charset="0"/>
              <a:buChar char="•"/>
            </a:pPr>
            <a:r>
              <a:rPr lang="en-US" dirty="0"/>
              <a:t>Interactions in the depleted region create electron-hole pairs that move in opposite directions.</a:t>
            </a:r>
          </a:p>
          <a:p>
            <a:pPr marL="171450" indent="-171450">
              <a:buFont typeface="Arial" panose="020B0604020202020204" pitchFamily="34" charset="0"/>
              <a:buChar char="•"/>
            </a:pPr>
            <a:r>
              <a:rPr lang="en-US" dirty="0" smtClean="0"/>
              <a:t>However, metal-semiconductor depletion regions are small:</a:t>
            </a:r>
          </a:p>
          <a:p>
            <a:pPr marL="571500" lvl="1" indent="-171450">
              <a:buFont typeface="Arial" panose="020B0604020202020204" pitchFamily="34" charset="0"/>
              <a:buChar char="•"/>
            </a:pPr>
            <a:r>
              <a:rPr lang="en-US" dirty="0" smtClean="0"/>
              <a:t>~630 nm</a:t>
            </a:r>
          </a:p>
          <a:p>
            <a:pPr marL="171450" indent="-171450">
              <a:buFont typeface="Arial" panose="020B0604020202020204" pitchFamily="34" charset="0"/>
              <a:buChar char="•"/>
            </a:pPr>
            <a:r>
              <a:rPr lang="en-US" dirty="0"/>
              <a:t>Current is constantly flowing (if no outside bias is applied)</a:t>
            </a:r>
          </a:p>
          <a:p>
            <a:pPr marL="171450" indent="-171450">
              <a:buFont typeface="Arial" panose="020B0604020202020204" pitchFamily="34" charset="0"/>
              <a:buChar char="•"/>
            </a:pPr>
            <a:r>
              <a:rPr lang="en-US" dirty="0" smtClean="0"/>
              <a:t>Current only flows when charge deposited in depletion region</a:t>
            </a:r>
          </a:p>
          <a:p>
            <a:pPr marL="171450" indent="-171450">
              <a:buFont typeface="Arial" panose="020B0604020202020204" pitchFamily="34" charset="0"/>
              <a:buChar char="•"/>
            </a:pPr>
            <a:r>
              <a:rPr lang="en-US" dirty="0" smtClean="0"/>
              <a:t>Energy to remove an electron:</a:t>
            </a:r>
          </a:p>
          <a:p>
            <a:pPr marL="571500" lvl="1" indent="-171450">
              <a:buFont typeface="Arial" panose="020B0604020202020204" pitchFamily="34" charset="0"/>
              <a:buChar char="•"/>
            </a:pPr>
            <a:r>
              <a:rPr lang="en-US" dirty="0" err="1" smtClean="0"/>
              <a:t>Ar</a:t>
            </a:r>
            <a:r>
              <a:rPr lang="en-US" dirty="0" smtClean="0"/>
              <a:t> gas: 30 eV/electron-ion pair</a:t>
            </a:r>
          </a:p>
          <a:p>
            <a:pPr marL="571500" lvl="1" indent="-171450">
              <a:buFont typeface="Arial" panose="020B0604020202020204" pitchFamily="34" charset="0"/>
              <a:buChar char="•"/>
            </a:pPr>
            <a:r>
              <a:rPr lang="en-US" dirty="0" smtClean="0"/>
              <a:t>Si: 3.6 eV/electron-hole pair @ 300 K</a:t>
            </a:r>
            <a:endParaRPr lang="en-US" dirty="0"/>
          </a:p>
        </p:txBody>
      </p:sp>
      <p:sp>
        <p:nvSpPr>
          <p:cNvPr id="4" name="Title 3"/>
          <p:cNvSpPr>
            <a:spLocks noGrp="1"/>
          </p:cNvSpPr>
          <p:nvPr>
            <p:ph type="title"/>
          </p:nvPr>
        </p:nvSpPr>
        <p:spPr/>
        <p:txBody>
          <a:bodyPr>
            <a:normAutofit fontScale="90000"/>
          </a:bodyPr>
          <a:lstStyle/>
          <a:p>
            <a:r>
              <a:rPr lang="en-US" dirty="0" smtClean="0"/>
              <a:t>Punchline</a:t>
            </a:r>
            <a:r>
              <a:rPr lang="en-US" dirty="0"/>
              <a:t> </a:t>
            </a:r>
            <a:r>
              <a:rPr lang="en-US" dirty="0" smtClean="0"/>
              <a:t>2 (semiconductor junction edition)</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27</a:t>
            </a:fld>
            <a:endParaRPr lang="en-US"/>
          </a:p>
        </p:txBody>
      </p:sp>
      <p:grpSp>
        <p:nvGrpSpPr>
          <p:cNvPr id="15" name="Group 14"/>
          <p:cNvGrpSpPr/>
          <p:nvPr/>
        </p:nvGrpSpPr>
        <p:grpSpPr>
          <a:xfrm>
            <a:off x="496889" y="2114349"/>
            <a:ext cx="8065220" cy="400073"/>
            <a:chOff x="496889" y="4005672"/>
            <a:chExt cx="8065220" cy="400073"/>
          </a:xfrm>
        </p:grpSpPr>
        <p:cxnSp>
          <p:nvCxnSpPr>
            <p:cNvPr id="8" name="Straight Connector 7"/>
            <p:cNvCxnSpPr/>
            <p:nvPr/>
          </p:nvCxnSpPr>
          <p:spPr>
            <a:xfrm>
              <a:off x="496889" y="4005672"/>
              <a:ext cx="8065220" cy="11875"/>
            </a:xfrm>
            <a:prstGeom prst="line">
              <a:avLst/>
            </a:prstGeom>
            <a:ln w="762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6889" y="4405745"/>
              <a:ext cx="1806924" cy="0"/>
            </a:xfrm>
            <a:prstGeom prst="line">
              <a:avLst/>
            </a:prstGeom>
            <a:ln w="762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p:cNvCxnSpPr/>
          <p:nvPr/>
        </p:nvCxnSpPr>
        <p:spPr>
          <a:xfrm flipV="1">
            <a:off x="888526" y="2934803"/>
            <a:ext cx="1415287" cy="9245"/>
          </a:xfrm>
          <a:prstGeom prst="line">
            <a:avLst/>
          </a:prstGeom>
          <a:ln w="762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395535" y="2734748"/>
            <a:ext cx="3800308" cy="400110"/>
          </a:xfrm>
          <a:prstGeom prst="rect">
            <a:avLst/>
          </a:prstGeom>
          <a:noFill/>
          <a:ln w="57150">
            <a:solidFill>
              <a:srgbClr val="FF0000"/>
            </a:solidFill>
          </a:ln>
        </p:spPr>
        <p:txBody>
          <a:bodyPr wrap="square" rtlCol="0">
            <a:spAutoFit/>
          </a:bodyPr>
          <a:lstStyle/>
          <a:p>
            <a:r>
              <a:rPr lang="en-US" sz="2000" dirty="0" smtClean="0">
                <a:solidFill>
                  <a:srgbClr val="514843"/>
                </a:solidFill>
              </a:rPr>
              <a:t>Up to 10 mm in Si. </a:t>
            </a:r>
            <a:r>
              <a:rPr lang="en-US" sz="2000" b="1" u="sng" dirty="0" smtClean="0">
                <a:solidFill>
                  <a:srgbClr val="514843"/>
                </a:solidFill>
              </a:rPr>
              <a:t>10 cm in Ge</a:t>
            </a:r>
            <a:endParaRPr lang="en-US" sz="2000" b="1" u="sng" dirty="0">
              <a:solidFill>
                <a:srgbClr val="514843"/>
              </a:solidFill>
            </a:endParaRPr>
          </a:p>
        </p:txBody>
      </p:sp>
      <p:cxnSp>
        <p:nvCxnSpPr>
          <p:cNvPr id="17" name="Straight Connector 16"/>
          <p:cNvCxnSpPr/>
          <p:nvPr/>
        </p:nvCxnSpPr>
        <p:spPr>
          <a:xfrm>
            <a:off x="563790" y="3381659"/>
            <a:ext cx="7324394" cy="0"/>
          </a:xfrm>
          <a:prstGeom prst="line">
            <a:avLst/>
          </a:prstGeom>
          <a:ln w="762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Line Callout 2 (Border and Accent Bar) 19"/>
          <p:cNvSpPr/>
          <p:nvPr/>
        </p:nvSpPr>
        <p:spPr>
          <a:xfrm>
            <a:off x="7086600" y="2496710"/>
            <a:ext cx="1603169" cy="375305"/>
          </a:xfrm>
          <a:prstGeom prst="accentBorderCallout2">
            <a:avLst>
              <a:gd name="adj1" fmla="val 24484"/>
              <a:gd name="adj2" fmla="val -7928"/>
              <a:gd name="adj3" fmla="val 23197"/>
              <a:gd name="adj4" fmla="val -45656"/>
              <a:gd name="adj5" fmla="val 71455"/>
              <a:gd name="adj6" fmla="val -73340"/>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113F7C"/>
                </a:solidFill>
              </a:rPr>
              <a:t>Homework</a:t>
            </a:r>
            <a:endParaRPr lang="en-US" dirty="0">
              <a:solidFill>
                <a:srgbClr val="113F7C"/>
              </a:solidFill>
            </a:endParaRPr>
          </a:p>
        </p:txBody>
      </p:sp>
      <p:cxnSp>
        <p:nvCxnSpPr>
          <p:cNvPr id="18" name="Straight Connector 17"/>
          <p:cNvCxnSpPr/>
          <p:nvPr/>
        </p:nvCxnSpPr>
        <p:spPr>
          <a:xfrm>
            <a:off x="590062" y="3802081"/>
            <a:ext cx="1364862" cy="0"/>
          </a:xfrm>
          <a:prstGeom prst="line">
            <a:avLst/>
          </a:prstGeom>
          <a:ln w="762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8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6"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mj-lt"/>
              </a:rPr>
              <a:t>Pros:</a:t>
            </a:r>
          </a:p>
          <a:p>
            <a:pPr lvl="1"/>
            <a:r>
              <a:rPr lang="en-US" dirty="0" smtClean="0">
                <a:latin typeface="+mj-lt"/>
              </a:rPr>
              <a:t>Denser material</a:t>
            </a:r>
          </a:p>
          <a:p>
            <a:pPr lvl="1"/>
            <a:r>
              <a:rPr lang="en-US" dirty="0" smtClean="0">
                <a:latin typeface="+mj-lt"/>
              </a:rPr>
              <a:t>Lower energy for charge generation</a:t>
            </a:r>
          </a:p>
          <a:p>
            <a:pPr lvl="1"/>
            <a:r>
              <a:rPr lang="en-US" dirty="0" smtClean="0">
                <a:latin typeface="+mj-lt"/>
              </a:rPr>
              <a:t>Fast signals (~ns)</a:t>
            </a:r>
          </a:p>
          <a:p>
            <a:r>
              <a:rPr lang="en-US" dirty="0" smtClean="0">
                <a:latin typeface="+mj-lt"/>
              </a:rPr>
              <a:t>Cons</a:t>
            </a:r>
          </a:p>
          <a:p>
            <a:pPr lvl="1"/>
            <a:r>
              <a:rPr lang="en-US" dirty="0" smtClean="0">
                <a:latin typeface="+mj-lt"/>
              </a:rPr>
              <a:t>Difficult to manufacture</a:t>
            </a:r>
          </a:p>
          <a:p>
            <a:pPr lvl="1"/>
            <a:r>
              <a:rPr lang="en-US" dirty="0" smtClean="0">
                <a:latin typeface="+mj-lt"/>
              </a:rPr>
              <a:t>Hard to get large area detectors</a:t>
            </a:r>
          </a:p>
          <a:p>
            <a:pPr lvl="1"/>
            <a:r>
              <a:rPr lang="en-US" dirty="0" smtClean="0">
                <a:latin typeface="+mj-lt"/>
              </a:rPr>
              <a:t>More specialized detection schemes</a:t>
            </a:r>
          </a:p>
          <a:p>
            <a:pPr lvl="1"/>
            <a:r>
              <a:rPr lang="en-US" dirty="0" smtClean="0">
                <a:latin typeface="+mj-lt"/>
              </a:rPr>
              <a:t>No charge multiplication so electronics must be sensitive.</a:t>
            </a:r>
          </a:p>
        </p:txBody>
      </p:sp>
      <p:sp>
        <p:nvSpPr>
          <p:cNvPr id="3" name="Title 2"/>
          <p:cNvSpPr>
            <a:spLocks noGrp="1"/>
          </p:cNvSpPr>
          <p:nvPr>
            <p:ph type="title"/>
          </p:nvPr>
        </p:nvSpPr>
        <p:spPr/>
        <p:txBody>
          <a:bodyPr/>
          <a:lstStyle/>
          <a:p>
            <a:r>
              <a:rPr lang="en-US" dirty="0" smtClean="0"/>
              <a:t>General pros/cons of semiconductors</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28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286377194"/>
              </p:ext>
            </p:extLst>
          </p:nvPr>
        </p:nvGraphicFramePr>
        <p:xfrm>
          <a:off x="6243144" y="2279861"/>
          <a:ext cx="2900856" cy="1112520"/>
        </p:xfrm>
        <a:graphic>
          <a:graphicData uri="http://schemas.openxmlformats.org/drawingml/2006/table">
            <a:tbl>
              <a:tblPr firstRow="1" bandRow="1">
                <a:tableStyleId>{5C22544A-7EE6-4342-B048-85BDC9FD1C3A}</a:tableStyleId>
              </a:tblPr>
              <a:tblGrid>
                <a:gridCol w="966952"/>
                <a:gridCol w="966952"/>
                <a:gridCol w="966952"/>
              </a:tblGrid>
              <a:tr h="370840">
                <a:tc>
                  <a:txBody>
                    <a:bodyPr/>
                    <a:lstStyle/>
                    <a:p>
                      <a:endParaRPr lang="en-US" dirty="0"/>
                    </a:p>
                  </a:txBody>
                  <a:tcPr/>
                </a:tc>
                <a:tc>
                  <a:txBody>
                    <a:bodyPr/>
                    <a:lstStyle/>
                    <a:p>
                      <a:r>
                        <a:rPr lang="en-US" dirty="0" smtClean="0"/>
                        <a:t>Si</a:t>
                      </a:r>
                      <a:endParaRPr lang="en-US" dirty="0"/>
                    </a:p>
                  </a:txBody>
                  <a:tcPr/>
                </a:tc>
                <a:tc>
                  <a:txBody>
                    <a:bodyPr/>
                    <a:lstStyle/>
                    <a:p>
                      <a:r>
                        <a:rPr lang="en-US" dirty="0" smtClean="0"/>
                        <a:t>Ge</a:t>
                      </a:r>
                      <a:endParaRPr lang="en-US" dirty="0"/>
                    </a:p>
                  </a:txBody>
                  <a:tcPr/>
                </a:tc>
              </a:tr>
              <a:tr h="370840">
                <a:tc>
                  <a:txBody>
                    <a:bodyPr/>
                    <a:lstStyle/>
                    <a:p>
                      <a:r>
                        <a:rPr lang="en-US" dirty="0" smtClean="0"/>
                        <a:t>300 K</a:t>
                      </a:r>
                      <a:endParaRPr lang="en-US" dirty="0"/>
                    </a:p>
                  </a:txBody>
                  <a:tcPr/>
                </a:tc>
                <a:tc>
                  <a:txBody>
                    <a:bodyPr/>
                    <a:lstStyle/>
                    <a:p>
                      <a:r>
                        <a:rPr lang="en-US" dirty="0" smtClean="0"/>
                        <a:t>3.62 eV</a:t>
                      </a:r>
                      <a:endParaRPr lang="en-US" dirty="0"/>
                    </a:p>
                  </a:txBody>
                  <a:tcPr/>
                </a:tc>
                <a:tc>
                  <a:txBody>
                    <a:bodyPr/>
                    <a:lstStyle/>
                    <a:p>
                      <a:r>
                        <a:rPr lang="en-US" dirty="0" smtClean="0"/>
                        <a:t>------</a:t>
                      </a:r>
                      <a:endParaRPr lang="en-US" dirty="0"/>
                    </a:p>
                  </a:txBody>
                  <a:tcPr/>
                </a:tc>
              </a:tr>
              <a:tr h="370840">
                <a:tc>
                  <a:txBody>
                    <a:bodyPr/>
                    <a:lstStyle/>
                    <a:p>
                      <a:r>
                        <a:rPr lang="en-US" dirty="0" smtClean="0"/>
                        <a:t>77 K</a:t>
                      </a:r>
                      <a:endParaRPr lang="en-US" dirty="0"/>
                    </a:p>
                  </a:txBody>
                  <a:tcPr/>
                </a:tc>
                <a:tc>
                  <a:txBody>
                    <a:bodyPr/>
                    <a:lstStyle/>
                    <a:p>
                      <a:r>
                        <a:rPr lang="en-US" dirty="0" smtClean="0"/>
                        <a:t>3.81 eV</a:t>
                      </a:r>
                      <a:endParaRPr lang="en-US" dirty="0"/>
                    </a:p>
                  </a:txBody>
                  <a:tcPr/>
                </a:tc>
                <a:tc>
                  <a:txBody>
                    <a:bodyPr/>
                    <a:lstStyle/>
                    <a:p>
                      <a:r>
                        <a:rPr lang="en-US" dirty="0" smtClean="0"/>
                        <a:t>2.96 eV</a:t>
                      </a:r>
                      <a:endParaRPr lang="en-US" dirty="0"/>
                    </a:p>
                  </a:txBody>
                  <a:tcPr/>
                </a:tc>
              </a:tr>
            </a:tbl>
          </a:graphicData>
        </a:graphic>
      </p:graphicFrame>
    </p:spTree>
    <p:extLst>
      <p:ext uri="{BB962C8B-B14F-4D97-AF65-F5344CB8AC3E}">
        <p14:creationId xmlns:p14="http://schemas.microsoft.com/office/powerpoint/2010/main" val="3548712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936005"/>
            <a:ext cx="4040188" cy="639762"/>
          </a:xfrm>
        </p:spPr>
        <p:txBody>
          <a:bodyPr/>
          <a:lstStyle/>
          <a:p>
            <a:r>
              <a:rPr lang="en-US" dirty="0" smtClean="0"/>
              <a:t>Si – Particle/Low E </a:t>
            </a:r>
            <a:r>
              <a:rPr lang="el-GR" dirty="0" smtClean="0"/>
              <a:t>γ</a:t>
            </a:r>
            <a:endParaRPr lang="en-US" dirty="0"/>
          </a:p>
        </p:txBody>
      </p:sp>
      <p:sp>
        <p:nvSpPr>
          <p:cNvPr id="3" name="Content Placeholder 2"/>
          <p:cNvSpPr>
            <a:spLocks noGrp="1"/>
          </p:cNvSpPr>
          <p:nvPr>
            <p:ph sz="half" idx="2"/>
          </p:nvPr>
        </p:nvSpPr>
        <p:spPr>
          <a:xfrm>
            <a:off x="457200" y="1575767"/>
            <a:ext cx="4040188" cy="4550396"/>
          </a:xfrm>
        </p:spPr>
        <p:txBody>
          <a:bodyPr/>
          <a:lstStyle/>
          <a:p>
            <a:r>
              <a:rPr lang="en-US" dirty="0" smtClean="0">
                <a:latin typeface="+mj-lt"/>
              </a:rPr>
              <a:t>10 mm max depth too small for high energy </a:t>
            </a:r>
            <a:r>
              <a:rPr lang="el-GR" dirty="0" smtClean="0">
                <a:latin typeface="+mj-lt"/>
              </a:rPr>
              <a:t>γ</a:t>
            </a:r>
            <a:r>
              <a:rPr lang="en-US" dirty="0" smtClean="0">
                <a:latin typeface="+mj-lt"/>
              </a:rPr>
              <a:t> but perfect for </a:t>
            </a:r>
            <a:r>
              <a:rPr lang="el-GR" dirty="0" smtClean="0">
                <a:latin typeface="+mj-lt"/>
                <a:cs typeface="Times New Roman"/>
              </a:rPr>
              <a:t>α</a:t>
            </a:r>
            <a:r>
              <a:rPr lang="en-US" dirty="0" smtClean="0">
                <a:latin typeface="+mj-lt"/>
                <a:cs typeface="Times New Roman"/>
              </a:rPr>
              <a:t>’s</a:t>
            </a:r>
          </a:p>
          <a:p>
            <a:r>
              <a:rPr lang="en-US" dirty="0" smtClean="0">
                <a:latin typeface="+mj-lt"/>
                <a:cs typeface="Times New Roman"/>
              </a:rPr>
              <a:t>Except for low energy applications, can be kept at room temp</a:t>
            </a:r>
          </a:p>
          <a:p>
            <a:r>
              <a:rPr lang="en-US" dirty="0" smtClean="0">
                <a:latin typeface="+mj-lt"/>
                <a:cs typeface="Times New Roman"/>
              </a:rPr>
              <a:t>Resolution ~10 </a:t>
            </a:r>
            <a:r>
              <a:rPr lang="en-US" dirty="0" err="1" smtClean="0">
                <a:latin typeface="+mj-lt"/>
                <a:cs typeface="Times New Roman"/>
              </a:rPr>
              <a:t>keV</a:t>
            </a:r>
            <a:endParaRPr lang="en-US" dirty="0" smtClean="0">
              <a:latin typeface="+mj-lt"/>
              <a:cs typeface="Times New Roman"/>
            </a:endParaRPr>
          </a:p>
          <a:p>
            <a:pPr lvl="1"/>
            <a:r>
              <a:rPr lang="en-US" dirty="0" smtClean="0">
                <a:latin typeface="+mj-lt"/>
                <a:cs typeface="Times New Roman"/>
              </a:rPr>
              <a:t>Not great for</a:t>
            </a:r>
            <a:r>
              <a:rPr lang="en-US" dirty="0" smtClean="0">
                <a:latin typeface="+mj-lt"/>
              </a:rPr>
              <a:t> 50 </a:t>
            </a:r>
            <a:r>
              <a:rPr lang="en-US" dirty="0" err="1" smtClean="0">
                <a:latin typeface="+mj-lt"/>
              </a:rPr>
              <a:t>keV</a:t>
            </a:r>
            <a:r>
              <a:rPr lang="en-US" dirty="0" smtClean="0">
                <a:latin typeface="+mj-lt"/>
              </a:rPr>
              <a:t> </a:t>
            </a:r>
            <a:r>
              <a:rPr lang="el-GR" dirty="0" smtClean="0">
                <a:latin typeface="+mj-lt"/>
              </a:rPr>
              <a:t>γ</a:t>
            </a:r>
            <a:r>
              <a:rPr lang="en-US" dirty="0" smtClean="0">
                <a:latin typeface="+mj-lt"/>
              </a:rPr>
              <a:t>’s</a:t>
            </a:r>
            <a:endParaRPr lang="en-US" dirty="0">
              <a:latin typeface="+mj-lt"/>
            </a:endParaRPr>
          </a:p>
          <a:p>
            <a:pPr lvl="1"/>
            <a:r>
              <a:rPr lang="en-US" dirty="0" smtClean="0">
                <a:latin typeface="+mj-lt"/>
              </a:rPr>
              <a:t>Fine for MeV </a:t>
            </a:r>
            <a:r>
              <a:rPr lang="el-GR" dirty="0">
                <a:latin typeface="+mj-lt"/>
                <a:cs typeface="Times New Roman"/>
              </a:rPr>
              <a:t>α</a:t>
            </a:r>
            <a:r>
              <a:rPr lang="en-US" dirty="0" smtClean="0">
                <a:latin typeface="+mj-lt"/>
                <a:cs typeface="Times New Roman"/>
              </a:rPr>
              <a:t>’s</a:t>
            </a:r>
          </a:p>
          <a:p>
            <a:r>
              <a:rPr lang="en-US" dirty="0">
                <a:latin typeface="+mj-lt"/>
                <a:cs typeface="Times New Roman"/>
              </a:rPr>
              <a:t>http://dx.doi.org/10.1109/23.958703</a:t>
            </a:r>
          </a:p>
        </p:txBody>
      </p:sp>
      <p:sp>
        <p:nvSpPr>
          <p:cNvPr id="4" name="Text Placeholder 3"/>
          <p:cNvSpPr>
            <a:spLocks noGrp="1"/>
          </p:cNvSpPr>
          <p:nvPr>
            <p:ph type="body" sz="quarter" idx="3"/>
          </p:nvPr>
        </p:nvSpPr>
        <p:spPr>
          <a:xfrm>
            <a:off x="4645025" y="936005"/>
            <a:ext cx="4041775" cy="639762"/>
          </a:xfrm>
        </p:spPr>
        <p:txBody>
          <a:bodyPr/>
          <a:lstStyle/>
          <a:p>
            <a:r>
              <a:rPr lang="en-US" dirty="0" smtClean="0"/>
              <a:t>Ge – High-E </a:t>
            </a:r>
            <a:r>
              <a:rPr lang="el-GR" dirty="0" smtClean="0"/>
              <a:t>γ</a:t>
            </a:r>
            <a:endParaRPr lang="en-US" dirty="0"/>
          </a:p>
        </p:txBody>
      </p:sp>
      <p:sp>
        <p:nvSpPr>
          <p:cNvPr id="5" name="Content Placeholder 4"/>
          <p:cNvSpPr>
            <a:spLocks noGrp="1"/>
          </p:cNvSpPr>
          <p:nvPr>
            <p:ph sz="quarter" idx="4"/>
          </p:nvPr>
        </p:nvSpPr>
        <p:spPr>
          <a:xfrm>
            <a:off x="4645025" y="1575767"/>
            <a:ext cx="4041775" cy="4550396"/>
          </a:xfrm>
        </p:spPr>
        <p:txBody>
          <a:bodyPr/>
          <a:lstStyle/>
          <a:p>
            <a:r>
              <a:rPr lang="en-US" dirty="0" smtClean="0"/>
              <a:t>10 cm depth better for </a:t>
            </a:r>
            <a:r>
              <a:rPr lang="el-GR" dirty="0" smtClean="0"/>
              <a:t>γ</a:t>
            </a:r>
            <a:r>
              <a:rPr lang="en-US" dirty="0" smtClean="0"/>
              <a:t>’s</a:t>
            </a:r>
          </a:p>
          <a:p>
            <a:r>
              <a:rPr lang="en-US" dirty="0" smtClean="0"/>
              <a:t>Small (~0.7 eV) band gap energy</a:t>
            </a:r>
          </a:p>
          <a:p>
            <a:pPr lvl="1"/>
            <a:r>
              <a:rPr lang="en-US" dirty="0" smtClean="0"/>
              <a:t>Kept cold to avoid thermal noise</a:t>
            </a:r>
          </a:p>
          <a:p>
            <a:pPr lvl="1"/>
            <a:r>
              <a:rPr lang="en-US" dirty="0" smtClean="0"/>
              <a:t>More pairs created</a:t>
            </a:r>
          </a:p>
          <a:p>
            <a:r>
              <a:rPr lang="en-US" dirty="0" smtClean="0"/>
              <a:t>Resolution ~3 eV</a:t>
            </a:r>
          </a:p>
        </p:txBody>
      </p:sp>
      <p:sp>
        <p:nvSpPr>
          <p:cNvPr id="6" name="Title 5"/>
          <p:cNvSpPr>
            <a:spLocks noGrp="1"/>
          </p:cNvSpPr>
          <p:nvPr>
            <p:ph type="title"/>
          </p:nvPr>
        </p:nvSpPr>
        <p:spPr/>
        <p:txBody>
          <a:bodyPr/>
          <a:lstStyle/>
          <a:p>
            <a:r>
              <a:rPr lang="en-US" dirty="0" smtClean="0"/>
              <a:t>Applications</a:t>
            </a:r>
            <a:endParaRPr lang="en-US" dirty="0"/>
          </a:p>
        </p:txBody>
      </p:sp>
      <p:sp>
        <p:nvSpPr>
          <p:cNvPr id="7" name="Date Placeholder 6"/>
          <p:cNvSpPr>
            <a:spLocks noGrp="1"/>
          </p:cNvSpPr>
          <p:nvPr>
            <p:ph type="dt" sz="half" idx="10"/>
          </p:nvPr>
        </p:nvSpPr>
        <p:spPr/>
        <p:txBody>
          <a:bodyPr/>
          <a:lstStyle/>
          <a:p>
            <a:pPr>
              <a:defRPr/>
            </a:pPr>
            <a:r>
              <a:rPr lang="en-US" smtClean="0"/>
              <a:t>Nov 2, 2015</a:t>
            </a:r>
            <a:endParaRPr lang="en-US"/>
          </a:p>
        </p:txBody>
      </p:sp>
      <p:sp>
        <p:nvSpPr>
          <p:cNvPr id="8" name="Footer Placeholder 7"/>
          <p:cNvSpPr>
            <a:spLocks noGrp="1"/>
          </p:cNvSpPr>
          <p:nvPr>
            <p:ph type="ftr" sz="quarter" idx="11"/>
          </p:nvPr>
        </p:nvSpPr>
        <p:spPr/>
        <p:txBody>
          <a:bodyPr/>
          <a:lstStyle/>
          <a:p>
            <a:pPr>
              <a:defRPr/>
            </a:pPr>
            <a:r>
              <a:rPr lang="en-US" smtClean="0"/>
              <a:t>Detector Physics - Lecture 3</a:t>
            </a:r>
            <a:endParaRPr lang="en-US"/>
          </a:p>
        </p:txBody>
      </p:sp>
      <p:sp>
        <p:nvSpPr>
          <p:cNvPr id="9" name="Slide Number Placeholder 8"/>
          <p:cNvSpPr>
            <a:spLocks noGrp="1"/>
          </p:cNvSpPr>
          <p:nvPr>
            <p:ph type="sldNum" sz="quarter" idx="12"/>
          </p:nvPr>
        </p:nvSpPr>
        <p:spPr/>
        <p:txBody>
          <a:bodyPr/>
          <a:lstStyle/>
          <a:p>
            <a:pPr>
              <a:defRPr/>
            </a:pPr>
            <a:fld id="{61544D01-0053-A943-B22B-53B005C72D92}" type="slidenum">
              <a:rPr lang="en-US" smtClean="0"/>
              <a:pPr>
                <a:defRPr/>
              </a:pPr>
              <a:t>29</a:t>
            </a:fld>
            <a:endParaRPr lang="en-US"/>
          </a:p>
        </p:txBody>
      </p:sp>
    </p:spTree>
    <p:extLst>
      <p:ext uri="{BB962C8B-B14F-4D97-AF65-F5344CB8AC3E}">
        <p14:creationId xmlns:p14="http://schemas.microsoft.com/office/powerpoint/2010/main" val="13746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457200" y="1371600"/>
                <a:ext cx="4038600" cy="4506686"/>
              </a:xfrm>
            </p:spPr>
            <p:txBody>
              <a:bodyPr/>
              <a:lstStyle/>
              <a:p>
                <a:r>
                  <a:rPr lang="en-US" dirty="0" smtClean="0"/>
                  <a:t>Consider particle with </a:t>
                </a:r>
                <a14:m>
                  <m:oMath xmlns:m="http://schemas.openxmlformats.org/officeDocument/2006/math">
                    <m:r>
                      <a:rPr lang="en-US" b="0" i="1" smtClean="0">
                        <a:latin typeface="Cambria Math"/>
                      </a:rPr>
                      <m:t>𝐸</m:t>
                    </m:r>
                    <m:r>
                      <a:rPr lang="en-US" b="0" i="1" smtClean="0">
                        <a:latin typeface="Cambria Math"/>
                      </a:rPr>
                      <m:t>&lt;</m:t>
                    </m:r>
                    <m:sSub>
                      <m:sSubPr>
                        <m:ctrlPr>
                          <a:rPr lang="en-US" b="0" i="1" smtClean="0">
                            <a:latin typeface="Cambria Math"/>
                          </a:rPr>
                        </m:ctrlPr>
                      </m:sSubPr>
                      <m:e>
                        <m:r>
                          <a:rPr lang="en-US" b="0" i="1" smtClean="0">
                            <a:latin typeface="Cambria Math"/>
                          </a:rPr>
                          <m:t>𝑉</m:t>
                        </m:r>
                      </m:e>
                      <m:sub>
                        <m:r>
                          <a:rPr lang="en-US" b="0" i="1" smtClean="0">
                            <a:latin typeface="Cambria Math"/>
                          </a:rPr>
                          <m:t>0</m:t>
                        </m:r>
                      </m:sub>
                    </m:sSub>
                  </m:oMath>
                </a14:m>
                <a:endParaRPr lang="en-US" dirty="0" smtClean="0"/>
              </a:p>
              <a:p>
                <a:pPr lvl="1"/>
                <a14:m>
                  <m:oMath xmlns:m="http://schemas.openxmlformats.org/officeDocument/2006/math">
                    <m:sSub>
                      <m:sSubPr>
                        <m:ctrlPr>
                          <a:rPr lang="en-US" i="1" smtClean="0">
                            <a:latin typeface="Cambria Math"/>
                          </a:rPr>
                        </m:ctrlPr>
                      </m:sSubPr>
                      <m:e>
                        <m:r>
                          <a:rPr lang="en-US" b="0" i="1" smtClean="0">
                            <a:latin typeface="Cambria Math"/>
                          </a:rPr>
                          <m:t>𝐸</m:t>
                        </m:r>
                      </m:e>
                      <m:sub>
                        <m:r>
                          <m:rPr>
                            <m:nor/>
                          </m:rPr>
                          <a:rPr lang="en-US" b="0" i="0" smtClean="0">
                            <a:latin typeface="Cambria Math"/>
                          </a:rPr>
                          <m:t>kinetic</m:t>
                        </m:r>
                      </m:sub>
                    </m:sSub>
                    <m:r>
                      <a:rPr lang="en-US" b="0" i="1" smtClean="0">
                        <a:latin typeface="Cambria Math"/>
                      </a:rPr>
                      <m:t>=</m:t>
                    </m:r>
                    <m:r>
                      <a:rPr lang="en-US" b="0" i="1" smtClean="0">
                        <a:latin typeface="Cambria Math"/>
                      </a:rPr>
                      <m:t>𝐸</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𝑥</m:t>
                    </m:r>
                    <m:r>
                      <a:rPr lang="en-US" b="0" i="1" smtClean="0">
                        <a:latin typeface="Cambria Math"/>
                      </a:rPr>
                      <m:t>)</m:t>
                    </m:r>
                  </m:oMath>
                </a14:m>
                <a:endParaRPr lang="en-US" dirty="0" smtClean="0"/>
              </a:p>
              <a:p>
                <a:pPr lvl="1"/>
                <a14:m>
                  <m:oMath xmlns:m="http://schemas.openxmlformats.org/officeDocument/2006/math">
                    <m:sSub>
                      <m:sSubPr>
                        <m:ctrlPr>
                          <a:rPr lang="en-US" i="1" smtClean="0">
                            <a:latin typeface="Cambria Math"/>
                          </a:rPr>
                        </m:ctrlPr>
                      </m:sSubPr>
                      <m:e>
                        <m:r>
                          <a:rPr lang="en-US" b="0" i="1" smtClean="0">
                            <a:latin typeface="Cambria Math"/>
                          </a:rPr>
                          <m:t>𝐸</m:t>
                        </m:r>
                      </m:e>
                      <m:sub>
                        <m:r>
                          <m:rPr>
                            <m:nor/>
                          </m:rPr>
                          <a:rPr lang="en-US" b="0" i="0" smtClean="0">
                            <a:latin typeface="Cambria Math"/>
                          </a:rPr>
                          <m:t>kinetic</m:t>
                        </m:r>
                      </m:sub>
                    </m:sSub>
                    <m:r>
                      <a:rPr lang="en-US" b="0" i="1" smtClean="0">
                        <a:latin typeface="Cambria Math"/>
                      </a:rPr>
                      <m:t>&gt;0</m:t>
                    </m:r>
                  </m:oMath>
                </a14:m>
                <a:r>
                  <a:rPr lang="en-US" dirty="0" smtClean="0"/>
                  <a:t> for 0&lt;x&lt;</a:t>
                </a:r>
                <a:r>
                  <a:rPr lang="en-US" i="1" dirty="0" smtClean="0"/>
                  <a:t>L</a:t>
                </a:r>
                <a:endParaRPr lang="en-US" dirty="0" smtClean="0"/>
              </a:p>
              <a:p>
                <a:r>
                  <a:rPr lang="en-US" dirty="0" smtClean="0"/>
                  <a:t>Solving </a:t>
                </a:r>
                <a:r>
                  <a:rPr lang="en-US" dirty="0"/>
                  <a:t>t</a:t>
                </a:r>
                <a:r>
                  <a:rPr lang="en-US" dirty="0" smtClean="0"/>
                  <a:t>he Schrödinger </a:t>
                </a:r>
                <a:r>
                  <a:rPr lang="en-US" dirty="0" err="1" smtClean="0"/>
                  <a:t>Eq</a:t>
                </a:r>
                <a:r>
                  <a:rPr lang="en-US" dirty="0" smtClean="0"/>
                  <a:t>: </a:t>
                </a:r>
              </a:p>
              <a:p>
                <a:r>
                  <a:rPr lang="en-US" dirty="0" smtClean="0"/>
                  <a:t>Boundary conditions:</a:t>
                </a:r>
              </a:p>
              <a:p>
                <a:pPr lvl="1"/>
                <a14:m>
                  <m:oMath xmlns:m="http://schemas.openxmlformats.org/officeDocument/2006/math">
                    <m:r>
                      <m:rPr>
                        <m:sty m:val="p"/>
                      </m:rPr>
                      <a:rPr lang="en-US" b="0" i="0" smtClean="0">
                        <a:latin typeface="Cambria Math"/>
                      </a:rPr>
                      <m:t>Ψ</m:t>
                    </m:r>
                    <m:d>
                      <m:dPr>
                        <m:ctrlPr>
                          <a:rPr lang="en-US" b="0" i="1" smtClean="0">
                            <a:latin typeface="Cambria Math"/>
                          </a:rPr>
                        </m:ctrlPr>
                      </m:dPr>
                      <m:e>
                        <m:r>
                          <a:rPr lang="en-US" b="0" i="1" smtClean="0">
                            <a:latin typeface="Cambria Math"/>
                          </a:rPr>
                          <m:t>0</m:t>
                        </m:r>
                      </m:e>
                    </m:d>
                    <m:r>
                      <a:rPr lang="en-US" b="0" i="1" smtClean="0">
                        <a:latin typeface="Cambria Math"/>
                      </a:rPr>
                      <m:t>=</m:t>
                    </m:r>
                    <m:r>
                      <m:rPr>
                        <m:sty m:val="p"/>
                      </m:rPr>
                      <a:rPr lang="en-US" b="0" i="0" smtClean="0">
                        <a:latin typeface="Cambria Math"/>
                      </a:rPr>
                      <m:t>Ψ</m:t>
                    </m:r>
                    <m:d>
                      <m:dPr>
                        <m:ctrlPr>
                          <a:rPr lang="en-US" b="0" i="1" smtClean="0">
                            <a:latin typeface="Cambria Math"/>
                          </a:rPr>
                        </m:ctrlPr>
                      </m:dPr>
                      <m:e>
                        <m:r>
                          <a:rPr lang="en-US" b="0" i="1" smtClean="0">
                            <a:latin typeface="Cambria Math"/>
                          </a:rPr>
                          <m:t>𝐿</m:t>
                        </m:r>
                      </m:e>
                    </m:d>
                    <m:r>
                      <a:rPr lang="en-US" b="0" i="1" smtClean="0">
                        <a:latin typeface="Cambria Math"/>
                      </a:rPr>
                      <m:t>=0</m:t>
                    </m:r>
                  </m:oMath>
                </a14:m>
                <a:endParaRPr lang="en-US" dirty="0" smtClean="0"/>
              </a:p>
              <a:p>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457200" y="1371600"/>
                <a:ext cx="4038600" cy="4506686"/>
              </a:xfrm>
              <a:blipFill rotWithShape="1">
                <a:blip r:embed="rId3"/>
                <a:stretch>
                  <a:fillRect l="-2564" t="-1353" r="-2715"/>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Particle in a finite potential well</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3</a:t>
            </a:fld>
            <a:endParaRPr lang="en-US"/>
          </a:p>
        </p:txBody>
      </p:sp>
      <p:grpSp>
        <p:nvGrpSpPr>
          <p:cNvPr id="29" name="Group 28"/>
          <p:cNvGrpSpPr/>
          <p:nvPr/>
        </p:nvGrpSpPr>
        <p:grpSpPr>
          <a:xfrm>
            <a:off x="6039141" y="1013200"/>
            <a:ext cx="2832259" cy="1760309"/>
            <a:chOff x="5397891" y="1357575"/>
            <a:chExt cx="2832259" cy="1760309"/>
          </a:xfrm>
        </p:grpSpPr>
        <p:grpSp>
          <p:nvGrpSpPr>
            <p:cNvPr id="19" name="Group 18"/>
            <p:cNvGrpSpPr/>
            <p:nvPr/>
          </p:nvGrpSpPr>
          <p:grpSpPr>
            <a:xfrm>
              <a:off x="5847097" y="1590905"/>
              <a:ext cx="2383053" cy="938145"/>
              <a:chOff x="5189517" y="2572983"/>
              <a:chExt cx="2383053" cy="938145"/>
            </a:xfrm>
          </p:grpSpPr>
          <p:grpSp>
            <p:nvGrpSpPr>
              <p:cNvPr id="13" name="Group 12"/>
              <p:cNvGrpSpPr/>
              <p:nvPr/>
            </p:nvGrpSpPr>
            <p:grpSpPr>
              <a:xfrm>
                <a:off x="5189517" y="2574971"/>
                <a:ext cx="710525" cy="934187"/>
                <a:chOff x="5189517" y="2574971"/>
                <a:chExt cx="710525" cy="934187"/>
              </a:xfrm>
            </p:grpSpPr>
            <p:cxnSp>
              <p:nvCxnSpPr>
                <p:cNvPr id="9" name="Straight Connector 8"/>
                <p:cNvCxnSpPr/>
                <p:nvPr/>
              </p:nvCxnSpPr>
              <p:spPr>
                <a:xfrm>
                  <a:off x="5189517" y="2588821"/>
                  <a:ext cx="7006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00042" y="2574971"/>
                  <a:ext cx="0" cy="934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flipH="1">
                <a:off x="6862045" y="2572983"/>
                <a:ext cx="710525" cy="934187"/>
                <a:chOff x="5189517" y="2574971"/>
                <a:chExt cx="710525" cy="934187"/>
              </a:xfrm>
            </p:grpSpPr>
            <p:cxnSp>
              <p:nvCxnSpPr>
                <p:cNvPr id="15" name="Straight Connector 14"/>
                <p:cNvCxnSpPr/>
                <p:nvPr/>
              </p:nvCxnSpPr>
              <p:spPr>
                <a:xfrm>
                  <a:off x="5189517" y="2588821"/>
                  <a:ext cx="7006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00042" y="2574971"/>
                  <a:ext cx="0" cy="934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7" name="Straight Connector 16"/>
              <p:cNvCxnSpPr/>
              <p:nvPr/>
            </p:nvCxnSpPr>
            <p:spPr>
              <a:xfrm flipV="1">
                <a:off x="5896262" y="3507170"/>
                <a:ext cx="975664" cy="39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p:cNvSpPr txBox="1"/>
                <p:nvPr/>
              </p:nvSpPr>
              <p:spPr>
                <a:xfrm>
                  <a:off x="5397891" y="1357575"/>
                  <a:ext cx="5637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397891" y="1357575"/>
                  <a:ext cx="563744" cy="461665"/>
                </a:xfrm>
                <a:prstGeom prst="rect">
                  <a:avLst/>
                </a:prstGeom>
                <a:blipFill rotWithShape="1">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465601" y="2301859"/>
                  <a:ext cx="4395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465601" y="2301859"/>
                  <a:ext cx="439543" cy="461665"/>
                </a:xfrm>
                <a:prstGeom prst="rect">
                  <a:avLst/>
                </a:prstGeom>
                <a:blipFill rotWithShape="1">
                  <a:blip r:embed="rId5"/>
                  <a:stretch>
                    <a:fillRect/>
                  </a:stretch>
                </a:blipFill>
              </p:spPr>
              <p:txBody>
                <a:bodyPr/>
                <a:lstStyle/>
                <a:p>
                  <a:r>
                    <a:rPr lang="en-US">
                      <a:noFill/>
                    </a:rPr>
                    <a:t> </a:t>
                  </a:r>
                </a:p>
              </p:txBody>
            </p:sp>
          </mc:Fallback>
        </mc:AlternateContent>
        <p:cxnSp>
          <p:nvCxnSpPr>
            <p:cNvPr id="23" name="Straight Connector 22"/>
            <p:cNvCxnSpPr/>
            <p:nvPr/>
          </p:nvCxnSpPr>
          <p:spPr>
            <a:xfrm flipV="1">
              <a:off x="5797422" y="2531632"/>
              <a:ext cx="975664" cy="3958"/>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553842" y="2459632"/>
              <a:ext cx="1384" cy="298855"/>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336081" y="2656219"/>
                  <a:ext cx="4395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336081" y="2656219"/>
                  <a:ext cx="439543"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299917" y="2656218"/>
                  <a:ext cx="4394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𝐿</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7299917" y="2656218"/>
                  <a:ext cx="439416" cy="461665"/>
                </a:xfrm>
                <a:prstGeom prst="rect">
                  <a:avLst/>
                </a:prstGeom>
                <a:blipFill rotWithShape="1">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p:cNvSpPr txBox="1"/>
              <p:nvPr/>
            </p:nvSpPr>
            <p:spPr>
              <a:xfrm>
                <a:off x="4494800" y="1531956"/>
                <a:ext cx="12146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d>
                        <m:dPr>
                          <m:ctrlPr>
                            <a:rPr lang="en-US" b="0" i="1" smtClean="0">
                              <a:latin typeface="Cambria Math"/>
                            </a:rPr>
                          </m:ctrlPr>
                        </m:dPr>
                        <m:e>
                          <m:r>
                            <a:rPr lang="en-US" b="0" i="1" smtClean="0">
                              <a:latin typeface="Cambria Math"/>
                            </a:rPr>
                            <m:t>𝑥</m:t>
                          </m:r>
                        </m:e>
                      </m:d>
                      <m:r>
                        <a:rPr lang="en-US" b="0" i="1" smtClean="0">
                          <a:latin typeface="Cambria Math"/>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494800" y="1531956"/>
                <a:ext cx="1214692" cy="461665"/>
              </a:xfrm>
              <a:prstGeom prst="rect">
                <a:avLst/>
              </a:prstGeom>
              <a:blipFill rotWithShape="1">
                <a:blip r:embed="rId8"/>
                <a:stretch>
                  <a:fillRect/>
                </a:stretch>
              </a:blipFill>
            </p:spPr>
            <p:txBody>
              <a:bodyPr/>
              <a:lstStyle/>
              <a:p>
                <a:r>
                  <a:rPr lang="en-US">
                    <a:noFill/>
                  </a:rPr>
                  <a:t> </a:t>
                </a:r>
              </a:p>
            </p:txBody>
          </p:sp>
        </mc:Fallback>
      </mc:AlternateContent>
      <p:sp>
        <p:nvSpPr>
          <p:cNvPr id="8" name="Left Brace 7"/>
          <p:cNvSpPr/>
          <p:nvPr/>
        </p:nvSpPr>
        <p:spPr>
          <a:xfrm>
            <a:off x="5593274" y="1039100"/>
            <a:ext cx="667952" cy="1503576"/>
          </a:xfrm>
          <a:prstGeom prst="leftBrace">
            <a:avLst>
              <a:gd name="adj1" fmla="val 13667"/>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5854868" y="3455718"/>
                <a:ext cx="2554674"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Ψ</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𝐴</m:t>
                      </m:r>
                      <m:func>
                        <m:funcPr>
                          <m:ctrlPr>
                            <a:rPr lang="en-US" b="0" i="1" smtClean="0">
                              <a:latin typeface="Cambria Math"/>
                            </a:rPr>
                          </m:ctrlPr>
                        </m:funcPr>
                        <m:fName>
                          <m:r>
                            <m:rPr>
                              <m:sty m:val="p"/>
                            </m:rPr>
                            <a:rPr lang="en-US" b="0" i="0" smtClean="0">
                              <a:latin typeface="Cambria Math"/>
                            </a:rPr>
                            <m:t>sin</m:t>
                          </m:r>
                        </m:fName>
                        <m:e>
                          <m:f>
                            <m:fPr>
                              <m:ctrlPr>
                                <a:rPr lang="en-US" b="0" i="1" smtClean="0">
                                  <a:latin typeface="Cambria Math"/>
                                </a:rPr>
                              </m:ctrlPr>
                            </m:fPr>
                            <m:num>
                              <m:r>
                                <a:rPr lang="en-US" b="0" i="1" smtClean="0">
                                  <a:latin typeface="Cambria Math"/>
                                </a:rPr>
                                <m:t>2</m:t>
                              </m:r>
                              <m:r>
                                <a:rPr lang="en-US" b="0" i="1" smtClean="0">
                                  <a:latin typeface="Cambria Math"/>
                                </a:rPr>
                                <m:t>𝜋</m:t>
                              </m:r>
                              <m:r>
                                <a:rPr lang="en-US" b="0" i="1" smtClean="0">
                                  <a:latin typeface="Cambria Math"/>
                                </a:rPr>
                                <m:t>𝑥</m:t>
                              </m:r>
                            </m:num>
                            <m:den>
                              <m:r>
                                <a:rPr lang="en-US" b="0" i="1" smtClean="0">
                                  <a:latin typeface="Cambria Math"/>
                                </a:rPr>
                                <m:t>𝜆</m:t>
                              </m:r>
                            </m:den>
                          </m:f>
                        </m:e>
                      </m:fun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854868" y="3455718"/>
                <a:ext cx="2554674" cy="78617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910599" y="4833258"/>
                <a:ext cx="4031809" cy="786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𝜆</m:t>
                      </m:r>
                      <m:r>
                        <a:rPr lang="en-US" b="0" i="1" smtClean="0">
                          <a:latin typeface="Cambria Math"/>
                        </a:rPr>
                        <m:t>=</m:t>
                      </m:r>
                      <m:f>
                        <m:fPr>
                          <m:ctrlPr>
                            <a:rPr lang="en-US" b="0" i="1" smtClean="0">
                              <a:latin typeface="Cambria Math"/>
                            </a:rPr>
                          </m:ctrlPr>
                        </m:fPr>
                        <m:num>
                          <m:r>
                            <a:rPr lang="en-US" b="0" i="1" smtClean="0">
                              <a:latin typeface="Cambria Math"/>
                            </a:rPr>
                            <m:t>2</m:t>
                          </m:r>
                          <m:r>
                            <a:rPr lang="en-US" b="0" i="1" smtClean="0">
                              <a:latin typeface="Cambria Math"/>
                            </a:rPr>
                            <m:t>𝐿</m:t>
                          </m:r>
                        </m:num>
                        <m:den>
                          <m:r>
                            <a:rPr lang="en-US" b="0" i="1" smtClean="0">
                              <a:latin typeface="Cambria Math"/>
                            </a:rPr>
                            <m:t>𝑛</m:t>
                          </m:r>
                        </m:den>
                      </m:f>
                      <m:r>
                        <a:rPr lang="en-US" b="0" i="1" smtClean="0">
                          <a:latin typeface="Cambria Math"/>
                          <a:ea typeface="Cambria Math"/>
                        </a:rPr>
                        <m:t>→</m:t>
                      </m:r>
                      <m:sSub>
                        <m:sSubPr>
                          <m:ctrlPr>
                            <a:rPr lang="en-US" b="0" i="1" smtClean="0">
                              <a:latin typeface="Cambria Math"/>
                              <a:ea typeface="Cambria Math"/>
                            </a:rPr>
                          </m:ctrlPr>
                        </m:sSubPr>
                        <m:e>
                          <m:r>
                            <m:rPr>
                              <m:sty m:val="p"/>
                            </m:rPr>
                            <a:rPr lang="en-US" b="0" i="0" smtClean="0">
                              <a:latin typeface="Cambria Math"/>
                              <a:ea typeface="Cambria Math"/>
                            </a:rPr>
                            <m:t>Ψ</m:t>
                          </m:r>
                        </m:e>
                        <m:sub>
                          <m:r>
                            <a:rPr lang="en-US" b="0" i="1" smtClean="0">
                              <a:latin typeface="Cambria Math"/>
                              <a:ea typeface="Cambria Math"/>
                            </a:rPr>
                            <m:t>𝑛</m:t>
                          </m:r>
                        </m:sub>
                      </m:sSub>
                      <m:d>
                        <m:dPr>
                          <m:ctrlPr>
                            <a:rPr lang="en-US" b="0" i="1" smtClean="0">
                              <a:latin typeface="Cambria Math"/>
                              <a:ea typeface="Cambria Math"/>
                            </a:rPr>
                          </m:ctrlPr>
                        </m:dPr>
                        <m:e>
                          <m:r>
                            <a:rPr lang="en-US" b="0" i="1" smtClean="0">
                              <a:latin typeface="Cambria Math"/>
                              <a:ea typeface="Cambria Math"/>
                            </a:rPr>
                            <m:t>𝑥</m:t>
                          </m:r>
                        </m:e>
                      </m:d>
                      <m:r>
                        <a:rPr lang="en-US" b="0" i="1" smtClean="0">
                          <a:latin typeface="Cambria Math"/>
                          <a:ea typeface="Cambria Math"/>
                        </a:rPr>
                        <m:t>=</m:t>
                      </m:r>
                      <m:r>
                        <a:rPr lang="en-US" b="0" i="1" smtClean="0">
                          <a:latin typeface="Cambria Math"/>
                          <a:ea typeface="Cambria Math"/>
                        </a:rPr>
                        <m:t>𝐴</m:t>
                      </m:r>
                      <m:func>
                        <m:funcPr>
                          <m:ctrlPr>
                            <a:rPr lang="en-US" b="0" i="1" smtClean="0">
                              <a:latin typeface="Cambria Math"/>
                              <a:ea typeface="Cambria Math"/>
                            </a:rPr>
                          </m:ctrlPr>
                        </m:funcPr>
                        <m:fName>
                          <m:r>
                            <m:rPr>
                              <m:sty m:val="p"/>
                            </m:rPr>
                            <a:rPr lang="en-US" b="0" i="0" smtClean="0">
                              <a:latin typeface="Cambria Math"/>
                              <a:ea typeface="Cambria Math"/>
                            </a:rPr>
                            <m:t>sin</m:t>
                          </m:r>
                        </m:fName>
                        <m:e>
                          <m:f>
                            <m:fPr>
                              <m:ctrlPr>
                                <a:rPr lang="en-US" b="0" i="1" smtClean="0">
                                  <a:latin typeface="Cambria Math"/>
                                  <a:ea typeface="Cambria Math"/>
                                </a:rPr>
                              </m:ctrlPr>
                            </m:fPr>
                            <m:num>
                              <m:r>
                                <a:rPr lang="en-US" b="0" i="1" smtClean="0">
                                  <a:latin typeface="Cambria Math"/>
                                  <a:ea typeface="Cambria Math"/>
                                </a:rPr>
                                <m:t>𝑛</m:t>
                              </m:r>
                              <m:r>
                                <a:rPr lang="en-US" b="0" i="1" smtClean="0">
                                  <a:latin typeface="Cambria Math"/>
                                  <a:ea typeface="Cambria Math"/>
                                </a:rPr>
                                <m:t>𝜋</m:t>
                              </m:r>
                              <m:r>
                                <a:rPr lang="en-US" b="0" i="1" smtClean="0">
                                  <a:latin typeface="Cambria Math"/>
                                  <a:ea typeface="Cambria Math"/>
                                </a:rPr>
                                <m:t>𝑥</m:t>
                              </m:r>
                            </m:num>
                            <m:den>
                              <m:r>
                                <a:rPr lang="en-US" b="0" i="1" smtClean="0">
                                  <a:latin typeface="Cambria Math"/>
                                  <a:ea typeface="Cambria Math"/>
                                </a:rPr>
                                <m:t>𝐿</m:t>
                              </m:r>
                            </m:den>
                          </m:f>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910599" y="4833258"/>
                <a:ext cx="4031809" cy="786241"/>
              </a:xfrm>
              <a:prstGeom prst="rect">
                <a:avLst/>
              </a:prstGeom>
              <a:blipFill rotWithShape="1">
                <a:blip r:embed="rId10"/>
                <a:stretch>
                  <a:fillRect/>
                </a:stretch>
              </a:blipFill>
            </p:spPr>
            <p:txBody>
              <a:bodyPr/>
              <a:lstStyle/>
              <a:p>
                <a:r>
                  <a:rPr lang="en-US">
                    <a:noFill/>
                  </a:rPr>
                  <a:t> </a:t>
                </a:r>
              </a:p>
            </p:txBody>
          </p:sp>
        </mc:Fallback>
      </mc:AlternateContent>
      <p:sp>
        <p:nvSpPr>
          <p:cNvPr id="25" name="Arc 24"/>
          <p:cNvSpPr/>
          <p:nvPr/>
        </p:nvSpPr>
        <p:spPr>
          <a:xfrm>
            <a:off x="7188991" y="1969013"/>
            <a:ext cx="971884" cy="389829"/>
          </a:xfrm>
          <a:prstGeom prst="arc">
            <a:avLst>
              <a:gd name="adj1" fmla="val 10753103"/>
              <a:gd name="adj2" fmla="val 0"/>
            </a:avLst>
          </a:pr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7196447" y="1856515"/>
            <a:ext cx="950026" cy="642196"/>
          </a:xfrm>
          <a:custGeom>
            <a:avLst/>
            <a:gdLst>
              <a:gd name="connsiteX0" fmla="*/ 0 w 950026"/>
              <a:gd name="connsiteY0" fmla="*/ 340429 h 642196"/>
              <a:gd name="connsiteX1" fmla="*/ 213756 w 950026"/>
              <a:gd name="connsiteY1" fmla="*/ 7920 h 642196"/>
              <a:gd name="connsiteX2" fmla="*/ 665018 w 950026"/>
              <a:gd name="connsiteY2" fmla="*/ 637312 h 642196"/>
              <a:gd name="connsiteX3" fmla="*/ 950026 w 950026"/>
              <a:gd name="connsiteY3" fmla="*/ 316679 h 642196"/>
              <a:gd name="connsiteX4" fmla="*/ 950026 w 950026"/>
              <a:gd name="connsiteY4" fmla="*/ 316679 h 642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26" h="642196">
                <a:moveTo>
                  <a:pt x="0" y="340429"/>
                </a:moveTo>
                <a:cubicBezTo>
                  <a:pt x="51460" y="149434"/>
                  <a:pt x="102920" y="-41561"/>
                  <a:pt x="213756" y="7920"/>
                </a:cubicBezTo>
                <a:cubicBezTo>
                  <a:pt x="324592" y="57400"/>
                  <a:pt x="542306" y="585852"/>
                  <a:pt x="665018" y="637312"/>
                </a:cubicBezTo>
                <a:cubicBezTo>
                  <a:pt x="787730" y="688772"/>
                  <a:pt x="950026" y="316679"/>
                  <a:pt x="950026" y="316679"/>
                </a:cubicBezTo>
                <a:lnTo>
                  <a:pt x="950026" y="316679"/>
                </a:lnTo>
              </a:path>
            </a:pathLst>
          </a:custGeom>
          <a:noFill/>
          <a:ln w="28575">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7132205" y="808267"/>
                <a:ext cx="11820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r>
                        <a:rPr lang="en-US" b="0" i="1" smtClean="0">
                          <a:latin typeface="Cambria Math"/>
                        </a:rPr>
                        <m:t>𝜆</m:t>
                      </m:r>
                      <m:r>
                        <a:rPr lang="en-US" b="0" i="1" smtClean="0">
                          <a:latin typeface="Cambria Math"/>
                        </a:rPr>
                        <m:t>=</m:t>
                      </m:r>
                      <m:r>
                        <a:rPr lang="en-US" b="0" i="1" smtClean="0">
                          <a:latin typeface="Cambria Math"/>
                        </a:rPr>
                        <m:t>h</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7132205" y="808267"/>
                <a:ext cx="1182055" cy="461665"/>
              </a:xfrm>
              <a:prstGeom prst="rect">
                <a:avLst/>
              </a:prstGeom>
              <a:blipFill rotWithShape="1">
                <a:blip r:embed="rId11"/>
                <a:stretch>
                  <a:fillRect l="-515" b="-21333"/>
                </a:stretch>
              </a:blipFill>
            </p:spPr>
            <p:txBody>
              <a:bodyPr/>
              <a:lstStyle/>
              <a:p>
                <a:r>
                  <a:rPr lang="en-US">
                    <a:noFill/>
                  </a:rPr>
                  <a:t> </a:t>
                </a:r>
              </a:p>
            </p:txBody>
          </p:sp>
        </mc:Fallback>
      </mc:AlternateContent>
    </p:spTree>
    <p:extLst>
      <p:ext uri="{BB962C8B-B14F-4D97-AF65-F5344CB8AC3E}">
        <p14:creationId xmlns:p14="http://schemas.microsoft.com/office/powerpoint/2010/main" val="364023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p:bldP spid="20" grpId="0"/>
      <p:bldP spid="25"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26126" y="2522479"/>
            <a:ext cx="3105806" cy="3792876"/>
          </a:xfrm>
        </p:spPr>
        <p:txBody>
          <a:bodyPr/>
          <a:lstStyle/>
          <a:p>
            <a:pPr marL="0" indent="0">
              <a:buNone/>
            </a:pPr>
            <a:r>
              <a:rPr lang="en-US" sz="1800" dirty="0"/>
              <a:t>Charged </a:t>
            </a:r>
            <a:r>
              <a:rPr lang="en-US" sz="1800" dirty="0" smtClean="0"/>
              <a:t>particle tracking </a:t>
            </a:r>
            <a:r>
              <a:rPr lang="en-US" sz="1800" dirty="0"/>
              <a:t>detector used in </a:t>
            </a:r>
            <a:r>
              <a:rPr lang="en-US" sz="1800" dirty="0" smtClean="0"/>
              <a:t>the CMS </a:t>
            </a:r>
            <a:r>
              <a:rPr lang="en-US" sz="1800" dirty="0"/>
              <a:t>experiment. </a:t>
            </a:r>
            <a:r>
              <a:rPr lang="en-US" sz="1800" dirty="0" smtClean="0"/>
              <a:t>The detector  consists </a:t>
            </a:r>
            <a:r>
              <a:rPr lang="en-US" sz="1800" dirty="0"/>
              <a:t>of </a:t>
            </a:r>
            <a:r>
              <a:rPr lang="en-US" sz="1800" dirty="0" smtClean="0"/>
              <a:t>two wafers </a:t>
            </a:r>
            <a:r>
              <a:rPr lang="en-US" sz="1800" dirty="0"/>
              <a:t>of silicon put side </a:t>
            </a:r>
            <a:r>
              <a:rPr lang="en-US" sz="1800" dirty="0" smtClean="0"/>
              <a:t>to side</a:t>
            </a:r>
            <a:r>
              <a:rPr lang="en-US" sz="1800" dirty="0"/>
              <a:t>. Four amplifying </a:t>
            </a:r>
            <a:r>
              <a:rPr lang="en-US" sz="1800" dirty="0" smtClean="0"/>
              <a:t>chips with </a:t>
            </a:r>
            <a:r>
              <a:rPr lang="en-US" sz="1800" dirty="0"/>
              <a:t>512 </a:t>
            </a:r>
            <a:r>
              <a:rPr lang="en-US" sz="1800" dirty="0" smtClean="0"/>
              <a:t> amplifying channels each </a:t>
            </a:r>
            <a:r>
              <a:rPr lang="en-US" sz="1800" dirty="0"/>
              <a:t>are visible in the </a:t>
            </a:r>
            <a:r>
              <a:rPr lang="en-US" sz="1800" dirty="0" smtClean="0"/>
              <a:t>top-left side </a:t>
            </a:r>
            <a:r>
              <a:rPr lang="en-US" sz="1800" dirty="0"/>
              <a:t>of the picture. </a:t>
            </a:r>
            <a:r>
              <a:rPr lang="en-US" sz="1800" dirty="0" smtClean="0"/>
              <a:t>Each silicon </a:t>
            </a:r>
            <a:r>
              <a:rPr lang="en-US" sz="1800" dirty="0"/>
              <a:t>wafer has strips </a:t>
            </a:r>
            <a:r>
              <a:rPr lang="en-US" sz="1800" dirty="0" smtClean="0"/>
              <a:t>as shown </a:t>
            </a:r>
            <a:r>
              <a:rPr lang="en-US" sz="1800" dirty="0"/>
              <a:t>in Fig. 5.10, with </a:t>
            </a:r>
            <a:r>
              <a:rPr lang="en-US" sz="1800" dirty="0" smtClean="0"/>
              <a:t>a pitch </a:t>
            </a:r>
            <a:r>
              <a:rPr lang="en-US" sz="1800" dirty="0"/>
              <a:t>of 180 </a:t>
            </a:r>
            <a:r>
              <a:rPr lang="en-US" sz="1800" dirty="0" err="1"/>
              <a:t>μm</a:t>
            </a:r>
            <a:r>
              <a:rPr lang="en-US" sz="1800" dirty="0"/>
              <a:t>. The </a:t>
            </a:r>
            <a:r>
              <a:rPr lang="en-US" sz="1800" dirty="0" err="1" smtClean="0"/>
              <a:t>r.m.s</a:t>
            </a:r>
            <a:r>
              <a:rPr lang="en-US" sz="1800" dirty="0" smtClean="0"/>
              <a:t>. spatial </a:t>
            </a:r>
            <a:r>
              <a:rPr lang="en-US" sz="1800" dirty="0"/>
              <a:t>resolution is ≈25 </a:t>
            </a:r>
            <a:r>
              <a:rPr lang="en-US" sz="1800" dirty="0" err="1" smtClean="0"/>
              <a:t>μm</a:t>
            </a:r>
            <a:r>
              <a:rPr lang="en-US" sz="1800" dirty="0" smtClean="0"/>
              <a:t>.</a:t>
            </a:r>
            <a:endParaRPr lang="en-US" sz="1800" dirty="0"/>
          </a:p>
        </p:txBody>
      </p:sp>
      <p:sp>
        <p:nvSpPr>
          <p:cNvPr id="11" name="Content Placeholder 10"/>
          <p:cNvSpPr>
            <a:spLocks noGrp="1"/>
          </p:cNvSpPr>
          <p:nvPr>
            <p:ph sz="half" idx="2"/>
          </p:nvPr>
        </p:nvSpPr>
        <p:spPr/>
        <p:txBody>
          <a:bodyPr/>
          <a:lstStyle/>
          <a:p>
            <a:endParaRPr lang="en-US"/>
          </a:p>
        </p:txBody>
      </p:sp>
      <p:sp>
        <p:nvSpPr>
          <p:cNvPr id="7" name="Title 6"/>
          <p:cNvSpPr>
            <a:spLocks noGrp="1"/>
          </p:cNvSpPr>
          <p:nvPr>
            <p:ph type="title"/>
          </p:nvPr>
        </p:nvSpPr>
        <p:spPr/>
        <p:txBody>
          <a:bodyPr/>
          <a:lstStyle/>
          <a:p>
            <a:r>
              <a:rPr lang="en-US" dirty="0" smtClean="0"/>
              <a:t>The Si strip detector</a:t>
            </a:r>
            <a:endParaRPr lang="en-US" dirty="0"/>
          </a:p>
        </p:txBody>
      </p:sp>
      <p:sp>
        <p:nvSpPr>
          <p:cNvPr id="4" name="Date Placeholder 3"/>
          <p:cNvSpPr>
            <a:spLocks noGrp="1"/>
          </p:cNvSpPr>
          <p:nvPr>
            <p:ph type="dt" sz="half" idx="10"/>
          </p:nvPr>
        </p:nvSpPr>
        <p:spPr/>
        <p:txBody>
          <a:bodyPr/>
          <a:lstStyle/>
          <a:p>
            <a:pPr>
              <a:defRPr/>
            </a:pPr>
            <a:r>
              <a:rPr lang="en-US" smtClean="0"/>
              <a:t>Nov 2, 2015</a:t>
            </a:r>
            <a:endParaRPr lang="en-US"/>
          </a:p>
        </p:txBody>
      </p:sp>
      <p:sp>
        <p:nvSpPr>
          <p:cNvPr id="5" name="Footer Placeholder 4"/>
          <p:cNvSpPr>
            <a:spLocks noGrp="1"/>
          </p:cNvSpPr>
          <p:nvPr>
            <p:ph type="ftr" sz="quarter" idx="11"/>
          </p:nvPr>
        </p:nvSpPr>
        <p:spPr/>
        <p:txBody>
          <a:bodyPr/>
          <a:lstStyle/>
          <a:p>
            <a:pPr>
              <a:defRPr/>
            </a:pPr>
            <a:r>
              <a:rPr lang="en-US" smtClean="0"/>
              <a:t>Detector Physics - Lecture 3</a:t>
            </a:r>
            <a:endParaRPr lang="en-US"/>
          </a:p>
        </p:txBody>
      </p:sp>
      <p:sp>
        <p:nvSpPr>
          <p:cNvPr id="6" name="Slide Number Placeholder 5"/>
          <p:cNvSpPr>
            <a:spLocks noGrp="1"/>
          </p:cNvSpPr>
          <p:nvPr>
            <p:ph type="sldNum" sz="quarter" idx="12"/>
          </p:nvPr>
        </p:nvSpPr>
        <p:spPr/>
        <p:txBody>
          <a:bodyPr/>
          <a:lstStyle/>
          <a:p>
            <a:pPr>
              <a:defRPr/>
            </a:pPr>
            <a:fld id="{46A7D6E3-EA9D-E741-9881-B35FD4502932}" type="slidenum">
              <a:rPr lang="en-US" smtClean="0"/>
              <a:pPr>
                <a:defRPr/>
              </a:pPr>
              <a:t>30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855" y="856848"/>
            <a:ext cx="7009531" cy="166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872" y="2716198"/>
            <a:ext cx="3539831" cy="284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143"/>
          <a:stretch/>
        </p:blipFill>
        <p:spPr bwMode="auto">
          <a:xfrm>
            <a:off x="5629714" y="3503837"/>
            <a:ext cx="3514286" cy="272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3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r>
              <a:rPr lang="en-US" dirty="0" smtClean="0"/>
              <a:t>Germanium Detectors</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70" y="982976"/>
            <a:ext cx="4117436" cy="2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82" y="3519610"/>
            <a:ext cx="3029607" cy="2723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s://www.physics.uoguelph.ca/Nucweb/images/figures/GRIFFIN_July2014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99" y="1954941"/>
            <a:ext cx="4679896" cy="350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921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130629" y="1371600"/>
                <a:ext cx="4797631" cy="4754563"/>
              </a:xfrm>
            </p:spPr>
            <p:txBody>
              <a:bodyPr/>
              <a:lstStyle/>
              <a:p>
                <a:r>
                  <a:rPr lang="en-US" dirty="0" smtClean="0"/>
                  <a:t>For a given electron:</a:t>
                </a:r>
              </a:p>
              <a:p>
                <a:pPr marL="688975" lvl="1" indent="-231775"/>
                <a14:m>
                  <m:oMath xmlns:m="http://schemas.openxmlformats.org/officeDocument/2006/math">
                    <m:sSub>
                      <m:sSubPr>
                        <m:ctrlPr>
                          <a:rPr lang="en-US" i="1" smtClean="0">
                            <a:latin typeface="Cambria Math"/>
                          </a:rPr>
                        </m:ctrlPr>
                      </m:sSubPr>
                      <m:e>
                        <m:r>
                          <a:rPr lang="en-US" b="0" i="1" smtClean="0">
                            <a:latin typeface="Cambria Math"/>
                          </a:rPr>
                          <m:t>𝐸</m:t>
                        </m:r>
                      </m:e>
                      <m:sub>
                        <m:r>
                          <m:rPr>
                            <m:nor/>
                          </m:rPr>
                          <a:rPr lang="en-US" b="0" i="0" smtClean="0">
                            <a:latin typeface="Cambria Math"/>
                          </a:rPr>
                          <m:t>kinetic</m:t>
                        </m:r>
                      </m:sub>
                    </m:sSub>
                    <m:r>
                      <a:rPr lang="en-US" b="0" i="1" smtClean="0">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rPr>
                              <m:t>𝑝</m:t>
                            </m:r>
                          </m:e>
                          <m:sup>
                            <m:r>
                              <a:rPr lang="en-US" b="0" i="1" smtClean="0">
                                <a:latin typeface="Cambria Math"/>
                              </a:rPr>
                              <m:t>2</m:t>
                            </m:r>
                          </m:sup>
                        </m:sSup>
                      </m:num>
                      <m:den>
                        <m:r>
                          <a:rPr lang="en-US" b="0" i="1" smtClean="0">
                            <a:latin typeface="Cambria Math"/>
                          </a:rPr>
                          <m:t>2</m:t>
                        </m:r>
                        <m:r>
                          <a:rPr lang="en-US" b="0" i="1" smtClean="0">
                            <a:latin typeface="Cambria Math"/>
                          </a:rPr>
                          <m:t>𝑚</m:t>
                        </m:r>
                      </m:den>
                    </m:f>
                    <m:r>
                      <a:rPr lang="en-US" b="0" i="1" smtClean="0">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rPr>
                              <m:t>h</m:t>
                            </m:r>
                          </m:e>
                          <m:sup>
                            <m:r>
                              <a:rPr lang="en-US" b="0" i="1" smtClean="0">
                                <a:latin typeface="Cambria Math"/>
                              </a:rPr>
                              <m:t>2</m:t>
                            </m:r>
                          </m:sup>
                        </m:sSup>
                      </m:num>
                      <m:den>
                        <m:r>
                          <a:rPr lang="en-US" b="0" i="1" smtClean="0">
                            <a:latin typeface="Cambria Math"/>
                          </a:rPr>
                          <m:t>2</m:t>
                        </m:r>
                        <m:r>
                          <a:rPr lang="en-US" b="0" i="1" smtClean="0">
                            <a:latin typeface="Cambria Math"/>
                          </a:rPr>
                          <m:t>𝑚</m:t>
                        </m:r>
                        <m:sSup>
                          <m:sSupPr>
                            <m:ctrlPr>
                              <a:rPr lang="en-US" b="0" i="1" smtClean="0">
                                <a:latin typeface="Cambria Math"/>
                              </a:rPr>
                            </m:ctrlPr>
                          </m:sSupPr>
                          <m:e>
                            <m:r>
                              <a:rPr lang="en-US" b="0" i="1" smtClean="0">
                                <a:latin typeface="Cambria Math"/>
                              </a:rPr>
                              <m:t>𝜆</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rPr>
                              <m:t>𝑛</m:t>
                            </m:r>
                          </m:e>
                          <m:sup>
                            <m:r>
                              <a:rPr lang="en-US" b="0" i="1" smtClean="0">
                                <a:latin typeface="Cambria Math"/>
                              </a:rPr>
                              <m:t>2</m:t>
                            </m:r>
                          </m:sup>
                        </m:sSup>
                        <m:sSup>
                          <m:sSupPr>
                            <m:ctrlPr>
                              <a:rPr lang="en-US" b="0" i="1" smtClean="0">
                                <a:latin typeface="Cambria Math"/>
                              </a:rPr>
                            </m:ctrlPr>
                          </m:sSupPr>
                          <m:e>
                            <m:r>
                              <a:rPr lang="en-US" b="0" i="1" smtClean="0">
                                <a:latin typeface="Cambria Math"/>
                              </a:rPr>
                              <m:t>h</m:t>
                            </m:r>
                          </m:e>
                          <m:sup>
                            <m:r>
                              <a:rPr lang="en-US" b="0" i="1" smtClean="0">
                                <a:latin typeface="Cambria Math"/>
                              </a:rPr>
                              <m:t>2</m:t>
                            </m:r>
                          </m:sup>
                        </m:sSup>
                      </m:num>
                      <m:den>
                        <m:r>
                          <a:rPr lang="en-US" b="0" i="1" smtClean="0">
                            <a:latin typeface="Cambria Math"/>
                          </a:rPr>
                          <m:t>8</m:t>
                        </m:r>
                        <m:r>
                          <a:rPr lang="en-US" b="0" i="1" smtClean="0">
                            <a:latin typeface="Cambria Math"/>
                          </a:rPr>
                          <m:t>𝑚</m:t>
                        </m:r>
                        <m:sSup>
                          <m:sSupPr>
                            <m:ctrlPr>
                              <a:rPr lang="en-US" b="0" i="1" smtClean="0">
                                <a:latin typeface="Cambria Math"/>
                              </a:rPr>
                            </m:ctrlPr>
                          </m:sSupPr>
                          <m:e>
                            <m:r>
                              <a:rPr lang="en-US" b="0" i="1" smtClean="0">
                                <a:latin typeface="Cambria Math"/>
                              </a:rPr>
                              <m:t>𝐿</m:t>
                            </m:r>
                          </m:e>
                          <m:sup>
                            <m:r>
                              <a:rPr lang="en-US" b="0" i="1" smtClean="0">
                                <a:latin typeface="Cambria Math"/>
                              </a:rPr>
                              <m:t>2</m:t>
                            </m:r>
                          </m:sup>
                        </m:sSup>
                      </m:den>
                    </m:f>
                  </m:oMath>
                </a14:m>
                <a:endParaRPr lang="en-US" dirty="0" smtClean="0"/>
              </a:p>
              <a:p>
                <a:pPr marL="288925" indent="-231775"/>
                <a:r>
                  <a:rPr lang="en-US" dirty="0" smtClean="0"/>
                  <a:t>The Fermi energy for </a:t>
                </a:r>
                <a:r>
                  <a:rPr lang="en-US" i="1" dirty="0" smtClean="0"/>
                  <a:t>N</a:t>
                </a:r>
                <a:r>
                  <a:rPr lang="en-US" i="1" baseline="-25000" dirty="0" smtClean="0"/>
                  <a:t>0</a:t>
                </a:r>
                <a:r>
                  <a:rPr lang="en-US" i="1" dirty="0" smtClean="0"/>
                  <a:t> </a:t>
                </a:r>
                <a:r>
                  <a:rPr lang="en-US" dirty="0" smtClean="0"/>
                  <a:t>electrons &amp; 2 e</a:t>
                </a:r>
                <a:r>
                  <a:rPr lang="en-US" baseline="30000" dirty="0" smtClean="0"/>
                  <a:t>-</a:t>
                </a:r>
                <a:r>
                  <a:rPr lang="en-US" dirty="0" smtClean="0"/>
                  <a:t>/state:</a:t>
                </a:r>
              </a:p>
              <a:p>
                <a:pPr marL="288925" indent="-231775"/>
                <a:r>
                  <a:rPr lang="en-US" dirty="0" smtClean="0"/>
                  <a:t>At absolute zero:</a:t>
                </a:r>
              </a:p>
              <a:p>
                <a:pPr marL="688975" lvl="1" indent="-231775"/>
                <a:r>
                  <a:rPr lang="en-US" dirty="0" smtClean="0"/>
                  <a:t>All levels below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r>
                  <a:rPr lang="en-US" dirty="0" smtClean="0"/>
                  <a:t> </a:t>
                </a:r>
                <a:r>
                  <a:rPr lang="en-US" b="1" dirty="0" smtClean="0"/>
                  <a:t>filled</a:t>
                </a:r>
              </a:p>
              <a:p>
                <a:pPr marL="688975" lvl="1" indent="-231775"/>
                <a:r>
                  <a:rPr lang="en-US" dirty="0" smtClean="0"/>
                  <a:t>All levels above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r>
                  <a:rPr lang="en-US" dirty="0" smtClean="0"/>
                  <a:t> </a:t>
                </a:r>
                <a:r>
                  <a:rPr lang="en-US" b="1" dirty="0" smtClean="0"/>
                  <a:t>empty</a:t>
                </a:r>
              </a:p>
              <a:p>
                <a:pPr marL="288925" indent="-231775"/>
                <a:r>
                  <a:rPr lang="en-US" dirty="0" smtClean="0"/>
                  <a:t>Energy to remove one electron: </a:t>
                </a: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a14:m>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130629" y="1371600"/>
                <a:ext cx="4797631" cy="4754563"/>
              </a:xfrm>
              <a:blipFill rotWithShape="1">
                <a:blip r:embed="rId2"/>
                <a:stretch>
                  <a:fillRect l="-2160" t="-1282"/>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Many electrons in the well</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4</a:t>
            </a:fld>
            <a:endParaRPr lang="en-US"/>
          </a:p>
        </p:txBody>
      </p:sp>
      <p:grpSp>
        <p:nvGrpSpPr>
          <p:cNvPr id="8" name="Group 7"/>
          <p:cNvGrpSpPr/>
          <p:nvPr/>
        </p:nvGrpSpPr>
        <p:grpSpPr>
          <a:xfrm>
            <a:off x="6039141" y="1013200"/>
            <a:ext cx="2832259" cy="1760309"/>
            <a:chOff x="5397891" y="1357575"/>
            <a:chExt cx="2832259" cy="1760309"/>
          </a:xfrm>
        </p:grpSpPr>
        <p:grpSp>
          <p:nvGrpSpPr>
            <p:cNvPr id="9" name="Group 8"/>
            <p:cNvGrpSpPr/>
            <p:nvPr/>
          </p:nvGrpSpPr>
          <p:grpSpPr>
            <a:xfrm>
              <a:off x="5847097" y="1590905"/>
              <a:ext cx="2383053" cy="938145"/>
              <a:chOff x="5189517" y="2572983"/>
              <a:chExt cx="2383053" cy="938145"/>
            </a:xfrm>
          </p:grpSpPr>
          <p:grpSp>
            <p:nvGrpSpPr>
              <p:cNvPr id="16" name="Group 15"/>
              <p:cNvGrpSpPr/>
              <p:nvPr/>
            </p:nvGrpSpPr>
            <p:grpSpPr>
              <a:xfrm>
                <a:off x="5189517" y="2574971"/>
                <a:ext cx="710525" cy="934187"/>
                <a:chOff x="5189517" y="2574971"/>
                <a:chExt cx="710525" cy="934187"/>
              </a:xfrm>
            </p:grpSpPr>
            <p:cxnSp>
              <p:nvCxnSpPr>
                <p:cNvPr id="21" name="Straight Connector 20"/>
                <p:cNvCxnSpPr/>
                <p:nvPr/>
              </p:nvCxnSpPr>
              <p:spPr>
                <a:xfrm>
                  <a:off x="5189517" y="2588821"/>
                  <a:ext cx="7006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900042" y="2574971"/>
                  <a:ext cx="0" cy="934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flipH="1">
                <a:off x="6862045" y="2572983"/>
                <a:ext cx="710525" cy="934187"/>
                <a:chOff x="5189517" y="2574971"/>
                <a:chExt cx="710525" cy="934187"/>
              </a:xfrm>
            </p:grpSpPr>
            <p:cxnSp>
              <p:nvCxnSpPr>
                <p:cNvPr id="19" name="Straight Connector 18"/>
                <p:cNvCxnSpPr/>
                <p:nvPr/>
              </p:nvCxnSpPr>
              <p:spPr>
                <a:xfrm>
                  <a:off x="5189517" y="2588821"/>
                  <a:ext cx="7006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00042" y="2574971"/>
                  <a:ext cx="0" cy="934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8" name="Straight Connector 17"/>
              <p:cNvCxnSpPr/>
              <p:nvPr/>
            </p:nvCxnSpPr>
            <p:spPr>
              <a:xfrm flipV="1">
                <a:off x="5896262" y="3507170"/>
                <a:ext cx="975664" cy="39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5397891" y="1357575"/>
                  <a:ext cx="5637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397891" y="1357575"/>
                  <a:ext cx="563744" cy="461665"/>
                </a:xfrm>
                <a:prstGeom prst="rect">
                  <a:avLst/>
                </a:prstGeom>
                <a:blipFill rotWithShape="1">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465601" y="2301859"/>
                  <a:ext cx="4395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465601" y="2301859"/>
                  <a:ext cx="439543" cy="461665"/>
                </a:xfrm>
                <a:prstGeom prst="rect">
                  <a:avLst/>
                </a:prstGeom>
                <a:blipFill rotWithShape="1">
                  <a:blip r:embed="rId5"/>
                  <a:stretch>
                    <a:fillRect/>
                  </a:stretch>
                </a:blipFill>
              </p:spPr>
              <p:txBody>
                <a:bodyPr/>
                <a:lstStyle/>
                <a:p>
                  <a:r>
                    <a:rPr lang="en-US">
                      <a:noFill/>
                    </a:rPr>
                    <a:t> </a:t>
                  </a:r>
                </a:p>
              </p:txBody>
            </p:sp>
          </mc:Fallback>
        </mc:AlternateContent>
        <p:cxnSp>
          <p:nvCxnSpPr>
            <p:cNvPr id="12" name="Straight Connector 11"/>
            <p:cNvCxnSpPr/>
            <p:nvPr/>
          </p:nvCxnSpPr>
          <p:spPr>
            <a:xfrm flipV="1">
              <a:off x="5797422" y="2531632"/>
              <a:ext cx="975664" cy="3958"/>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53842" y="2459632"/>
              <a:ext cx="1384" cy="298855"/>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6336081" y="2656219"/>
                  <a:ext cx="4395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336081" y="2656219"/>
                  <a:ext cx="439543"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299917" y="2656218"/>
                  <a:ext cx="4394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𝐿</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7299917" y="2656218"/>
                  <a:ext cx="439416" cy="461665"/>
                </a:xfrm>
                <a:prstGeom prst="rect">
                  <a:avLst/>
                </a:prstGeom>
                <a:blipFill rotWithShape="1">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p:cNvSpPr txBox="1"/>
              <p:nvPr/>
            </p:nvSpPr>
            <p:spPr>
              <a:xfrm>
                <a:off x="7132205" y="808267"/>
                <a:ext cx="11820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r>
                        <a:rPr lang="en-US" b="0" i="1" smtClean="0">
                          <a:latin typeface="Cambria Math"/>
                        </a:rPr>
                        <m:t>𝜆</m:t>
                      </m:r>
                      <m:r>
                        <a:rPr lang="en-US" b="0" i="1" smtClean="0">
                          <a:latin typeface="Cambria Math"/>
                        </a:rPr>
                        <m:t>=</m:t>
                      </m:r>
                      <m:r>
                        <a:rPr lang="en-US" b="0" i="1" smtClean="0">
                          <a:latin typeface="Cambria Math"/>
                        </a:rPr>
                        <m:t>h</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132205" y="808267"/>
                <a:ext cx="1182055" cy="461665"/>
              </a:xfrm>
              <a:prstGeom prst="rect">
                <a:avLst/>
              </a:prstGeom>
              <a:blipFill rotWithShape="1">
                <a:blip r:embed="rId8"/>
                <a:stretch>
                  <a:fillRect l="-515"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608541" y="2785383"/>
                <a:ext cx="1898660" cy="8392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r>
                        <a:rPr lang="en-US" b="0" i="1" smtClean="0">
                          <a:latin typeface="Cambria Math"/>
                        </a:rPr>
                        <m:t>=</m:t>
                      </m:r>
                      <m:f>
                        <m:fPr>
                          <m:ctrlPr>
                            <a:rPr lang="en-US" b="0" i="1" smtClean="0">
                              <a:latin typeface="Cambria Math"/>
                            </a:rPr>
                          </m:ctrlPr>
                        </m:fPr>
                        <m:num>
                          <m:sSubSup>
                            <m:sSubSupPr>
                              <m:ctrlPr>
                                <a:rPr lang="en-US" b="0" i="1" smtClean="0">
                                  <a:latin typeface="Cambria Math"/>
                                </a:rPr>
                              </m:ctrlPr>
                            </m:sSubSupPr>
                            <m:e>
                              <m:r>
                                <a:rPr lang="en-US" b="0" i="1" smtClean="0">
                                  <a:latin typeface="Cambria Math"/>
                                </a:rPr>
                                <m:t>𝑁</m:t>
                              </m:r>
                            </m:e>
                            <m:sub>
                              <m:r>
                                <a:rPr lang="en-US" b="0" i="1" smtClean="0">
                                  <a:latin typeface="Cambria Math"/>
                                </a:rPr>
                                <m:t>0</m:t>
                              </m:r>
                            </m:sub>
                            <m:sup>
                              <m:r>
                                <a:rPr lang="en-US" b="0" i="1" smtClean="0">
                                  <a:latin typeface="Cambria Math"/>
                                </a:rPr>
                                <m:t>2</m:t>
                              </m:r>
                            </m:sup>
                          </m:sSubSup>
                          <m:sSup>
                            <m:sSupPr>
                              <m:ctrlPr>
                                <a:rPr lang="en-US" b="0" i="1" smtClean="0">
                                  <a:latin typeface="Cambria Math"/>
                                </a:rPr>
                              </m:ctrlPr>
                            </m:sSupPr>
                            <m:e>
                              <m:r>
                                <a:rPr lang="en-US" b="0" i="1" smtClean="0">
                                  <a:latin typeface="Cambria Math"/>
                                </a:rPr>
                                <m:t>h</m:t>
                              </m:r>
                            </m:e>
                            <m:sup>
                              <m:r>
                                <a:rPr lang="en-US" b="0" i="1" smtClean="0">
                                  <a:latin typeface="Cambria Math"/>
                                </a:rPr>
                                <m:t>2</m:t>
                              </m:r>
                            </m:sup>
                          </m:sSup>
                        </m:num>
                        <m:den>
                          <m:r>
                            <a:rPr lang="en-US" b="0" i="1" smtClean="0">
                              <a:latin typeface="Cambria Math"/>
                            </a:rPr>
                            <m:t>32</m:t>
                          </m:r>
                          <m:r>
                            <a:rPr lang="en-US" b="0" i="1" smtClean="0">
                              <a:latin typeface="Cambria Math"/>
                            </a:rPr>
                            <m:t>𝑚</m:t>
                          </m:r>
                          <m:sSup>
                            <m:sSupPr>
                              <m:ctrlPr>
                                <a:rPr lang="en-US" b="0" i="1" smtClean="0">
                                  <a:latin typeface="Cambria Math"/>
                                </a:rPr>
                              </m:ctrlPr>
                            </m:sSupPr>
                            <m:e>
                              <m:r>
                                <a:rPr lang="en-US" b="0" i="1" smtClean="0">
                                  <a:latin typeface="Cambria Math"/>
                                </a:rPr>
                                <m:t>𝐿</m:t>
                              </m:r>
                            </m:e>
                            <m:sup>
                              <m:r>
                                <a:rPr lang="en-US" b="0" i="1" smtClean="0">
                                  <a:latin typeface="Cambria Math"/>
                                </a:rPr>
                                <m:t>2</m:t>
                              </m:r>
                            </m:sup>
                          </m:sSup>
                        </m:den>
                      </m:f>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608541" y="2785383"/>
                <a:ext cx="1898660" cy="839269"/>
              </a:xfrm>
              <a:prstGeom prst="rect">
                <a:avLst/>
              </a:prstGeom>
              <a:blipFill rotWithShape="1">
                <a:blip r:embed="rId9"/>
                <a:stretch>
                  <a:fillRect/>
                </a:stretch>
              </a:blipFill>
            </p:spPr>
            <p:txBody>
              <a:bodyPr/>
              <a:lstStyle/>
              <a:p>
                <a:r>
                  <a:rPr lang="en-US">
                    <a:noFill/>
                  </a:rPr>
                  <a:t> </a:t>
                </a:r>
              </a:p>
            </p:txBody>
          </p:sp>
        </mc:Fallback>
      </mc:AlternateContent>
      <p:grpSp>
        <p:nvGrpSpPr>
          <p:cNvPr id="34" name="Group 33"/>
          <p:cNvGrpSpPr/>
          <p:nvPr/>
        </p:nvGrpSpPr>
        <p:grpSpPr>
          <a:xfrm>
            <a:off x="4831282" y="1013200"/>
            <a:ext cx="4158998" cy="1591061"/>
            <a:chOff x="4831282" y="1013200"/>
            <a:chExt cx="4158998" cy="1591061"/>
          </a:xfrm>
        </p:grpSpPr>
        <p:grpSp>
          <p:nvGrpSpPr>
            <p:cNvPr id="28" name="Group 27"/>
            <p:cNvGrpSpPr/>
            <p:nvPr/>
          </p:nvGrpSpPr>
          <p:grpSpPr>
            <a:xfrm>
              <a:off x="4831282" y="1013200"/>
              <a:ext cx="3317800" cy="1591061"/>
              <a:chOff x="4831282" y="1013200"/>
              <a:chExt cx="3317800" cy="1591061"/>
            </a:xfrm>
          </p:grpSpPr>
          <p:sp>
            <p:nvSpPr>
              <p:cNvPr id="24" name="Rectangle 23"/>
              <p:cNvSpPr/>
              <p:nvPr/>
            </p:nvSpPr>
            <p:spPr>
              <a:xfrm>
                <a:off x="7207250" y="1603169"/>
                <a:ext cx="941832" cy="566928"/>
              </a:xfrm>
              <a:prstGeom prst="rect">
                <a:avLst/>
              </a:prstGeom>
              <a:solidFill>
                <a:srgbClr val="9593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ine Callout 2 (Border and Accent Bar) 25"/>
              <p:cNvSpPr/>
              <p:nvPr/>
            </p:nvSpPr>
            <p:spPr>
              <a:xfrm>
                <a:off x="4833257" y="1013200"/>
                <a:ext cx="1080655" cy="702411"/>
              </a:xfrm>
              <a:prstGeom prst="accentBorderCallout2">
                <a:avLst>
                  <a:gd name="adj1" fmla="val 16031"/>
                  <a:gd name="adj2" fmla="val 105259"/>
                  <a:gd name="adj3" fmla="val -13515"/>
                  <a:gd name="adj4" fmla="val 179172"/>
                  <a:gd name="adj5" fmla="val 58742"/>
                  <a:gd name="adj6" fmla="val 247871"/>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rgbClr val="113F7C"/>
                    </a:solidFill>
                  </a:rPr>
                  <a:t>Empty States</a:t>
                </a:r>
                <a:endParaRPr lang="en-US" dirty="0">
                  <a:solidFill>
                    <a:srgbClr val="113F7C"/>
                  </a:solidFill>
                </a:endParaRPr>
              </a:p>
            </p:txBody>
          </p:sp>
          <p:sp>
            <p:nvSpPr>
              <p:cNvPr id="27" name="Line Callout 2 (Border and Accent Bar) 26"/>
              <p:cNvSpPr/>
              <p:nvPr/>
            </p:nvSpPr>
            <p:spPr>
              <a:xfrm>
                <a:off x="4831282" y="1901850"/>
                <a:ext cx="1080655" cy="702411"/>
              </a:xfrm>
              <a:prstGeom prst="accentBorderCallout2">
                <a:avLst>
                  <a:gd name="adj1" fmla="val 16031"/>
                  <a:gd name="adj2" fmla="val 105259"/>
                  <a:gd name="adj3" fmla="val -13515"/>
                  <a:gd name="adj4" fmla="val 179172"/>
                  <a:gd name="adj5" fmla="val 8022"/>
                  <a:gd name="adj6" fmla="val 230289"/>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rgbClr val="113F7C"/>
                    </a:solidFill>
                  </a:rPr>
                  <a:t>Filled States</a:t>
                </a:r>
                <a:endParaRPr lang="en-US" dirty="0">
                  <a:solidFill>
                    <a:srgbClr val="113F7C"/>
                  </a:solidFill>
                </a:endParaRPr>
              </a:p>
            </p:txBody>
          </p:sp>
        </p:grpSp>
        <p:cxnSp>
          <p:nvCxnSpPr>
            <p:cNvPr id="30" name="Straight Connector 29"/>
            <p:cNvCxnSpPr/>
            <p:nvPr/>
          </p:nvCxnSpPr>
          <p:spPr>
            <a:xfrm>
              <a:off x="7208572" y="1607365"/>
              <a:ext cx="1312506"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8383319" y="1351057"/>
                  <a:ext cx="6069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383319" y="1351057"/>
                  <a:ext cx="606961" cy="461665"/>
                </a:xfrm>
                <a:prstGeom prst="rect">
                  <a:avLst/>
                </a:prstGeom>
                <a:blipFill rotWithShape="1">
                  <a:blip r:embed="rId10"/>
                  <a:stretch>
                    <a:fillRect b="-4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hidden="1"/>
              <p:cNvSpPr txBox="1"/>
              <p:nvPr/>
            </p:nvSpPr>
            <p:spPr>
              <a:xfrm>
                <a:off x="5419955" y="4738257"/>
                <a:ext cx="3201967" cy="798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𝐸</m:t>
                          </m:r>
                        </m:e>
                      </m:d>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𝐸</m:t>
                              </m:r>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r>
                                <a:rPr lang="en-US" b="0" i="1" smtClean="0">
                                  <a:latin typeface="Cambria Math"/>
                                </a:rPr>
                                <m:t>)/</m:t>
                              </m:r>
                              <m:r>
                                <a:rPr lang="en-US" b="0" i="1" smtClean="0">
                                  <a:latin typeface="Cambria Math"/>
                                </a:rPr>
                                <m:t>𝑘𝑇</m:t>
                              </m:r>
                            </m:sup>
                          </m:sSup>
                          <m:r>
                            <a:rPr lang="en-US" b="0" i="1" smtClean="0">
                              <a:latin typeface="Cambria Math"/>
                            </a:rPr>
                            <m:t>+1</m:t>
                          </m:r>
                        </m:den>
                      </m:f>
                    </m:oMath>
                  </m:oMathPara>
                </a14:m>
                <a:endParaRPr lang="en-US" dirty="0"/>
              </a:p>
            </p:txBody>
          </p:sp>
        </mc:Choice>
        <mc:Fallback xmlns="">
          <p:sp>
            <p:nvSpPr>
              <p:cNvPr id="3" name="TextBox 2" hidden="1"/>
              <p:cNvSpPr txBox="1">
                <a:spLocks noRot="1" noChangeAspect="1" noMove="1" noResize="1" noEditPoints="1" noAdjustHandles="1" noChangeArrowheads="1" noChangeShapeType="1" noTextEdit="1"/>
              </p:cNvSpPr>
              <p:nvPr/>
            </p:nvSpPr>
            <p:spPr>
              <a:xfrm>
                <a:off x="5419955" y="4738257"/>
                <a:ext cx="3201967" cy="798552"/>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43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E-levels of atoms form closely spaced levels called “bands”</a:t>
            </a:r>
          </a:p>
          <a:p>
            <a:r>
              <a:rPr lang="en-US" dirty="0" smtClean="0"/>
              <a:t>Energy level spacing creates “band gaps”</a:t>
            </a:r>
            <a:endParaRPr lang="en-US" dirty="0"/>
          </a:p>
        </p:txBody>
      </p:sp>
      <p:sp>
        <p:nvSpPr>
          <p:cNvPr id="4" name="Title 3"/>
          <p:cNvSpPr>
            <a:spLocks noGrp="1"/>
          </p:cNvSpPr>
          <p:nvPr>
            <p:ph type="title"/>
          </p:nvPr>
        </p:nvSpPr>
        <p:spPr/>
        <p:txBody>
          <a:bodyPr/>
          <a:lstStyle/>
          <a:p>
            <a:r>
              <a:rPr lang="en-US" dirty="0" smtClean="0"/>
              <a:t>Crystals</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5</a:t>
            </a:fld>
            <a:endParaRPr lang="en-US"/>
          </a:p>
        </p:txBody>
      </p:sp>
      <p:grpSp>
        <p:nvGrpSpPr>
          <p:cNvPr id="18" name="Group 17"/>
          <p:cNvGrpSpPr/>
          <p:nvPr/>
        </p:nvGrpSpPr>
        <p:grpSpPr>
          <a:xfrm>
            <a:off x="281932" y="2980690"/>
            <a:ext cx="369332" cy="2541320"/>
            <a:chOff x="400682" y="2375065"/>
            <a:chExt cx="369332" cy="2541320"/>
          </a:xfrm>
        </p:grpSpPr>
        <p:cxnSp>
          <p:nvCxnSpPr>
            <p:cNvPr id="12" name="Straight Arrow Connector 11"/>
            <p:cNvCxnSpPr/>
            <p:nvPr/>
          </p:nvCxnSpPr>
          <p:spPr>
            <a:xfrm flipV="1">
              <a:off x="770014" y="2375065"/>
              <a:ext cx="0" cy="25413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16200000">
              <a:off x="-347806" y="3461059"/>
              <a:ext cx="1866308" cy="369332"/>
            </a:xfrm>
            <a:prstGeom prst="rect">
              <a:avLst/>
            </a:prstGeom>
            <a:noFill/>
          </p:spPr>
          <p:txBody>
            <a:bodyPr wrap="square" rtlCol="0">
              <a:spAutoFit/>
            </a:bodyPr>
            <a:lstStyle/>
            <a:p>
              <a:pPr algn="ctr"/>
              <a:r>
                <a:rPr lang="en-US" sz="1800" dirty="0" smtClean="0"/>
                <a:t>Electron energy</a:t>
              </a:r>
              <a:endParaRPr lang="en-US" sz="1800" dirty="0"/>
            </a:p>
          </p:txBody>
        </p:sp>
      </p:grpSp>
      <p:grpSp>
        <p:nvGrpSpPr>
          <p:cNvPr id="94" name="Group 93"/>
          <p:cNvGrpSpPr/>
          <p:nvPr/>
        </p:nvGrpSpPr>
        <p:grpSpPr>
          <a:xfrm>
            <a:off x="5248897" y="3166035"/>
            <a:ext cx="3398216" cy="2294446"/>
            <a:chOff x="5248897" y="2560410"/>
            <a:chExt cx="3398216" cy="2294446"/>
          </a:xfrm>
        </p:grpSpPr>
        <p:grpSp>
          <p:nvGrpSpPr>
            <p:cNvPr id="93" name="Group 92"/>
            <p:cNvGrpSpPr/>
            <p:nvPr/>
          </p:nvGrpSpPr>
          <p:grpSpPr>
            <a:xfrm>
              <a:off x="5248897" y="3363649"/>
              <a:ext cx="1431736" cy="1491207"/>
              <a:chOff x="5248897" y="3363649"/>
              <a:chExt cx="1431736" cy="1491207"/>
            </a:xfrm>
          </p:grpSpPr>
          <p:cxnSp>
            <p:nvCxnSpPr>
              <p:cNvPr id="73" name="Straight Connector 72"/>
              <p:cNvCxnSpPr/>
              <p:nvPr/>
            </p:nvCxnSpPr>
            <p:spPr>
              <a:xfrm flipH="1">
                <a:off x="5830784" y="4854856"/>
                <a:ext cx="8498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6032340" y="3363649"/>
                <a:ext cx="3206" cy="51582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a:off x="6029709" y="4411630"/>
                <a:ext cx="2631" cy="4384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248897" y="3801222"/>
                <a:ext cx="1174914" cy="646331"/>
              </a:xfrm>
              <a:prstGeom prst="rect">
                <a:avLst/>
              </a:prstGeom>
              <a:noFill/>
            </p:spPr>
            <p:txBody>
              <a:bodyPr wrap="square" rtlCol="0">
                <a:spAutoFit/>
              </a:bodyPr>
              <a:lstStyle/>
              <a:p>
                <a:pPr algn="r"/>
                <a:r>
                  <a:rPr lang="en-US" sz="1800" dirty="0" smtClean="0"/>
                  <a:t>Valence band</a:t>
                </a:r>
                <a:endParaRPr lang="en-US" sz="1800" dirty="0"/>
              </a:p>
            </p:txBody>
          </p:sp>
        </p:grpSp>
        <p:grpSp>
          <p:nvGrpSpPr>
            <p:cNvPr id="91" name="Group 90"/>
            <p:cNvGrpSpPr/>
            <p:nvPr/>
          </p:nvGrpSpPr>
          <p:grpSpPr>
            <a:xfrm>
              <a:off x="7029468" y="2560410"/>
              <a:ext cx="1617645" cy="1591846"/>
              <a:chOff x="7029468" y="2560410"/>
              <a:chExt cx="1617645" cy="1591846"/>
            </a:xfrm>
          </p:grpSpPr>
          <p:cxnSp>
            <p:nvCxnSpPr>
              <p:cNvPr id="85" name="Straight Connector 84"/>
              <p:cNvCxnSpPr/>
              <p:nvPr/>
            </p:nvCxnSpPr>
            <p:spPr>
              <a:xfrm flipV="1">
                <a:off x="7029468" y="2560410"/>
                <a:ext cx="876021" cy="709"/>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7055640" y="4152256"/>
                <a:ext cx="8498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7597865" y="2561119"/>
                <a:ext cx="3206" cy="61575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7595234" y="3709030"/>
                <a:ext cx="2631" cy="4384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7253797" y="3098622"/>
                <a:ext cx="1393316" cy="646331"/>
              </a:xfrm>
              <a:prstGeom prst="rect">
                <a:avLst/>
              </a:prstGeom>
              <a:noFill/>
            </p:spPr>
            <p:txBody>
              <a:bodyPr wrap="square" rtlCol="0">
                <a:spAutoFit/>
              </a:bodyPr>
              <a:lstStyle/>
              <a:p>
                <a:r>
                  <a:rPr lang="en-US" sz="1800" dirty="0" smtClean="0"/>
                  <a:t>Conduction band</a:t>
                </a:r>
                <a:endParaRPr lang="en-US" sz="1800" dirty="0"/>
              </a:p>
            </p:txBody>
          </p:sp>
        </p:grpSp>
      </p:grpSp>
      <p:grpSp>
        <p:nvGrpSpPr>
          <p:cNvPr id="98" name="Group 97"/>
          <p:cNvGrpSpPr/>
          <p:nvPr/>
        </p:nvGrpSpPr>
        <p:grpSpPr>
          <a:xfrm>
            <a:off x="5811397" y="3166744"/>
            <a:ext cx="1871939" cy="2818403"/>
            <a:chOff x="5811397" y="2561119"/>
            <a:chExt cx="1871939" cy="2818403"/>
          </a:xfrm>
        </p:grpSpPr>
        <p:sp>
          <p:nvSpPr>
            <p:cNvPr id="65" name="Rectangle 64"/>
            <p:cNvSpPr/>
            <p:nvPr/>
          </p:nvSpPr>
          <p:spPr>
            <a:xfrm>
              <a:off x="6370712" y="3530006"/>
              <a:ext cx="941832" cy="1331839"/>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370712" y="2561119"/>
              <a:ext cx="941832" cy="1593782"/>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5830784" y="3358010"/>
              <a:ext cx="1471055" cy="0"/>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p:cNvSpPr txBox="1"/>
                <p:nvPr/>
              </p:nvSpPr>
              <p:spPr>
                <a:xfrm>
                  <a:off x="5811397" y="3054894"/>
                  <a:ext cx="43063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𝐹</m:t>
                            </m:r>
                          </m:sub>
                        </m:sSub>
                      </m:oMath>
                    </m:oMathPara>
                  </a14:m>
                  <a:endParaRPr lang="en-US"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5811397" y="3054894"/>
                  <a:ext cx="430631" cy="307777"/>
                </a:xfrm>
                <a:prstGeom prst="rect">
                  <a:avLst/>
                </a:prstGeom>
                <a:blipFill rotWithShape="1">
                  <a:blip r:embed="rId3"/>
                  <a:stretch>
                    <a:fillRect/>
                  </a:stretch>
                </a:blipFill>
              </p:spPr>
              <p:txBody>
                <a:bodyPr/>
                <a:lstStyle/>
                <a:p>
                  <a:r>
                    <a:rPr lang="en-US">
                      <a:noFill/>
                    </a:rPr>
                    <a:t> </a:t>
                  </a:r>
                </a:p>
              </p:txBody>
            </p:sp>
          </mc:Fallback>
        </mc:AlternateContent>
        <p:sp>
          <p:nvSpPr>
            <p:cNvPr id="96" name="TextBox 95"/>
            <p:cNvSpPr txBox="1"/>
            <p:nvPr/>
          </p:nvSpPr>
          <p:spPr>
            <a:xfrm>
              <a:off x="5999921" y="4904510"/>
              <a:ext cx="1683415" cy="475012"/>
            </a:xfrm>
            <a:prstGeom prst="rect">
              <a:avLst/>
            </a:prstGeom>
            <a:noFill/>
          </p:spPr>
          <p:txBody>
            <a:bodyPr wrap="square" rtlCol="0">
              <a:spAutoFit/>
            </a:bodyPr>
            <a:lstStyle/>
            <a:p>
              <a:pPr algn="ctr"/>
              <a:r>
                <a:rPr lang="en-US" dirty="0" smtClean="0"/>
                <a:t>Metal</a:t>
              </a:r>
              <a:endParaRPr lang="en-US" dirty="0"/>
            </a:p>
          </p:txBody>
        </p:sp>
      </p:grpSp>
      <p:grpSp>
        <p:nvGrpSpPr>
          <p:cNvPr id="107" name="Group 106"/>
          <p:cNvGrpSpPr/>
          <p:nvPr/>
        </p:nvGrpSpPr>
        <p:grpSpPr>
          <a:xfrm>
            <a:off x="3170712" y="3156844"/>
            <a:ext cx="2521376" cy="2814956"/>
            <a:chOff x="3170712" y="2551219"/>
            <a:chExt cx="2521376" cy="2814956"/>
          </a:xfrm>
        </p:grpSpPr>
        <p:sp>
          <p:nvSpPr>
            <p:cNvPr id="29" name="Rectangle 28"/>
            <p:cNvSpPr/>
            <p:nvPr/>
          </p:nvSpPr>
          <p:spPr>
            <a:xfrm>
              <a:off x="3869515" y="3116173"/>
              <a:ext cx="941832" cy="116884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869515" y="2551219"/>
              <a:ext cx="941832" cy="945057"/>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869515" y="3836697"/>
              <a:ext cx="941832" cy="1015248"/>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4442268" y="3475940"/>
              <a:ext cx="1249820" cy="355796"/>
              <a:chOff x="4442268" y="3475940"/>
              <a:chExt cx="1249820" cy="355796"/>
            </a:xfrm>
          </p:grpSpPr>
          <p:cxnSp>
            <p:nvCxnSpPr>
              <p:cNvPr id="58" name="Straight Connector 57"/>
              <p:cNvCxnSpPr/>
              <p:nvPr/>
            </p:nvCxnSpPr>
            <p:spPr>
              <a:xfrm flipH="1">
                <a:off x="4442269" y="3487665"/>
                <a:ext cx="84984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4442268" y="3831736"/>
                <a:ext cx="8498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4738814" y="3475940"/>
                    <a:ext cx="953274" cy="325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𝑔</m:t>
                              </m:r>
                            </m:sub>
                          </m:sSub>
                          <m:r>
                            <a:rPr lang="en-US" sz="1400" b="0" i="1" smtClean="0">
                              <a:latin typeface="Cambria Math"/>
                              <a:ea typeface="Cambria Math"/>
                            </a:rPr>
                            <m:t>≈</m:t>
                          </m:r>
                          <m:r>
                            <m:rPr>
                              <m:nor/>
                            </m:rPr>
                            <a:rPr lang="en-US" sz="1400" b="0" i="0" smtClean="0">
                              <a:latin typeface="Cambria Math"/>
                              <a:ea typeface="Cambria Math"/>
                            </a:rPr>
                            <m:t>1</m:t>
                          </m:r>
                          <m:r>
                            <m:rPr>
                              <m:nor/>
                            </m:rPr>
                            <a:rPr lang="en-US" sz="1400" b="0" i="0" smtClean="0">
                              <a:latin typeface="Cambria Math"/>
                              <a:ea typeface="Cambria Math"/>
                            </a:rPr>
                            <m:t>eV</m:t>
                          </m:r>
                        </m:oMath>
                      </m:oMathPara>
                    </a14:m>
                    <a:endParaRPr lang="en-US"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738814" y="3475940"/>
                    <a:ext cx="953274" cy="325282"/>
                  </a:xfrm>
                  <a:prstGeom prst="rect">
                    <a:avLst/>
                  </a:prstGeom>
                  <a:blipFill rotWithShape="1">
                    <a:blip r:embed="rId4"/>
                    <a:stretch>
                      <a:fillRect/>
                    </a:stretch>
                  </a:blipFill>
                </p:spPr>
                <p:txBody>
                  <a:bodyPr/>
                  <a:lstStyle/>
                  <a:p>
                    <a:r>
                      <a:rPr lang="en-US">
                        <a:noFill/>
                      </a:rPr>
                      <a:t> </a:t>
                    </a:r>
                  </a:p>
                </p:txBody>
              </p:sp>
            </mc:Fallback>
          </mc:AlternateContent>
        </p:grpSp>
        <p:sp>
          <p:nvSpPr>
            <p:cNvPr id="99" name="TextBox 98"/>
            <p:cNvSpPr txBox="1"/>
            <p:nvPr/>
          </p:nvSpPr>
          <p:spPr>
            <a:xfrm>
              <a:off x="3170712" y="4904510"/>
              <a:ext cx="2339439" cy="461665"/>
            </a:xfrm>
            <a:prstGeom prst="rect">
              <a:avLst/>
            </a:prstGeom>
            <a:noFill/>
          </p:spPr>
          <p:txBody>
            <a:bodyPr wrap="square" rtlCol="0">
              <a:spAutoFit/>
            </a:bodyPr>
            <a:lstStyle/>
            <a:p>
              <a:pPr algn="ctr"/>
              <a:r>
                <a:rPr lang="en-US" dirty="0" smtClean="0"/>
                <a:t>Semiconductor</a:t>
              </a:r>
              <a:endParaRPr lang="en-US" dirty="0"/>
            </a:p>
          </p:txBody>
        </p:sp>
        <mc:AlternateContent xmlns:mc="http://schemas.openxmlformats.org/markup-compatibility/2006" xmlns:a14="http://schemas.microsoft.com/office/drawing/2010/main">
          <mc:Choice Requires="a14">
            <p:sp>
              <p:nvSpPr>
                <p:cNvPr id="105" name="TextBox 104"/>
                <p:cNvSpPr txBox="1"/>
                <p:nvPr/>
              </p:nvSpPr>
              <p:spPr>
                <a:xfrm>
                  <a:off x="4847547" y="3195419"/>
                  <a:ext cx="4303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𝐶</m:t>
                            </m:r>
                          </m:sub>
                        </m:sSub>
                      </m:oMath>
                    </m:oMathPara>
                  </a14:m>
                  <a:endParaRPr lang="en-US" sz="14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4847547" y="3195419"/>
                  <a:ext cx="430310" cy="30777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4845572" y="3763444"/>
                  <a:ext cx="42146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𝑣</m:t>
                            </m:r>
                          </m:sub>
                        </m:sSub>
                      </m:oMath>
                    </m:oMathPara>
                  </a14:m>
                  <a:endParaRPr lang="en-US" sz="14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4845572" y="3763444"/>
                  <a:ext cx="421462" cy="307777"/>
                </a:xfrm>
                <a:prstGeom prst="rect">
                  <a:avLst/>
                </a:prstGeom>
                <a:blipFill rotWithShape="1">
                  <a:blip r:embed="rId6"/>
                  <a:stretch>
                    <a:fillRect/>
                  </a:stretch>
                </a:blipFill>
              </p:spPr>
              <p:txBody>
                <a:bodyPr/>
                <a:lstStyle/>
                <a:p>
                  <a:r>
                    <a:rPr lang="en-US">
                      <a:noFill/>
                    </a:rPr>
                    <a:t> </a:t>
                  </a:r>
                </a:p>
              </p:txBody>
            </p:sp>
          </mc:Fallback>
        </mc:AlternateContent>
      </p:grpSp>
      <p:grpSp>
        <p:nvGrpSpPr>
          <p:cNvPr id="104" name="Group 103"/>
          <p:cNvGrpSpPr/>
          <p:nvPr/>
        </p:nvGrpSpPr>
        <p:grpSpPr>
          <a:xfrm>
            <a:off x="4166061" y="3990100"/>
            <a:ext cx="348740" cy="540715"/>
            <a:chOff x="4166061" y="3384475"/>
            <a:chExt cx="348740" cy="540715"/>
          </a:xfrm>
        </p:grpSpPr>
        <p:grpSp>
          <p:nvGrpSpPr>
            <p:cNvPr id="52" name="Group 51"/>
            <p:cNvGrpSpPr/>
            <p:nvPr/>
          </p:nvGrpSpPr>
          <p:grpSpPr>
            <a:xfrm>
              <a:off x="4166061" y="3384475"/>
              <a:ext cx="348740" cy="91440"/>
              <a:chOff x="4310769" y="3645725"/>
              <a:chExt cx="348740" cy="91440"/>
            </a:xfrm>
          </p:grpSpPr>
          <p:sp>
            <p:nvSpPr>
              <p:cNvPr id="48" name="Oval 47"/>
              <p:cNvSpPr/>
              <p:nvPr/>
            </p:nvSpPr>
            <p:spPr>
              <a:xfrm>
                <a:off x="431076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43941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56806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166061" y="3833750"/>
              <a:ext cx="348740" cy="91440"/>
              <a:chOff x="4310769" y="3645725"/>
              <a:chExt cx="348740" cy="91440"/>
            </a:xfrm>
            <a:solidFill>
              <a:schemeClr val="bg1"/>
            </a:solidFill>
          </p:grpSpPr>
          <p:sp>
            <p:nvSpPr>
              <p:cNvPr id="54" name="Oval 53"/>
              <p:cNvSpPr/>
              <p:nvPr/>
            </p:nvSpPr>
            <p:spPr>
              <a:xfrm>
                <a:off x="431076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43941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56806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561321" y="3146945"/>
            <a:ext cx="2346230" cy="2822880"/>
            <a:chOff x="561321" y="2541320"/>
            <a:chExt cx="2346230" cy="2822880"/>
          </a:xfrm>
        </p:grpSpPr>
        <p:sp>
          <p:nvSpPr>
            <p:cNvPr id="8" name="Rectangle 7"/>
            <p:cNvSpPr/>
            <p:nvPr/>
          </p:nvSpPr>
          <p:spPr>
            <a:xfrm>
              <a:off x="1266915" y="2541320"/>
              <a:ext cx="941832" cy="566928"/>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66915" y="3106273"/>
              <a:ext cx="941832" cy="116884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66915" y="4275117"/>
              <a:ext cx="941832" cy="566928"/>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561321" y="3108248"/>
              <a:ext cx="1177202" cy="1171675"/>
              <a:chOff x="561321" y="3108248"/>
              <a:chExt cx="1177202" cy="1171675"/>
            </a:xfrm>
          </p:grpSpPr>
          <p:cxnSp>
            <p:nvCxnSpPr>
              <p:cNvPr id="15" name="Straight Connector 14"/>
              <p:cNvCxnSpPr/>
              <p:nvPr/>
            </p:nvCxnSpPr>
            <p:spPr>
              <a:xfrm flipH="1">
                <a:off x="888674" y="3108248"/>
                <a:ext cx="84984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888674" y="4279923"/>
                <a:ext cx="8498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029289" y="3109341"/>
                <a:ext cx="0" cy="38693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6" idx="2"/>
              </p:cNvCxnSpPr>
              <p:nvPr/>
            </p:nvCxnSpPr>
            <p:spPr>
              <a:xfrm flipH="1">
                <a:off x="1035327" y="3836697"/>
                <a:ext cx="2631" cy="4384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61321" y="3511415"/>
                    <a:ext cx="953273" cy="325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𝑔</m:t>
                              </m:r>
                            </m:sub>
                          </m:sSub>
                          <m:r>
                            <a:rPr lang="en-US" sz="1400" b="0" i="1" smtClean="0">
                              <a:latin typeface="Cambria Math"/>
                              <a:ea typeface="Cambria Math"/>
                            </a:rPr>
                            <m:t>≈6</m:t>
                          </m:r>
                          <m:r>
                            <m:rPr>
                              <m:nor/>
                            </m:rPr>
                            <a:rPr lang="en-US" sz="1400" b="0" i="0" smtClean="0">
                              <a:latin typeface="Cambria Math"/>
                              <a:ea typeface="Cambria Math"/>
                            </a:rPr>
                            <m:t>eV</m:t>
                          </m:r>
                        </m:oMath>
                      </m:oMathPara>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61321" y="3511415"/>
                    <a:ext cx="953273" cy="325282"/>
                  </a:xfrm>
                  <a:prstGeom prst="rect">
                    <a:avLst/>
                  </a:prstGeom>
                  <a:blipFill rotWithShape="1">
                    <a:blip r:embed="rId7"/>
                    <a:stretch>
                      <a:fillRect/>
                    </a:stretch>
                  </a:blipFill>
                </p:spPr>
                <p:txBody>
                  <a:bodyPr/>
                  <a:lstStyle/>
                  <a:p>
                    <a:r>
                      <a:rPr lang="en-US">
                        <a:noFill/>
                      </a:rPr>
                      <a:t> </a:t>
                    </a:r>
                  </a:p>
                </p:txBody>
              </p:sp>
            </mc:Fallback>
          </mc:AlternateContent>
        </p:grpSp>
        <p:sp>
          <p:nvSpPr>
            <p:cNvPr id="101" name="TextBox 100"/>
            <p:cNvSpPr txBox="1"/>
            <p:nvPr/>
          </p:nvSpPr>
          <p:spPr>
            <a:xfrm>
              <a:off x="568112" y="4902535"/>
              <a:ext cx="2339439" cy="461665"/>
            </a:xfrm>
            <a:prstGeom prst="rect">
              <a:avLst/>
            </a:prstGeom>
            <a:noFill/>
          </p:spPr>
          <p:txBody>
            <a:bodyPr wrap="square" rtlCol="0">
              <a:spAutoFit/>
            </a:bodyPr>
            <a:lstStyle/>
            <a:p>
              <a:pPr algn="ctr"/>
              <a:r>
                <a:rPr lang="en-US" dirty="0" smtClean="0"/>
                <a:t>Insulator</a:t>
              </a:r>
              <a:endParaRPr lang="en-US" dirty="0"/>
            </a:p>
          </p:txBody>
        </p:sp>
      </p:grpSp>
      <p:grpSp>
        <p:nvGrpSpPr>
          <p:cNvPr id="38" name="Group 37"/>
          <p:cNvGrpSpPr/>
          <p:nvPr/>
        </p:nvGrpSpPr>
        <p:grpSpPr>
          <a:xfrm>
            <a:off x="1914943" y="2838186"/>
            <a:ext cx="2170169" cy="646331"/>
            <a:chOff x="1914943" y="2232561"/>
            <a:chExt cx="2170169" cy="646331"/>
          </a:xfrm>
        </p:grpSpPr>
        <p:sp>
          <p:nvSpPr>
            <p:cNvPr id="31" name="TextBox 30"/>
            <p:cNvSpPr txBox="1"/>
            <p:nvPr/>
          </p:nvSpPr>
          <p:spPr>
            <a:xfrm>
              <a:off x="2211414" y="2232561"/>
              <a:ext cx="1633068" cy="646331"/>
            </a:xfrm>
            <a:prstGeom prst="rect">
              <a:avLst/>
            </a:prstGeom>
            <a:noFill/>
          </p:spPr>
          <p:txBody>
            <a:bodyPr wrap="square" rtlCol="0">
              <a:spAutoFit/>
            </a:bodyPr>
            <a:lstStyle/>
            <a:p>
              <a:pPr algn="ctr"/>
              <a:r>
                <a:rPr lang="en-US" sz="1800" dirty="0" smtClean="0"/>
                <a:t>Conduction band</a:t>
              </a:r>
              <a:endParaRPr lang="en-US" sz="1800" dirty="0"/>
            </a:p>
          </p:txBody>
        </p:sp>
        <p:cxnSp>
          <p:nvCxnSpPr>
            <p:cNvPr id="32" name="Straight Arrow Connector 31"/>
            <p:cNvCxnSpPr/>
            <p:nvPr/>
          </p:nvCxnSpPr>
          <p:spPr>
            <a:xfrm flipH="1">
              <a:off x="1914943" y="2712571"/>
              <a:ext cx="733254" cy="16632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526971" y="2712571"/>
              <a:ext cx="558141" cy="15936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1912968" y="3572461"/>
            <a:ext cx="2170169" cy="646331"/>
            <a:chOff x="1914943" y="2232561"/>
            <a:chExt cx="2170169" cy="646331"/>
          </a:xfrm>
        </p:grpSpPr>
        <p:sp>
          <p:nvSpPr>
            <p:cNvPr id="41" name="TextBox 40"/>
            <p:cNvSpPr txBox="1"/>
            <p:nvPr/>
          </p:nvSpPr>
          <p:spPr>
            <a:xfrm>
              <a:off x="2211414" y="2232561"/>
              <a:ext cx="1633068" cy="646331"/>
            </a:xfrm>
            <a:prstGeom prst="rect">
              <a:avLst/>
            </a:prstGeom>
            <a:noFill/>
          </p:spPr>
          <p:txBody>
            <a:bodyPr wrap="square" rtlCol="0">
              <a:spAutoFit/>
            </a:bodyPr>
            <a:lstStyle/>
            <a:p>
              <a:pPr algn="ctr"/>
              <a:r>
                <a:rPr lang="en-US" sz="1800" dirty="0" smtClean="0"/>
                <a:t>Band</a:t>
              </a:r>
            </a:p>
            <a:p>
              <a:pPr algn="ctr"/>
              <a:r>
                <a:rPr lang="en-US" sz="1800" dirty="0" smtClean="0"/>
                <a:t>gap</a:t>
              </a:r>
              <a:endParaRPr lang="en-US" sz="1800" dirty="0"/>
            </a:p>
          </p:txBody>
        </p:sp>
        <p:cxnSp>
          <p:nvCxnSpPr>
            <p:cNvPr id="42" name="Straight Arrow Connector 41"/>
            <p:cNvCxnSpPr/>
            <p:nvPr/>
          </p:nvCxnSpPr>
          <p:spPr>
            <a:xfrm flipH="1">
              <a:off x="1914943" y="2712571"/>
              <a:ext cx="733254" cy="16632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526971" y="2712571"/>
              <a:ext cx="558141" cy="15936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1910993" y="4437361"/>
            <a:ext cx="2170169" cy="646331"/>
            <a:chOff x="1914943" y="2232561"/>
            <a:chExt cx="2170169" cy="646331"/>
          </a:xfrm>
        </p:grpSpPr>
        <p:sp>
          <p:nvSpPr>
            <p:cNvPr id="45" name="TextBox 44"/>
            <p:cNvSpPr txBox="1"/>
            <p:nvPr/>
          </p:nvSpPr>
          <p:spPr>
            <a:xfrm>
              <a:off x="2211414" y="2232561"/>
              <a:ext cx="1633068" cy="646331"/>
            </a:xfrm>
            <a:prstGeom prst="rect">
              <a:avLst/>
            </a:prstGeom>
            <a:noFill/>
          </p:spPr>
          <p:txBody>
            <a:bodyPr wrap="square" rtlCol="0">
              <a:spAutoFit/>
            </a:bodyPr>
            <a:lstStyle/>
            <a:p>
              <a:pPr algn="ctr"/>
              <a:r>
                <a:rPr lang="en-US" sz="1800" dirty="0" smtClean="0"/>
                <a:t>Valence</a:t>
              </a:r>
            </a:p>
            <a:p>
              <a:pPr algn="ctr"/>
              <a:r>
                <a:rPr lang="en-US" sz="1800" dirty="0" smtClean="0"/>
                <a:t>band</a:t>
              </a:r>
              <a:endParaRPr lang="en-US" sz="1800" dirty="0"/>
            </a:p>
          </p:txBody>
        </p:sp>
        <p:cxnSp>
          <p:nvCxnSpPr>
            <p:cNvPr id="46" name="Straight Arrow Connector 45"/>
            <p:cNvCxnSpPr/>
            <p:nvPr/>
          </p:nvCxnSpPr>
          <p:spPr>
            <a:xfrm flipH="1">
              <a:off x="1914943" y="2712571"/>
              <a:ext cx="733254" cy="16632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526971" y="2712571"/>
              <a:ext cx="558141" cy="15936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88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301340" y="1080656"/>
            <a:ext cx="5385461" cy="5045508"/>
          </a:xfrm>
        </p:spPr>
        <p:txBody>
          <a:bodyPr/>
          <a:lstStyle/>
          <a:p>
            <a:r>
              <a:rPr lang="en-US" dirty="0" smtClean="0"/>
              <a:t>The probability of an energy level being filled: </a:t>
            </a:r>
          </a:p>
          <a:p>
            <a:endParaRPr lang="en-US" dirty="0"/>
          </a:p>
          <a:p>
            <a:endParaRPr lang="en-US" dirty="0" smtClean="0"/>
          </a:p>
          <a:p>
            <a:r>
              <a:rPr lang="en-US" dirty="0" smtClean="0"/>
              <a:t>Electron density in the conduction band:</a:t>
            </a:r>
          </a:p>
          <a:p>
            <a:endParaRPr lang="en-US" dirty="0"/>
          </a:p>
        </p:txBody>
      </p:sp>
      <p:sp>
        <p:nvSpPr>
          <p:cNvPr id="4" name="Title 3"/>
          <p:cNvSpPr>
            <a:spLocks noGrp="1"/>
          </p:cNvSpPr>
          <p:nvPr>
            <p:ph type="title"/>
          </p:nvPr>
        </p:nvSpPr>
        <p:spPr/>
        <p:txBody>
          <a:bodyPr/>
          <a:lstStyle/>
          <a:p>
            <a:r>
              <a:rPr lang="en-US" dirty="0" smtClean="0"/>
              <a:t>Crystals</a:t>
            </a:r>
            <a:endParaRPr lang="en-US" dirty="0"/>
          </a:p>
        </p:txBody>
      </p:sp>
      <p:sp>
        <p:nvSpPr>
          <p:cNvPr id="5" name="Date Placeholder 4"/>
          <p:cNvSpPr>
            <a:spLocks noGrp="1"/>
          </p:cNvSpPr>
          <p:nvPr>
            <p:ph type="dt" sz="half" idx="10"/>
          </p:nvPr>
        </p:nvSpPr>
        <p:spPr/>
        <p:txBody>
          <a:bodyPr/>
          <a:lstStyle/>
          <a:p>
            <a:pPr>
              <a:defRPr/>
            </a:pPr>
            <a:r>
              <a:rPr lang="en-US" smtClean="0"/>
              <a:t>Nov 2, 2015</a:t>
            </a:r>
            <a:endParaRPr lang="en-US"/>
          </a:p>
        </p:txBody>
      </p:sp>
      <p:sp>
        <p:nvSpPr>
          <p:cNvPr id="6" name="Footer Placeholder 5"/>
          <p:cNvSpPr>
            <a:spLocks noGrp="1"/>
          </p:cNvSpPr>
          <p:nvPr>
            <p:ph type="ftr" sz="quarter" idx="11"/>
          </p:nvPr>
        </p:nvSpPr>
        <p:spPr/>
        <p:txBody>
          <a:bodyPr/>
          <a:lstStyle/>
          <a:p>
            <a:pPr>
              <a:defRPr/>
            </a:pPr>
            <a:r>
              <a:rPr lang="en-US" smtClean="0"/>
              <a:t>Detector Physics - Lecture 3</a:t>
            </a:r>
            <a:endParaRPr lang="en-US"/>
          </a:p>
        </p:txBody>
      </p:sp>
      <p:sp>
        <p:nvSpPr>
          <p:cNvPr id="7" name="Slide Number Placeholder 6"/>
          <p:cNvSpPr>
            <a:spLocks noGrp="1"/>
          </p:cNvSpPr>
          <p:nvPr>
            <p:ph type="sldNum" sz="quarter" idx="12"/>
          </p:nvPr>
        </p:nvSpPr>
        <p:spPr/>
        <p:txBody>
          <a:bodyPr/>
          <a:lstStyle/>
          <a:p>
            <a:pPr>
              <a:defRPr/>
            </a:pPr>
            <a:fld id="{EC32C25A-5506-FD4F-B37D-9145376A3A20}" type="slidenum">
              <a:rPr lang="en-US" smtClean="0"/>
              <a:pPr>
                <a:defRPr/>
              </a:pPr>
              <a:t>6</a:t>
            </a:fld>
            <a:endParaRPr lang="en-US"/>
          </a:p>
        </p:txBody>
      </p:sp>
      <p:grpSp>
        <p:nvGrpSpPr>
          <p:cNvPr id="14" name="Group 13"/>
          <p:cNvGrpSpPr/>
          <p:nvPr/>
        </p:nvGrpSpPr>
        <p:grpSpPr>
          <a:xfrm>
            <a:off x="617587" y="1199440"/>
            <a:ext cx="2521376" cy="2991110"/>
            <a:chOff x="617587" y="1199440"/>
            <a:chExt cx="2521376" cy="2991110"/>
          </a:xfrm>
        </p:grpSpPr>
        <p:grpSp>
          <p:nvGrpSpPr>
            <p:cNvPr id="18" name="Group 17"/>
            <p:cNvGrpSpPr/>
            <p:nvPr/>
          </p:nvGrpSpPr>
          <p:grpSpPr>
            <a:xfrm>
              <a:off x="721307" y="1199440"/>
              <a:ext cx="369332" cy="2541320"/>
              <a:chOff x="400682" y="2375065"/>
              <a:chExt cx="369332" cy="2541320"/>
            </a:xfrm>
          </p:grpSpPr>
          <p:cxnSp>
            <p:nvCxnSpPr>
              <p:cNvPr id="12" name="Straight Arrow Connector 11"/>
              <p:cNvCxnSpPr/>
              <p:nvPr/>
            </p:nvCxnSpPr>
            <p:spPr>
              <a:xfrm flipV="1">
                <a:off x="770014" y="2375065"/>
                <a:ext cx="0" cy="25413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16200000">
                <a:off x="-347806" y="3461059"/>
                <a:ext cx="1866308" cy="369332"/>
              </a:xfrm>
              <a:prstGeom prst="rect">
                <a:avLst/>
              </a:prstGeom>
              <a:noFill/>
            </p:spPr>
            <p:txBody>
              <a:bodyPr wrap="square" rtlCol="0">
                <a:spAutoFit/>
              </a:bodyPr>
              <a:lstStyle/>
              <a:p>
                <a:pPr algn="ctr"/>
                <a:r>
                  <a:rPr lang="en-US" sz="1800" dirty="0" smtClean="0"/>
                  <a:t>Electron energy</a:t>
                </a:r>
                <a:endParaRPr lang="en-US" sz="1800" dirty="0"/>
              </a:p>
            </p:txBody>
          </p:sp>
        </p:grpSp>
        <p:grpSp>
          <p:nvGrpSpPr>
            <p:cNvPr id="107" name="Group 106"/>
            <p:cNvGrpSpPr/>
            <p:nvPr/>
          </p:nvGrpSpPr>
          <p:grpSpPr>
            <a:xfrm>
              <a:off x="617587" y="1375594"/>
              <a:ext cx="2521376" cy="2814956"/>
              <a:chOff x="3170712" y="2551219"/>
              <a:chExt cx="2521376" cy="2814956"/>
            </a:xfrm>
          </p:grpSpPr>
          <p:sp>
            <p:nvSpPr>
              <p:cNvPr id="29" name="Rectangle 28"/>
              <p:cNvSpPr/>
              <p:nvPr/>
            </p:nvSpPr>
            <p:spPr>
              <a:xfrm>
                <a:off x="3869515" y="3116173"/>
                <a:ext cx="941832" cy="116884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869515" y="2551219"/>
                <a:ext cx="941832" cy="945057"/>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869515" y="3836697"/>
                <a:ext cx="941832" cy="1015248"/>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4442268" y="3475940"/>
                <a:ext cx="1249820" cy="355796"/>
                <a:chOff x="4442268" y="3475940"/>
                <a:chExt cx="1249820" cy="355796"/>
              </a:xfrm>
            </p:grpSpPr>
            <p:cxnSp>
              <p:nvCxnSpPr>
                <p:cNvPr id="58" name="Straight Connector 57"/>
                <p:cNvCxnSpPr/>
                <p:nvPr/>
              </p:nvCxnSpPr>
              <p:spPr>
                <a:xfrm flipH="1">
                  <a:off x="4442269" y="3487665"/>
                  <a:ext cx="84984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4442268" y="3831736"/>
                  <a:ext cx="8498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4738814" y="3475940"/>
                      <a:ext cx="953274" cy="325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𝑔</m:t>
                                </m:r>
                              </m:sub>
                            </m:sSub>
                            <m:r>
                              <a:rPr lang="en-US" sz="1400" b="0" i="1" smtClean="0">
                                <a:latin typeface="Cambria Math"/>
                                <a:ea typeface="Cambria Math"/>
                              </a:rPr>
                              <m:t>≈</m:t>
                            </m:r>
                            <m:r>
                              <m:rPr>
                                <m:nor/>
                              </m:rPr>
                              <a:rPr lang="en-US" sz="1400" b="0" i="0" smtClean="0">
                                <a:latin typeface="Cambria Math"/>
                                <a:ea typeface="Cambria Math"/>
                              </a:rPr>
                              <m:t>1</m:t>
                            </m:r>
                            <m:r>
                              <m:rPr>
                                <m:nor/>
                              </m:rPr>
                              <a:rPr lang="en-US" sz="1400" b="0" i="0" smtClean="0">
                                <a:latin typeface="Cambria Math"/>
                                <a:ea typeface="Cambria Math"/>
                              </a:rPr>
                              <m:t>eV</m:t>
                            </m:r>
                          </m:oMath>
                        </m:oMathPara>
                      </a14:m>
                      <a:endParaRPr lang="en-US"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738814" y="3475940"/>
                      <a:ext cx="953274" cy="325282"/>
                    </a:xfrm>
                    <a:prstGeom prst="rect">
                      <a:avLst/>
                    </a:prstGeom>
                    <a:blipFill rotWithShape="1">
                      <a:blip r:embed="rId3"/>
                      <a:stretch>
                        <a:fillRect/>
                      </a:stretch>
                    </a:blipFill>
                  </p:spPr>
                  <p:txBody>
                    <a:bodyPr/>
                    <a:lstStyle/>
                    <a:p>
                      <a:r>
                        <a:rPr lang="en-US">
                          <a:noFill/>
                        </a:rPr>
                        <a:t> </a:t>
                      </a:r>
                    </a:p>
                  </p:txBody>
                </p:sp>
              </mc:Fallback>
            </mc:AlternateContent>
          </p:grpSp>
          <p:sp>
            <p:nvSpPr>
              <p:cNvPr id="99" name="TextBox 98"/>
              <p:cNvSpPr txBox="1"/>
              <p:nvPr/>
            </p:nvSpPr>
            <p:spPr>
              <a:xfrm>
                <a:off x="3170712" y="4904510"/>
                <a:ext cx="2339439" cy="461665"/>
              </a:xfrm>
              <a:prstGeom prst="rect">
                <a:avLst/>
              </a:prstGeom>
              <a:noFill/>
            </p:spPr>
            <p:txBody>
              <a:bodyPr wrap="square" rtlCol="0">
                <a:spAutoFit/>
              </a:bodyPr>
              <a:lstStyle/>
              <a:p>
                <a:pPr algn="ctr"/>
                <a:r>
                  <a:rPr lang="en-US" dirty="0" smtClean="0"/>
                  <a:t>Semiconductor</a:t>
                </a:r>
                <a:endParaRPr lang="en-US" dirty="0"/>
              </a:p>
            </p:txBody>
          </p:sp>
          <mc:AlternateContent xmlns:mc="http://schemas.openxmlformats.org/markup-compatibility/2006" xmlns:a14="http://schemas.microsoft.com/office/drawing/2010/main">
            <mc:Choice Requires="a14">
              <p:sp>
                <p:nvSpPr>
                  <p:cNvPr id="105" name="TextBox 104"/>
                  <p:cNvSpPr txBox="1"/>
                  <p:nvPr/>
                </p:nvSpPr>
                <p:spPr>
                  <a:xfrm>
                    <a:off x="4847547" y="3195419"/>
                    <a:ext cx="4303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𝐶</m:t>
                              </m:r>
                            </m:sub>
                          </m:sSub>
                        </m:oMath>
                      </m:oMathPara>
                    </a14:m>
                    <a:endParaRPr lang="en-US" sz="14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4847547" y="3195419"/>
                    <a:ext cx="430310" cy="30777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4845572" y="3763444"/>
                    <a:ext cx="4333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𝑉</m:t>
                              </m:r>
                            </m:sub>
                          </m:sSub>
                        </m:oMath>
                      </m:oMathPara>
                    </a14:m>
                    <a:endParaRPr lang="en-US" sz="14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4845572" y="3763444"/>
                    <a:ext cx="433324" cy="307777"/>
                  </a:xfrm>
                  <a:prstGeom prst="rect">
                    <a:avLst/>
                  </a:prstGeom>
                  <a:blipFill rotWithShape="1">
                    <a:blip r:embed="rId5"/>
                    <a:stretch>
                      <a:fillRect/>
                    </a:stretch>
                  </a:blipFill>
                </p:spPr>
                <p:txBody>
                  <a:bodyPr/>
                  <a:lstStyle/>
                  <a:p>
                    <a:r>
                      <a:rPr lang="en-US">
                        <a:noFill/>
                      </a:rPr>
                      <a:t> </a:t>
                    </a:r>
                  </a:p>
                </p:txBody>
              </p:sp>
            </mc:Fallback>
          </mc:AlternateContent>
        </p:grpSp>
        <p:grpSp>
          <p:nvGrpSpPr>
            <p:cNvPr id="104" name="Group 103"/>
            <p:cNvGrpSpPr/>
            <p:nvPr/>
          </p:nvGrpSpPr>
          <p:grpSpPr>
            <a:xfrm>
              <a:off x="1644530" y="2208850"/>
              <a:ext cx="348740" cy="540715"/>
              <a:chOff x="4166061" y="3384475"/>
              <a:chExt cx="348740" cy="540715"/>
            </a:xfrm>
          </p:grpSpPr>
          <p:grpSp>
            <p:nvGrpSpPr>
              <p:cNvPr id="52" name="Group 51"/>
              <p:cNvGrpSpPr/>
              <p:nvPr/>
            </p:nvGrpSpPr>
            <p:grpSpPr>
              <a:xfrm>
                <a:off x="4166061" y="3384475"/>
                <a:ext cx="348740" cy="91440"/>
                <a:chOff x="4310769" y="3645725"/>
                <a:chExt cx="348740" cy="91440"/>
              </a:xfrm>
            </p:grpSpPr>
            <p:sp>
              <p:nvSpPr>
                <p:cNvPr id="48" name="Oval 47"/>
                <p:cNvSpPr/>
                <p:nvPr/>
              </p:nvSpPr>
              <p:spPr>
                <a:xfrm>
                  <a:off x="431076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43941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56806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166061" y="3833750"/>
                <a:ext cx="348740" cy="91440"/>
                <a:chOff x="4310769" y="3645725"/>
                <a:chExt cx="348740" cy="91440"/>
              </a:xfrm>
              <a:solidFill>
                <a:schemeClr val="bg1"/>
              </a:solidFill>
            </p:grpSpPr>
            <p:sp>
              <p:nvSpPr>
                <p:cNvPr id="54" name="Oval 53"/>
                <p:cNvSpPr/>
                <p:nvPr/>
              </p:nvSpPr>
              <p:spPr>
                <a:xfrm>
                  <a:off x="431076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43941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56806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mc:AlternateContent xmlns:mc="http://schemas.openxmlformats.org/markup-compatibility/2006" xmlns:a14="http://schemas.microsoft.com/office/drawing/2010/main">
        <mc:Choice Requires="a14">
          <p:sp>
            <p:nvSpPr>
              <p:cNvPr id="17" name="TextBox 16"/>
              <p:cNvSpPr txBox="1"/>
              <p:nvPr/>
            </p:nvSpPr>
            <p:spPr>
              <a:xfrm>
                <a:off x="457200" y="4322618"/>
                <a:ext cx="2499826" cy="891141"/>
              </a:xfrm>
              <a:prstGeom prst="rect">
                <a:avLst/>
              </a:prstGeom>
              <a:noFill/>
            </p:spPr>
            <p:txBody>
              <a:bodyPr wrap="square" rtlCol="0">
                <a:spAutoFit/>
              </a:bodyPr>
              <a:lstStyle/>
              <a:p>
                <a:pPr>
                  <a:tabLst>
                    <a:tab pos="1033463" algn="l"/>
                  </a:tabLst>
                </a:pP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𝑔</m:t>
                        </m:r>
                      </m:sub>
                    </m:sSub>
                  </m:oMath>
                </a14:m>
                <a:r>
                  <a:rPr lang="en-US" dirty="0" smtClean="0"/>
                  <a:t>(Si) 	= 1.1 eV</a:t>
                </a:r>
              </a:p>
              <a:p>
                <a:pPr>
                  <a:tabLst>
                    <a:tab pos="1033463" algn="l"/>
                  </a:tabLst>
                </a:pP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𝑔</m:t>
                        </m:r>
                      </m:sub>
                    </m:sSub>
                  </m:oMath>
                </a14:m>
                <a:r>
                  <a:rPr lang="en-US" dirty="0"/>
                  <a:t>(</a:t>
                </a:r>
                <a:r>
                  <a:rPr lang="en-US" dirty="0" smtClean="0"/>
                  <a:t>Ge) 	= 0.7 eV</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57200" y="4322618"/>
                <a:ext cx="2499826" cy="891141"/>
              </a:xfrm>
              <a:prstGeom prst="rect">
                <a:avLst/>
              </a:prstGeom>
              <a:blipFill rotWithShape="1">
                <a:blip r:embed="rId6"/>
                <a:stretch>
                  <a:fillRect l="-488" t="-5479" b="-11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82749" y="1931904"/>
                <a:ext cx="2624501" cy="9723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𝐸</m:t>
                          </m:r>
                        </m:e>
                      </m:d>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𝑒</m:t>
                              </m:r>
                            </m:e>
                            <m:sup>
                              <m:f>
                                <m:fPr>
                                  <m:ctrlPr>
                                    <a:rPr lang="en-US" b="0" i="1" smtClean="0">
                                      <a:latin typeface="Cambria Math"/>
                                    </a:rPr>
                                  </m:ctrlPr>
                                </m:fPr>
                                <m:num>
                                  <m:r>
                                    <a:rPr lang="en-US" b="0" i="1" smtClean="0">
                                      <a:latin typeface="Cambria Math"/>
                                    </a:rPr>
                                    <m:t>𝐸</m:t>
                                  </m:r>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num>
                                <m:den>
                                  <m:r>
                                    <a:rPr lang="en-US" b="0" i="1" smtClean="0">
                                      <a:latin typeface="Cambria Math"/>
                                    </a:rPr>
                                    <m:t>𝑘𝑇</m:t>
                                  </m:r>
                                </m:den>
                              </m:f>
                            </m:sup>
                          </m:sSup>
                          <m:r>
                            <a:rPr lang="en-US" b="0" i="1" smtClean="0">
                              <a:latin typeface="Cambria Math"/>
                            </a:rPr>
                            <m:t>+1</m:t>
                          </m:r>
                        </m:den>
                      </m:f>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4582749" y="1931904"/>
                <a:ext cx="2624501" cy="97238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89798" y="4020535"/>
                <a:ext cx="2766848" cy="7957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𝑑𝑛</m:t>
                          </m:r>
                          <m:r>
                            <a:rPr lang="en-US" b="0" i="1" smtClean="0">
                              <a:latin typeface="Cambria Math"/>
                            </a:rPr>
                            <m:t>(</m:t>
                          </m:r>
                          <m:r>
                            <a:rPr lang="en-US" b="0" i="1" smtClean="0">
                              <a:latin typeface="Cambria Math"/>
                            </a:rPr>
                            <m:t>𝐸</m:t>
                          </m:r>
                          <m:r>
                            <a:rPr lang="en-US" b="0" i="1" smtClean="0">
                              <a:latin typeface="Cambria Math"/>
                            </a:rPr>
                            <m:t>)</m:t>
                          </m:r>
                        </m:num>
                        <m:den>
                          <m:r>
                            <a:rPr lang="en-US" b="0" i="1" smtClean="0">
                              <a:latin typeface="Cambria Math"/>
                            </a:rPr>
                            <m:t>𝑑𝐸</m:t>
                          </m:r>
                        </m:den>
                      </m:f>
                      <m:r>
                        <a:rPr lang="en-US" b="0" i="1" smtClean="0">
                          <a:latin typeface="Cambria Math"/>
                        </a:rPr>
                        <m:t>=</m:t>
                      </m:r>
                      <m:r>
                        <a:rPr lang="en-US" b="0" i="1" smtClean="0">
                          <a:latin typeface="Cambria Math"/>
                        </a:rPr>
                        <m:t>𝜌</m:t>
                      </m:r>
                      <m:d>
                        <m:dPr>
                          <m:ctrlPr>
                            <a:rPr lang="en-US" b="0" i="1" smtClean="0">
                              <a:latin typeface="Cambria Math"/>
                            </a:rPr>
                          </m:ctrlPr>
                        </m:dPr>
                        <m:e>
                          <m:r>
                            <a:rPr lang="en-US" b="0" i="1" smtClean="0">
                              <a:latin typeface="Cambria Math"/>
                            </a:rPr>
                            <m:t>𝐸</m:t>
                          </m:r>
                        </m:e>
                      </m:d>
                      <m:r>
                        <a:rPr lang="en-US" b="0" i="1" smtClean="0">
                          <a:latin typeface="Cambria Math"/>
                        </a:rPr>
                        <m:t>𝑓</m:t>
                      </m:r>
                      <m:r>
                        <a:rPr lang="en-US" b="0" i="1" smtClean="0">
                          <a:latin typeface="Cambria Math"/>
                        </a:rPr>
                        <m:t>(</m:t>
                      </m:r>
                      <m:r>
                        <a:rPr lang="en-US" b="0" i="1" smtClean="0">
                          <a:latin typeface="Cambria Math"/>
                        </a:rPr>
                        <m:t>𝐸</m:t>
                      </m:r>
                      <m:r>
                        <a:rPr lang="en-US" b="0" i="1" smtClean="0">
                          <a:latin typeface="Cambria Math"/>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589798" y="4020535"/>
                <a:ext cx="2766848" cy="79579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544785" y="4816330"/>
                <a:ext cx="4245265" cy="101002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𝜌</m:t>
                      </m:r>
                      <m:d>
                        <m:dPr>
                          <m:ctrlPr>
                            <a:rPr lang="en-US" b="0" i="1" smtClean="0">
                              <a:latin typeface="Cambria Math"/>
                            </a:rPr>
                          </m:ctrlPr>
                        </m:dPr>
                        <m:e>
                          <m:r>
                            <a:rPr lang="en-US" b="0" i="1" smtClean="0">
                              <a:latin typeface="Cambria Math"/>
                            </a:rPr>
                            <m:t>𝐸</m:t>
                          </m:r>
                        </m:e>
                      </m:d>
                      <m:r>
                        <a:rPr lang="en-US" b="0" i="1" smtClean="0">
                          <a:latin typeface="Cambria Math"/>
                        </a:rPr>
                        <m:t>𝑑𝐸</m:t>
                      </m:r>
                      <m:r>
                        <a:rPr lang="en-US" b="0" i="1" smtClean="0">
                          <a:latin typeface="Cambria Math"/>
                        </a:rPr>
                        <m:t>=4</m:t>
                      </m:r>
                      <m:r>
                        <a:rPr lang="en-US" b="0" i="1" smtClean="0">
                          <a:latin typeface="Cambria Math"/>
                        </a:rPr>
                        <m:t>𝜋</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2</m:t>
                                  </m:r>
                                  <m:sSub>
                                    <m:sSubPr>
                                      <m:ctrlPr>
                                        <a:rPr lang="en-US" b="0" i="1" smtClean="0">
                                          <a:latin typeface="Cambria Math"/>
                                        </a:rPr>
                                      </m:ctrlPr>
                                    </m:sSubPr>
                                    <m:e>
                                      <m:r>
                                        <a:rPr lang="en-US" b="0" i="1" smtClean="0">
                                          <a:latin typeface="Cambria Math"/>
                                        </a:rPr>
                                        <m:t>𝑚</m:t>
                                      </m:r>
                                    </m:e>
                                    <m:sub>
                                      <m:r>
                                        <a:rPr lang="en-US" b="0" i="1" smtClean="0">
                                          <a:latin typeface="Cambria Math"/>
                                        </a:rPr>
                                        <m:t>𝑒</m:t>
                                      </m:r>
                                    </m:sub>
                                  </m:sSub>
                                </m:num>
                                <m:den>
                                  <m:sSup>
                                    <m:sSupPr>
                                      <m:ctrlPr>
                                        <a:rPr lang="en-US" b="0" i="1" smtClean="0">
                                          <a:latin typeface="Cambria Math"/>
                                        </a:rPr>
                                      </m:ctrlPr>
                                    </m:sSupPr>
                                    <m:e>
                                      <m:r>
                                        <a:rPr lang="en-US" b="0" i="1" smtClean="0">
                                          <a:latin typeface="Cambria Math"/>
                                        </a:rPr>
                                        <m:t>h</m:t>
                                      </m:r>
                                    </m:e>
                                    <m:sup>
                                      <m:r>
                                        <a:rPr lang="en-US" b="0" i="1" smtClean="0">
                                          <a:latin typeface="Cambria Math"/>
                                        </a:rPr>
                                        <m:t>2</m:t>
                                      </m:r>
                                    </m:sup>
                                  </m:sSup>
                                </m:den>
                              </m:f>
                            </m:e>
                          </m:d>
                        </m:e>
                        <m:sup>
                          <m:r>
                            <a:rPr lang="en-US" b="0" i="1" smtClean="0">
                              <a:latin typeface="Cambria Math"/>
                            </a:rPr>
                            <m:t>3/2</m:t>
                          </m:r>
                        </m:sup>
                      </m:sSup>
                      <m:rad>
                        <m:radPr>
                          <m:degHide m:val="on"/>
                          <m:ctrlPr>
                            <a:rPr lang="en-US" b="0" i="1" smtClean="0">
                              <a:latin typeface="Cambria Math"/>
                            </a:rPr>
                          </m:ctrlPr>
                        </m:radPr>
                        <m:deg/>
                        <m:e>
                          <m:r>
                            <a:rPr lang="en-US" b="0" i="1" smtClean="0">
                              <a:latin typeface="Cambria Math"/>
                            </a:rPr>
                            <m:t>𝐸</m:t>
                          </m:r>
                        </m:e>
                      </m:rad>
                      <m:r>
                        <a:rPr lang="en-US" b="0" i="1" smtClean="0">
                          <a:latin typeface="Cambria Math"/>
                        </a:rPr>
                        <m:t>𝑑𝐸</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544785" y="4816330"/>
                <a:ext cx="4245265" cy="1010020"/>
              </a:xfrm>
              <a:prstGeom prst="rect">
                <a:avLst/>
              </a:prstGeom>
              <a:blipFill rotWithShape="1">
                <a:blip r:embed="rId9"/>
                <a:stretch>
                  <a:fillRect/>
                </a:stretch>
              </a:blipFill>
              <a:ln>
                <a:solidFill>
                  <a:schemeClr val="tx1"/>
                </a:solidFill>
              </a:ln>
            </p:spPr>
            <p:txBody>
              <a:bodyPr/>
              <a:lstStyle/>
              <a:p>
                <a:r>
                  <a:rPr lang="en-US">
                    <a:noFill/>
                  </a:rPr>
                  <a:t> </a:t>
                </a:r>
              </a:p>
            </p:txBody>
          </p:sp>
        </mc:Fallback>
      </mc:AlternateContent>
      <p:sp>
        <p:nvSpPr>
          <p:cNvPr id="78" name="Line Callout 2 (Border and Accent Bar) 77"/>
          <p:cNvSpPr/>
          <p:nvPr/>
        </p:nvSpPr>
        <p:spPr>
          <a:xfrm>
            <a:off x="7790050" y="3268180"/>
            <a:ext cx="1235197" cy="1054438"/>
          </a:xfrm>
          <a:prstGeom prst="accentBorderCallout2">
            <a:avLst>
              <a:gd name="adj1" fmla="val 24484"/>
              <a:gd name="adj2" fmla="val -7928"/>
              <a:gd name="adj3" fmla="val 40055"/>
              <a:gd name="adj4" fmla="val -83880"/>
              <a:gd name="adj5" fmla="val 98787"/>
              <a:gd name="adj6" fmla="val -131527"/>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113F7C"/>
                </a:solidFill>
              </a:rPr>
              <a:t>Density of e</a:t>
            </a:r>
            <a:r>
              <a:rPr lang="en-US" baseline="30000" dirty="0" smtClean="0">
                <a:solidFill>
                  <a:srgbClr val="113F7C"/>
                </a:solidFill>
              </a:rPr>
              <a:t>-</a:t>
            </a:r>
            <a:r>
              <a:rPr lang="en-US" dirty="0" smtClean="0">
                <a:solidFill>
                  <a:srgbClr val="113F7C"/>
                </a:solidFill>
              </a:rPr>
              <a:t> states</a:t>
            </a:r>
            <a:endParaRPr lang="en-US" dirty="0">
              <a:solidFill>
                <a:srgbClr val="113F7C"/>
              </a:solidFill>
            </a:endParaRPr>
          </a:p>
        </p:txBody>
      </p:sp>
      <p:sp>
        <p:nvSpPr>
          <p:cNvPr id="80" name="Line Callout 2 (Border and Accent Bar) 79"/>
          <p:cNvSpPr/>
          <p:nvPr/>
        </p:nvSpPr>
        <p:spPr>
          <a:xfrm>
            <a:off x="721306" y="5428526"/>
            <a:ext cx="1710047" cy="795647"/>
          </a:xfrm>
          <a:prstGeom prst="accentBorderCallout2">
            <a:avLst>
              <a:gd name="adj1" fmla="val 16031"/>
              <a:gd name="adj2" fmla="val 105259"/>
              <a:gd name="adj3" fmla="val 6972"/>
              <a:gd name="adj4" fmla="val 164932"/>
              <a:gd name="adj5" fmla="val -1663"/>
              <a:gd name="adj6" fmla="val 170692"/>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rgbClr val="113F7C"/>
                </a:solidFill>
              </a:rPr>
              <a:t>For HW: Derive This</a:t>
            </a:r>
            <a:endParaRPr lang="en-US" dirty="0">
              <a:solidFill>
                <a:srgbClr val="113F7C"/>
              </a:solidFill>
            </a:endParaRPr>
          </a:p>
        </p:txBody>
      </p:sp>
    </p:spTree>
    <p:extLst>
      <p:ext uri="{BB962C8B-B14F-4D97-AF65-F5344CB8AC3E}">
        <p14:creationId xmlns:p14="http://schemas.microsoft.com/office/powerpoint/2010/main" val="145742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2" grpId="0"/>
      <p:bldP spid="23" grpId="0" animBg="1"/>
      <p:bldP spid="78" grpId="0" animBg="1"/>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e</a:t>
                </a:r>
                <a:r>
                  <a:rPr lang="en-US" baseline="30000" dirty="0" smtClean="0"/>
                  <a:t>-</a:t>
                </a:r>
                <a:r>
                  <a:rPr lang="en-US" dirty="0" smtClean="0"/>
                  <a:t> density in the conduction band (</a:t>
                </a:r>
                <a14:m>
                  <m:oMath xmlns:m="http://schemas.openxmlformats.org/officeDocument/2006/math">
                    <m:sSub>
                      <m:sSubPr>
                        <m:ctrlPr>
                          <a:rPr lang="en-US" b="1" i="1" smtClean="0">
                            <a:latin typeface="Cambria Math"/>
                          </a:rPr>
                        </m:ctrlPr>
                      </m:sSubPr>
                      <m:e>
                        <m:r>
                          <a:rPr lang="en-US" b="1" i="1" smtClean="0">
                            <a:latin typeface="Cambria Math"/>
                          </a:rPr>
                          <m:t>𝒏</m:t>
                        </m:r>
                      </m:e>
                      <m:sub>
                        <m:r>
                          <a:rPr lang="en-US" b="1" i="1" smtClean="0">
                            <a:latin typeface="Cambria Math"/>
                          </a:rPr>
                          <m:t>𝒆</m:t>
                        </m:r>
                      </m:sub>
                    </m:sSub>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852" t="-20202" b="-2222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a:defRPr/>
            </a:pPr>
            <a:r>
              <a:rPr lang="en-US" smtClean="0"/>
              <a:t>Nov 2, 2015</a:t>
            </a:r>
            <a:endParaRPr lang="en-US"/>
          </a:p>
        </p:txBody>
      </p:sp>
      <p:sp>
        <p:nvSpPr>
          <p:cNvPr id="4" name="Footer Placeholder 3"/>
          <p:cNvSpPr>
            <a:spLocks noGrp="1"/>
          </p:cNvSpPr>
          <p:nvPr>
            <p:ph type="ftr" sz="quarter" idx="11"/>
          </p:nvPr>
        </p:nvSpPr>
        <p:spPr/>
        <p:txBody>
          <a:bodyPr/>
          <a:lstStyle/>
          <a:p>
            <a:pPr>
              <a:defRPr/>
            </a:pPr>
            <a:r>
              <a:rPr lang="en-US" smtClean="0"/>
              <a:t>Detector Physics - Lecture 3</a:t>
            </a:r>
            <a:endParaRPr lang="en-US"/>
          </a:p>
        </p:txBody>
      </p:sp>
      <p:sp>
        <p:nvSpPr>
          <p:cNvPr id="5" name="Slide Number Placeholder 4"/>
          <p:cNvSpPr>
            <a:spLocks noGrp="1"/>
          </p:cNvSpPr>
          <p:nvPr>
            <p:ph type="sldNum" sz="quarter" idx="12"/>
          </p:nvPr>
        </p:nvSpPr>
        <p:spPr/>
        <p:txBody>
          <a:bodyPr/>
          <a:lstStyle/>
          <a:p>
            <a:pPr>
              <a:defRPr/>
            </a:pPr>
            <a:fld id="{03512733-F38B-6A49-BC10-73E8D4B90B73}" type="slidenum">
              <a:rPr lang="en-US" smtClean="0"/>
              <a:pPr>
                <a:defRPr/>
              </a:pPr>
              <a:t>7</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371621" y="776050"/>
                <a:ext cx="4245265" cy="101002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𝜌</m:t>
                      </m:r>
                      <m:d>
                        <m:dPr>
                          <m:ctrlPr>
                            <a:rPr lang="en-US" b="0" i="1" smtClean="0">
                              <a:latin typeface="Cambria Math"/>
                            </a:rPr>
                          </m:ctrlPr>
                        </m:dPr>
                        <m:e>
                          <m:r>
                            <a:rPr lang="en-US" b="0" i="1" smtClean="0">
                              <a:latin typeface="Cambria Math"/>
                            </a:rPr>
                            <m:t>𝐸</m:t>
                          </m:r>
                        </m:e>
                      </m:d>
                      <m:r>
                        <a:rPr lang="en-US" b="0" i="1" smtClean="0">
                          <a:latin typeface="Cambria Math"/>
                        </a:rPr>
                        <m:t>𝑑𝐸</m:t>
                      </m:r>
                      <m:r>
                        <a:rPr lang="en-US" b="0" i="1" smtClean="0">
                          <a:latin typeface="Cambria Math"/>
                        </a:rPr>
                        <m:t>=4</m:t>
                      </m:r>
                      <m:r>
                        <a:rPr lang="en-US" b="0" i="1" smtClean="0">
                          <a:latin typeface="Cambria Math"/>
                        </a:rPr>
                        <m:t>𝜋</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2</m:t>
                                  </m:r>
                                  <m:sSub>
                                    <m:sSubPr>
                                      <m:ctrlPr>
                                        <a:rPr lang="en-US" b="0" i="1" smtClean="0">
                                          <a:latin typeface="Cambria Math"/>
                                        </a:rPr>
                                      </m:ctrlPr>
                                    </m:sSubPr>
                                    <m:e>
                                      <m:r>
                                        <a:rPr lang="en-US" b="0" i="1" smtClean="0">
                                          <a:latin typeface="Cambria Math"/>
                                        </a:rPr>
                                        <m:t>𝑚</m:t>
                                      </m:r>
                                    </m:e>
                                    <m:sub>
                                      <m:r>
                                        <a:rPr lang="en-US" b="0" i="1" smtClean="0">
                                          <a:latin typeface="Cambria Math"/>
                                        </a:rPr>
                                        <m:t>𝑒</m:t>
                                      </m:r>
                                    </m:sub>
                                  </m:sSub>
                                </m:num>
                                <m:den>
                                  <m:sSup>
                                    <m:sSupPr>
                                      <m:ctrlPr>
                                        <a:rPr lang="en-US" b="0" i="1" smtClean="0">
                                          <a:latin typeface="Cambria Math"/>
                                        </a:rPr>
                                      </m:ctrlPr>
                                    </m:sSupPr>
                                    <m:e>
                                      <m:r>
                                        <a:rPr lang="en-US" b="0" i="1" smtClean="0">
                                          <a:latin typeface="Cambria Math"/>
                                        </a:rPr>
                                        <m:t>h</m:t>
                                      </m:r>
                                    </m:e>
                                    <m:sup>
                                      <m:r>
                                        <a:rPr lang="en-US" b="0" i="1" smtClean="0">
                                          <a:latin typeface="Cambria Math"/>
                                        </a:rPr>
                                        <m:t>2</m:t>
                                      </m:r>
                                    </m:sup>
                                  </m:sSup>
                                </m:den>
                              </m:f>
                            </m:e>
                          </m:d>
                        </m:e>
                        <m:sup>
                          <m:r>
                            <a:rPr lang="en-US" b="0" i="1" smtClean="0">
                              <a:latin typeface="Cambria Math"/>
                            </a:rPr>
                            <m:t>3/2</m:t>
                          </m:r>
                        </m:sup>
                      </m:sSup>
                      <m:rad>
                        <m:radPr>
                          <m:degHide m:val="on"/>
                          <m:ctrlPr>
                            <a:rPr lang="en-US" b="0" i="1" smtClean="0">
                              <a:latin typeface="Cambria Math"/>
                            </a:rPr>
                          </m:ctrlPr>
                        </m:radPr>
                        <m:deg/>
                        <m:e>
                          <m:r>
                            <a:rPr lang="en-US" b="0" i="1" smtClean="0">
                              <a:latin typeface="Cambria Math"/>
                            </a:rPr>
                            <m:t>𝐸</m:t>
                          </m:r>
                        </m:e>
                      </m:rad>
                      <m:r>
                        <a:rPr lang="en-US" b="0" i="1" smtClean="0">
                          <a:latin typeface="Cambria Math"/>
                        </a:rPr>
                        <m:t>𝑑𝐸</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371621" y="776050"/>
                <a:ext cx="4245265" cy="1010020"/>
              </a:xfrm>
              <a:prstGeom prst="rect">
                <a:avLst/>
              </a:prstGeom>
              <a:blipFill rotWithShape="1">
                <a:blip r:embed="rId4"/>
                <a:stretch>
                  <a:fillRect/>
                </a:stretch>
              </a:blipFill>
              <a:ln>
                <a:noFill/>
              </a:ln>
            </p:spPr>
            <p:txBody>
              <a:bodyPr/>
              <a:lstStyle/>
              <a:p>
                <a:r>
                  <a:rPr lang="en-US">
                    <a:noFill/>
                  </a:rPr>
                  <a:t> </a:t>
                </a:r>
              </a:p>
            </p:txBody>
          </p:sp>
        </mc:Fallback>
      </mc:AlternateContent>
      <p:grpSp>
        <p:nvGrpSpPr>
          <p:cNvPr id="14" name="Group 13"/>
          <p:cNvGrpSpPr/>
          <p:nvPr/>
        </p:nvGrpSpPr>
        <p:grpSpPr>
          <a:xfrm>
            <a:off x="1371621" y="1750445"/>
            <a:ext cx="5106847" cy="1373390"/>
            <a:chOff x="1371621" y="1750445"/>
            <a:chExt cx="5106847" cy="1373390"/>
          </a:xfrm>
        </p:grpSpPr>
        <p:sp>
          <p:nvSpPr>
            <p:cNvPr id="7" name="Down Arrow 6"/>
            <p:cNvSpPr/>
            <p:nvPr/>
          </p:nvSpPr>
          <p:spPr>
            <a:xfrm>
              <a:off x="3408220" y="1750445"/>
              <a:ext cx="486881" cy="446495"/>
            </a:xfrm>
            <a:prstGeom prst="downArrow">
              <a:avLst>
                <a:gd name="adj1" fmla="val 29167"/>
                <a:gd name="adj2" fmla="val 47706"/>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371621" y="2113815"/>
                  <a:ext cx="5106847" cy="101002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𝜌</m:t>
                        </m:r>
                        <m:d>
                          <m:dPr>
                            <m:ctrlPr>
                              <a:rPr lang="en-US" b="0" i="1" smtClean="0">
                                <a:latin typeface="Cambria Math"/>
                              </a:rPr>
                            </m:ctrlPr>
                          </m:dPr>
                          <m:e>
                            <m:r>
                              <a:rPr lang="en-US" b="0" i="1" smtClean="0">
                                <a:latin typeface="Cambria Math"/>
                              </a:rPr>
                              <m:t>𝐸</m:t>
                            </m:r>
                          </m:e>
                        </m:d>
                        <m:r>
                          <a:rPr lang="en-US" b="0" i="1" smtClean="0">
                            <a:latin typeface="Cambria Math"/>
                          </a:rPr>
                          <m:t>𝑑𝐸</m:t>
                        </m:r>
                        <m:r>
                          <a:rPr lang="en-US" b="0" i="1" smtClean="0">
                            <a:latin typeface="Cambria Math"/>
                          </a:rPr>
                          <m:t>=4</m:t>
                        </m:r>
                        <m:r>
                          <a:rPr lang="en-US" b="0" i="1" smtClean="0">
                            <a:latin typeface="Cambria Math"/>
                          </a:rPr>
                          <m:t>𝜋</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2</m:t>
                                    </m:r>
                                    <m:sSubSup>
                                      <m:sSubSupPr>
                                        <m:ctrlPr>
                                          <a:rPr lang="en-US" b="0" i="1" smtClean="0">
                                            <a:latin typeface="Cambria Math"/>
                                          </a:rPr>
                                        </m:ctrlPr>
                                      </m:sSubSupPr>
                                      <m:e>
                                        <m:r>
                                          <a:rPr lang="en-US" b="0" i="1" smtClean="0">
                                            <a:latin typeface="Cambria Math"/>
                                          </a:rPr>
                                          <m:t>𝑚</m:t>
                                        </m:r>
                                      </m:e>
                                      <m:sub>
                                        <m:r>
                                          <a:rPr lang="en-US" b="0" i="1" smtClean="0">
                                            <a:latin typeface="Cambria Math"/>
                                          </a:rPr>
                                          <m:t>𝑒</m:t>
                                        </m:r>
                                      </m:sub>
                                      <m:sup>
                                        <m:r>
                                          <a:rPr lang="en-US" b="0" i="1" smtClean="0">
                                            <a:latin typeface="Cambria Math"/>
                                          </a:rPr>
                                          <m:t>∗</m:t>
                                        </m:r>
                                      </m:sup>
                                    </m:sSubSup>
                                  </m:num>
                                  <m:den>
                                    <m:sSup>
                                      <m:sSupPr>
                                        <m:ctrlPr>
                                          <a:rPr lang="en-US" b="0" i="1" smtClean="0">
                                            <a:latin typeface="Cambria Math"/>
                                          </a:rPr>
                                        </m:ctrlPr>
                                      </m:sSupPr>
                                      <m:e>
                                        <m:r>
                                          <a:rPr lang="en-US" b="0" i="1" smtClean="0">
                                            <a:latin typeface="Cambria Math"/>
                                          </a:rPr>
                                          <m:t>h</m:t>
                                        </m:r>
                                      </m:e>
                                      <m:sup>
                                        <m:r>
                                          <a:rPr lang="en-US" b="0" i="1" smtClean="0">
                                            <a:latin typeface="Cambria Math"/>
                                          </a:rPr>
                                          <m:t>2</m:t>
                                        </m:r>
                                      </m:sup>
                                    </m:sSup>
                                  </m:den>
                                </m:f>
                              </m:e>
                            </m:d>
                          </m:e>
                          <m:sup>
                            <m:r>
                              <a:rPr lang="en-US" b="0" i="1" smtClean="0">
                                <a:latin typeface="Cambria Math"/>
                              </a:rPr>
                              <m:t>3/2</m:t>
                            </m:r>
                          </m:sup>
                        </m:sSup>
                        <m:rad>
                          <m:radPr>
                            <m:degHide m:val="on"/>
                            <m:ctrlPr>
                              <a:rPr lang="en-US" b="0" i="1" smtClean="0">
                                <a:latin typeface="Cambria Math"/>
                              </a:rPr>
                            </m:ctrlPr>
                          </m:radPr>
                          <m:deg/>
                          <m:e>
                            <m:r>
                              <a:rPr lang="en-US" b="0" i="1" smtClean="0">
                                <a:latin typeface="Cambria Math"/>
                              </a:rPr>
                              <m:t>𝐸</m:t>
                            </m:r>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𝑐</m:t>
                                </m:r>
                              </m:sub>
                            </m:sSub>
                          </m:e>
                        </m:rad>
                        <m:r>
                          <a:rPr lang="en-US" b="0" i="1" smtClean="0">
                            <a:latin typeface="Cambria Math"/>
                          </a:rPr>
                          <m:t>𝑑𝐸</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371621" y="2113815"/>
                  <a:ext cx="5106847" cy="1010020"/>
                </a:xfrm>
                <a:prstGeom prst="rect">
                  <a:avLst/>
                </a:prstGeom>
                <a:blipFill rotWithShape="1">
                  <a:blip r:embed="rId5"/>
                  <a:stretch>
                    <a:fillRect/>
                  </a:stretch>
                </a:blipFill>
                <a:ln>
                  <a:noFill/>
                </a:ln>
              </p:spPr>
              <p:txBody>
                <a:bodyPr/>
                <a:lstStyle/>
                <a:p>
                  <a:r>
                    <a:rPr lang="en-US">
                      <a:noFill/>
                    </a:rPr>
                    <a:t> </a:t>
                  </a:r>
                </a:p>
              </p:txBody>
            </p:sp>
          </mc:Fallback>
        </mc:AlternateContent>
      </p:grpSp>
      <p:sp>
        <p:nvSpPr>
          <p:cNvPr id="9" name="Line Callout 2 (Border and Accent Bar) 8"/>
          <p:cNvSpPr/>
          <p:nvPr/>
        </p:nvSpPr>
        <p:spPr>
          <a:xfrm>
            <a:off x="7475191" y="1517723"/>
            <a:ext cx="1407552" cy="786092"/>
          </a:xfrm>
          <a:prstGeom prst="accentBorderCallout2">
            <a:avLst>
              <a:gd name="adj1" fmla="val 24484"/>
              <a:gd name="adj2" fmla="val -7928"/>
              <a:gd name="adj3" fmla="val 32583"/>
              <a:gd name="adj4" fmla="val -215456"/>
              <a:gd name="adj5" fmla="val 104939"/>
              <a:gd name="adj6" fmla="val -250172"/>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113F7C"/>
                </a:solidFill>
              </a:rPr>
              <a:t>Effective mass</a:t>
            </a:r>
            <a:endParaRPr lang="en-US" dirty="0">
              <a:solidFill>
                <a:srgbClr val="113F7C"/>
              </a:solidFill>
            </a:endParaRPr>
          </a:p>
        </p:txBody>
      </p:sp>
      <mc:AlternateContent xmlns:mc="http://schemas.openxmlformats.org/markup-compatibility/2006" xmlns:a14="http://schemas.microsoft.com/office/drawing/2010/main">
        <mc:Choice Requires="a14">
          <p:sp>
            <p:nvSpPr>
              <p:cNvPr id="10" name="TextBox 9"/>
              <p:cNvSpPr txBox="1"/>
              <p:nvPr/>
            </p:nvSpPr>
            <p:spPr>
              <a:xfrm>
                <a:off x="1371621" y="2919871"/>
                <a:ext cx="2945037" cy="1061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r>
                        <a:rPr lang="en-US" b="0" i="1" smtClean="0">
                          <a:latin typeface="Cambria Math"/>
                        </a:rPr>
                        <m:t>=</m:t>
                      </m:r>
                      <m:nary>
                        <m:naryPr>
                          <m:limLoc m:val="undOvr"/>
                          <m:subHide m:val="on"/>
                          <m:supHide m:val="on"/>
                          <m:ctrlPr>
                            <a:rPr lang="en-US" b="0" i="1" smtClean="0">
                              <a:latin typeface="Cambria Math"/>
                            </a:rPr>
                          </m:ctrlPr>
                        </m:naryPr>
                        <m:sub/>
                        <m:sup/>
                        <m:e>
                          <m:r>
                            <a:rPr lang="en-US" b="0" i="1" smtClean="0">
                              <a:latin typeface="Cambria Math"/>
                            </a:rPr>
                            <m:t>𝜌</m:t>
                          </m:r>
                          <m:d>
                            <m:dPr>
                              <m:ctrlPr>
                                <a:rPr lang="en-US" b="0" i="1" smtClean="0">
                                  <a:latin typeface="Cambria Math"/>
                                </a:rPr>
                              </m:ctrlPr>
                            </m:dPr>
                            <m:e>
                              <m:r>
                                <a:rPr lang="en-US" b="0" i="1" smtClean="0">
                                  <a:latin typeface="Cambria Math"/>
                                </a:rPr>
                                <m:t>𝐸</m:t>
                              </m:r>
                            </m:e>
                          </m:d>
                          <m:r>
                            <a:rPr lang="en-US" b="0" i="1" smtClean="0">
                              <a:latin typeface="Cambria Math"/>
                            </a:rPr>
                            <m:t>𝑓</m:t>
                          </m:r>
                          <m:d>
                            <m:dPr>
                              <m:ctrlPr>
                                <a:rPr lang="en-US" b="0" i="1" smtClean="0">
                                  <a:latin typeface="Cambria Math"/>
                                </a:rPr>
                              </m:ctrlPr>
                            </m:dPr>
                            <m:e>
                              <m:r>
                                <a:rPr lang="en-US" b="0" i="1" smtClean="0">
                                  <a:latin typeface="Cambria Math"/>
                                </a:rPr>
                                <m:t>𝐸</m:t>
                              </m:r>
                            </m:e>
                          </m:d>
                          <m:r>
                            <a:rPr lang="en-US" b="0" i="1" smtClean="0">
                              <a:latin typeface="Cambria Math"/>
                            </a:rPr>
                            <m:t>𝑑𝐸</m:t>
                          </m:r>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371621" y="2919871"/>
                <a:ext cx="2945037" cy="106106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71621" y="3726348"/>
                <a:ext cx="4684295" cy="12194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𝜋</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2</m:t>
                                  </m:r>
                                  <m:sSubSup>
                                    <m:sSubSupPr>
                                      <m:ctrlPr>
                                        <a:rPr lang="en-US" b="0" i="1" smtClean="0">
                                          <a:latin typeface="Cambria Math"/>
                                        </a:rPr>
                                      </m:ctrlPr>
                                    </m:sSubSupPr>
                                    <m:e>
                                      <m:r>
                                        <a:rPr lang="en-US" b="0" i="1" smtClean="0">
                                          <a:latin typeface="Cambria Math"/>
                                        </a:rPr>
                                        <m:t>𝑚</m:t>
                                      </m:r>
                                    </m:e>
                                    <m:sub>
                                      <m:r>
                                        <a:rPr lang="en-US" b="0" i="1" smtClean="0">
                                          <a:latin typeface="Cambria Math"/>
                                        </a:rPr>
                                        <m:t>𝑒</m:t>
                                      </m:r>
                                    </m:sub>
                                    <m:sup>
                                      <m:r>
                                        <a:rPr lang="en-US" b="0" i="1" smtClean="0">
                                          <a:latin typeface="Cambria Math"/>
                                        </a:rPr>
                                        <m:t>∗</m:t>
                                      </m:r>
                                    </m:sup>
                                  </m:sSubSup>
                                </m:num>
                                <m:den>
                                  <m:sSup>
                                    <m:sSupPr>
                                      <m:ctrlPr>
                                        <a:rPr lang="en-US" b="0" i="1" smtClean="0">
                                          <a:latin typeface="Cambria Math"/>
                                        </a:rPr>
                                      </m:ctrlPr>
                                    </m:sSupPr>
                                    <m:e>
                                      <m:r>
                                        <a:rPr lang="en-US" b="0" i="1" smtClean="0">
                                          <a:latin typeface="Cambria Math"/>
                                        </a:rPr>
                                        <m:t>h</m:t>
                                      </m:r>
                                    </m:e>
                                    <m:sup>
                                      <m:r>
                                        <a:rPr lang="en-US" b="0" i="1" smtClean="0">
                                          <a:latin typeface="Cambria Math"/>
                                        </a:rPr>
                                        <m:t>2</m:t>
                                      </m:r>
                                    </m:sup>
                                  </m:sSup>
                                </m:den>
                              </m:f>
                            </m:e>
                          </m:d>
                        </m:e>
                        <m:sup>
                          <m:r>
                            <a:rPr lang="en-US" b="0" i="1" smtClean="0">
                              <a:latin typeface="Cambria Math"/>
                            </a:rPr>
                            <m:t>3/2</m:t>
                          </m:r>
                        </m:sup>
                      </m:sSup>
                      <m:nary>
                        <m:naryPr>
                          <m:limLoc m:val="undOvr"/>
                          <m:ctrlPr>
                            <a:rPr lang="en-US" b="0" i="1" smtClean="0">
                              <a:latin typeface="Cambria Math"/>
                            </a:rPr>
                          </m:ctrlPr>
                        </m:naryPr>
                        <m:sub>
                          <m:sSub>
                            <m:sSubPr>
                              <m:ctrlPr>
                                <a:rPr lang="en-US" b="0" i="1" smtClean="0">
                                  <a:latin typeface="Cambria Math"/>
                                </a:rPr>
                              </m:ctrlPr>
                            </m:sSubPr>
                            <m:e>
                              <m:r>
                                <m:rPr>
                                  <m:brk m:alnAt="24"/>
                                </m:rPr>
                                <a:rPr lang="en-US" b="0" i="1" smtClean="0">
                                  <a:latin typeface="Cambria Math"/>
                                </a:rPr>
                                <m:t>𝐸</m:t>
                              </m:r>
                            </m:e>
                            <m:sub>
                              <m:r>
                                <m:rPr>
                                  <m:brk m:alnAt="24"/>
                                </m:rPr>
                                <a:rPr lang="en-US" b="0" i="1" smtClean="0">
                                  <a:latin typeface="Cambria Math"/>
                                </a:rPr>
                                <m:t>𝑐</m:t>
                              </m:r>
                            </m:sub>
                          </m:sSub>
                        </m:sub>
                        <m:sup>
                          <m:r>
                            <a:rPr lang="en-US" b="0" i="1" smtClean="0">
                              <a:latin typeface="Cambria Math"/>
                            </a:rPr>
                            <m:t>∞</m:t>
                          </m:r>
                        </m:sup>
                        <m:e>
                          <m:rad>
                            <m:radPr>
                              <m:degHide m:val="on"/>
                              <m:ctrlPr>
                                <a:rPr lang="en-US" i="1">
                                  <a:latin typeface="Cambria Math"/>
                                </a:rPr>
                              </m:ctrlPr>
                            </m:radPr>
                            <m:deg/>
                            <m:e>
                              <m:f>
                                <m:fPr>
                                  <m:ctrlPr>
                                    <a:rPr lang="en-US" i="1">
                                      <a:latin typeface="Cambria Math"/>
                                    </a:rPr>
                                  </m:ctrlPr>
                                </m:fPr>
                                <m:num>
                                  <m:r>
                                    <a:rPr lang="en-US" i="1">
                                      <a:latin typeface="Cambria Math"/>
                                    </a:rPr>
                                    <m:t>𝐸</m:t>
                                  </m:r>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𝐶</m:t>
                                      </m:r>
                                    </m:sub>
                                  </m:sSub>
                                </m:num>
                                <m:den>
                                  <m:sSup>
                                    <m:sSupPr>
                                      <m:ctrlPr>
                                        <a:rPr lang="en-US" i="1">
                                          <a:latin typeface="Cambria Math"/>
                                        </a:rPr>
                                      </m:ctrlPr>
                                    </m:sSupPr>
                                    <m:e>
                                      <m:r>
                                        <a:rPr lang="en-US" i="1">
                                          <a:latin typeface="Cambria Math"/>
                                        </a:rPr>
                                        <m:t>𝑒</m:t>
                                      </m:r>
                                    </m:e>
                                    <m:sup>
                                      <m:f>
                                        <m:fPr>
                                          <m:ctrlPr>
                                            <a:rPr lang="en-US" i="1">
                                              <a:latin typeface="Cambria Math"/>
                                            </a:rPr>
                                          </m:ctrlPr>
                                        </m:fPr>
                                        <m:num>
                                          <m:r>
                                            <a:rPr lang="en-US" i="1">
                                              <a:latin typeface="Cambria Math"/>
                                            </a:rPr>
                                            <m:t>𝐸</m:t>
                                          </m:r>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𝑐</m:t>
                                              </m:r>
                                            </m:sub>
                                          </m:sSub>
                                        </m:num>
                                        <m:den>
                                          <m:r>
                                            <a:rPr lang="en-US" i="1">
                                              <a:latin typeface="Cambria Math"/>
                                            </a:rPr>
                                            <m:t>𝑘𝑇</m:t>
                                          </m:r>
                                        </m:den>
                                      </m:f>
                                    </m:sup>
                                  </m:sSup>
                                  <m:r>
                                    <a:rPr lang="en-US" i="1">
                                      <a:latin typeface="Cambria Math"/>
                                    </a:rPr>
                                    <m:t>+1</m:t>
                                  </m:r>
                                </m:den>
                              </m:f>
                            </m:e>
                          </m:rad>
                          <m:r>
                            <a:rPr lang="en-US" i="1">
                              <a:latin typeface="Cambria Math"/>
                            </a:rPr>
                            <m:t>𝑑𝐸</m:t>
                          </m:r>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371621" y="3726348"/>
                <a:ext cx="4684295" cy="121943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71621" y="4998867"/>
                <a:ext cx="5977534" cy="10673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=4</m:t>
                      </m:r>
                      <m:r>
                        <a:rPr lang="en-US" i="1" smtClean="0">
                          <a:latin typeface="Cambria Math"/>
                        </a:rPr>
                        <m:t>𝜋</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sSubSup>
                                    <m:sSubSupPr>
                                      <m:ctrlPr>
                                        <a:rPr lang="en-US" i="1">
                                          <a:latin typeface="Cambria Math"/>
                                        </a:rPr>
                                      </m:ctrlPr>
                                    </m:sSubSupPr>
                                    <m:e>
                                      <m:r>
                                        <a:rPr lang="en-US" i="1">
                                          <a:latin typeface="Cambria Math"/>
                                        </a:rPr>
                                        <m:t>𝑚</m:t>
                                      </m:r>
                                    </m:e>
                                    <m:sub>
                                      <m:r>
                                        <a:rPr lang="en-US" i="1">
                                          <a:latin typeface="Cambria Math"/>
                                        </a:rPr>
                                        <m:t>𝑒</m:t>
                                      </m:r>
                                    </m:sub>
                                    <m:sup>
                                      <m:r>
                                        <a:rPr lang="en-US" i="1">
                                          <a:latin typeface="Cambria Math"/>
                                        </a:rPr>
                                        <m:t>∗</m:t>
                                      </m:r>
                                    </m:sup>
                                  </m:sSubSup>
                                </m:num>
                                <m:den>
                                  <m:sSup>
                                    <m:sSupPr>
                                      <m:ctrlPr>
                                        <a:rPr lang="en-US" i="1">
                                          <a:latin typeface="Cambria Math"/>
                                        </a:rPr>
                                      </m:ctrlPr>
                                    </m:sSupPr>
                                    <m:e>
                                      <m:r>
                                        <a:rPr lang="en-US" i="1">
                                          <a:latin typeface="Cambria Math"/>
                                        </a:rPr>
                                        <m:t>h</m:t>
                                      </m:r>
                                    </m:e>
                                    <m:sup>
                                      <m:r>
                                        <a:rPr lang="en-US" i="1">
                                          <a:latin typeface="Cambria Math"/>
                                        </a:rPr>
                                        <m:t>2</m:t>
                                      </m:r>
                                    </m:sup>
                                  </m:sSup>
                                </m:den>
                              </m:f>
                            </m:e>
                          </m:d>
                        </m:e>
                        <m:sup>
                          <m:r>
                            <a:rPr lang="en-US" i="1">
                              <a:latin typeface="Cambria Math"/>
                            </a:rPr>
                            <m:t>3/2</m:t>
                          </m:r>
                        </m:sup>
                      </m:sSup>
                      <m:sSup>
                        <m:sSupPr>
                          <m:ctrlPr>
                            <a:rPr lang="en-US"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𝑐</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num>
                            <m:den>
                              <m:r>
                                <a:rPr lang="en-US" b="0" i="1" smtClean="0">
                                  <a:latin typeface="Cambria Math"/>
                                </a:rPr>
                                <m:t>𝑘𝑇</m:t>
                              </m:r>
                            </m:den>
                          </m:f>
                        </m:sup>
                      </m:sSup>
                      <m:sSup>
                        <m:sSupPr>
                          <m:ctrlPr>
                            <a:rPr lang="en-US" i="1" smtClean="0">
                              <a:latin typeface="Cambria Math"/>
                            </a:rPr>
                          </m:ctrlPr>
                        </m:sSupPr>
                        <m:e>
                          <m:d>
                            <m:dPr>
                              <m:ctrlPr>
                                <a:rPr lang="en-US" i="1" smtClean="0">
                                  <a:latin typeface="Cambria Math"/>
                                </a:rPr>
                              </m:ctrlPr>
                            </m:dPr>
                            <m:e>
                              <m:r>
                                <a:rPr lang="en-US" b="0" i="1" smtClean="0">
                                  <a:latin typeface="Cambria Math"/>
                                </a:rPr>
                                <m:t>𝑘𝑇</m:t>
                              </m:r>
                            </m:e>
                          </m:d>
                        </m:e>
                        <m:sup>
                          <m:r>
                            <a:rPr lang="en-US" b="0" i="1" smtClean="0">
                              <a:latin typeface="Cambria Math"/>
                            </a:rPr>
                            <m:t>3/2</m:t>
                          </m:r>
                        </m:sup>
                      </m:sSup>
                      <m:nary>
                        <m:naryPr>
                          <m:limLoc m:val="undOvr"/>
                          <m:ctrlPr>
                            <a:rPr lang="en-US" i="1" smtClean="0">
                              <a:latin typeface="Cambria Math"/>
                            </a:rPr>
                          </m:ctrlPr>
                        </m:naryPr>
                        <m:sub>
                          <m:r>
                            <m:rPr>
                              <m:brk m:alnAt="24"/>
                            </m:rPr>
                            <a:rPr lang="en-US" b="0" i="1" smtClean="0">
                              <a:latin typeface="Cambria Math"/>
                            </a:rPr>
                            <m:t>0</m:t>
                          </m:r>
                        </m:sub>
                        <m:sup>
                          <m:r>
                            <a:rPr lang="en-US" b="0" i="1" smtClean="0">
                              <a:latin typeface="Cambria Math"/>
                            </a:rPr>
                            <m:t>∞</m:t>
                          </m:r>
                        </m:sup>
                        <m:e>
                          <m:rad>
                            <m:radPr>
                              <m:degHide m:val="on"/>
                              <m:ctrlPr>
                                <a:rPr lang="en-US" i="1" smtClean="0">
                                  <a:latin typeface="Cambria Math"/>
                                </a:rPr>
                              </m:ctrlPr>
                            </m:radPr>
                            <m:deg/>
                            <m:e>
                              <m:r>
                                <a:rPr lang="en-US" b="0" i="1" smtClean="0">
                                  <a:latin typeface="Cambria Math"/>
                                </a:rPr>
                                <m:t>𝑥</m:t>
                              </m:r>
                            </m:e>
                          </m:rad>
                          <m:sSup>
                            <m:sSupPr>
                              <m:ctrlPr>
                                <a:rPr lang="en-US"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𝑥</m:t>
                              </m:r>
                            </m:sup>
                          </m:sSup>
                          <m:r>
                            <a:rPr lang="en-US" b="0" i="1" smtClean="0">
                              <a:latin typeface="Cambria Math"/>
                            </a:rPr>
                            <m:t>𝑑𝑥</m:t>
                          </m:r>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371621" y="4998867"/>
                <a:ext cx="5977534" cy="1067308"/>
              </a:xfrm>
              <a:prstGeom prst="rect">
                <a:avLst/>
              </a:prstGeom>
              <a:blipFill rotWithShape="1">
                <a:blip r:embed="rId8"/>
                <a:stretch>
                  <a:fillRect b="-4571"/>
                </a:stretch>
              </a:blipFill>
            </p:spPr>
            <p:txBody>
              <a:bodyPr/>
              <a:lstStyle/>
              <a:p>
                <a:r>
                  <a:rPr lang="en-US">
                    <a:noFill/>
                  </a:rPr>
                  <a:t> </a:t>
                </a:r>
              </a:p>
            </p:txBody>
          </p:sp>
        </mc:Fallback>
      </mc:AlternateContent>
      <p:sp>
        <p:nvSpPr>
          <p:cNvPr id="15" name="Line Callout 2 (Border and Accent Bar) 14"/>
          <p:cNvSpPr/>
          <p:nvPr/>
        </p:nvSpPr>
        <p:spPr>
          <a:xfrm>
            <a:off x="0" y="3123835"/>
            <a:ext cx="1393393" cy="382690"/>
          </a:xfrm>
          <a:prstGeom prst="accentBorderCallout2">
            <a:avLst>
              <a:gd name="adj1" fmla="val 14791"/>
              <a:gd name="adj2" fmla="val 105082"/>
              <a:gd name="adj3" fmla="val 17289"/>
              <a:gd name="adj4" fmla="val 119424"/>
              <a:gd name="adj5" fmla="val 54048"/>
              <a:gd name="adj6" fmla="val 119987"/>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rgbClr val="113F7C"/>
                </a:solidFill>
              </a:rPr>
              <a:t>e</a:t>
            </a:r>
            <a:r>
              <a:rPr lang="en-US" baseline="30000" dirty="0" smtClean="0">
                <a:solidFill>
                  <a:srgbClr val="113F7C"/>
                </a:solidFill>
              </a:rPr>
              <a:t>-</a:t>
            </a:r>
            <a:r>
              <a:rPr lang="en-US" dirty="0" smtClean="0">
                <a:solidFill>
                  <a:srgbClr val="113F7C"/>
                </a:solidFill>
              </a:rPr>
              <a:t> density</a:t>
            </a:r>
            <a:endParaRPr lang="en-US" dirty="0">
              <a:solidFill>
                <a:srgbClr val="113F7C"/>
              </a:solidFill>
            </a:endParaRPr>
          </a:p>
        </p:txBody>
      </p:sp>
    </p:spTree>
    <p:extLst>
      <p:ext uri="{BB962C8B-B14F-4D97-AF65-F5344CB8AC3E}">
        <p14:creationId xmlns:p14="http://schemas.microsoft.com/office/powerpoint/2010/main" val="10578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e</a:t>
                </a:r>
                <a:r>
                  <a:rPr lang="en-US" baseline="30000" dirty="0" smtClean="0"/>
                  <a:t>-</a:t>
                </a:r>
                <a:r>
                  <a:rPr lang="en-US" dirty="0" smtClean="0"/>
                  <a:t> density in the conduction band (</a:t>
                </a:r>
                <a14:m>
                  <m:oMath xmlns:m="http://schemas.openxmlformats.org/officeDocument/2006/math">
                    <m:sSub>
                      <m:sSubPr>
                        <m:ctrlPr>
                          <a:rPr lang="en-US" b="1" i="1" smtClean="0">
                            <a:latin typeface="Cambria Math"/>
                          </a:rPr>
                        </m:ctrlPr>
                      </m:sSubPr>
                      <m:e>
                        <m:r>
                          <a:rPr lang="en-US" b="1" i="1" smtClean="0">
                            <a:latin typeface="Cambria Math"/>
                          </a:rPr>
                          <m:t>𝒏</m:t>
                        </m:r>
                      </m:e>
                      <m:sub>
                        <m:r>
                          <a:rPr lang="en-US" b="1" i="1" smtClean="0">
                            <a:latin typeface="Cambria Math"/>
                          </a:rPr>
                          <m:t>𝒆</m:t>
                        </m:r>
                      </m:sub>
                    </m:sSub>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852" t="-20202" b="-2222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a:defRPr/>
            </a:pPr>
            <a:r>
              <a:rPr lang="en-US" smtClean="0"/>
              <a:t>Nov 2, 2015</a:t>
            </a:r>
            <a:endParaRPr lang="en-US"/>
          </a:p>
        </p:txBody>
      </p:sp>
      <p:sp>
        <p:nvSpPr>
          <p:cNvPr id="4" name="Footer Placeholder 3"/>
          <p:cNvSpPr>
            <a:spLocks noGrp="1"/>
          </p:cNvSpPr>
          <p:nvPr>
            <p:ph type="ftr" sz="quarter" idx="11"/>
          </p:nvPr>
        </p:nvSpPr>
        <p:spPr/>
        <p:txBody>
          <a:bodyPr/>
          <a:lstStyle/>
          <a:p>
            <a:pPr>
              <a:defRPr/>
            </a:pPr>
            <a:r>
              <a:rPr lang="en-US" smtClean="0"/>
              <a:t>Detector Physics - Lecture 3</a:t>
            </a:r>
            <a:endParaRPr lang="en-US"/>
          </a:p>
        </p:txBody>
      </p:sp>
      <p:sp>
        <p:nvSpPr>
          <p:cNvPr id="5" name="Slide Number Placeholder 4"/>
          <p:cNvSpPr>
            <a:spLocks noGrp="1"/>
          </p:cNvSpPr>
          <p:nvPr>
            <p:ph type="sldNum" sz="quarter" idx="12"/>
          </p:nvPr>
        </p:nvSpPr>
        <p:spPr/>
        <p:txBody>
          <a:bodyPr/>
          <a:lstStyle/>
          <a:p>
            <a:pPr>
              <a:defRPr/>
            </a:pPr>
            <a:fld id="{03512733-F38B-6A49-BC10-73E8D4B90B73}" type="slidenum">
              <a:rPr lang="en-US" smtClean="0"/>
              <a:pPr>
                <a:defRPr/>
              </a:pPr>
              <a:t>8</a:t>
            </a:fld>
            <a:endParaRPr lang="en-US"/>
          </a:p>
        </p:txBody>
      </p:sp>
      <mc:AlternateContent xmlns:mc="http://schemas.openxmlformats.org/markup-compatibility/2006" xmlns:a14="http://schemas.microsoft.com/office/drawing/2010/main">
        <mc:Choice Requires="a14">
          <p:sp>
            <p:nvSpPr>
              <p:cNvPr id="12" name="TextBox 11"/>
              <p:cNvSpPr txBox="1"/>
              <p:nvPr/>
            </p:nvSpPr>
            <p:spPr>
              <a:xfrm>
                <a:off x="1371621" y="991127"/>
                <a:ext cx="6517425" cy="1174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r>
                        <a:rPr lang="en-US" i="1" smtClean="0">
                          <a:latin typeface="Cambria Math"/>
                        </a:rPr>
                        <m:t>=4</m:t>
                      </m:r>
                      <m:r>
                        <a:rPr lang="en-US" i="1" smtClean="0">
                          <a:latin typeface="Cambria Math"/>
                        </a:rPr>
                        <m:t>𝜋</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sSubSup>
                                    <m:sSubSupPr>
                                      <m:ctrlPr>
                                        <a:rPr lang="en-US" i="1">
                                          <a:latin typeface="Cambria Math"/>
                                        </a:rPr>
                                      </m:ctrlPr>
                                    </m:sSubSupPr>
                                    <m:e>
                                      <m:r>
                                        <a:rPr lang="en-US" i="1">
                                          <a:latin typeface="Cambria Math"/>
                                        </a:rPr>
                                        <m:t>𝑚</m:t>
                                      </m:r>
                                    </m:e>
                                    <m:sub>
                                      <m:r>
                                        <a:rPr lang="en-US" i="1">
                                          <a:latin typeface="Cambria Math"/>
                                        </a:rPr>
                                        <m:t>𝑒</m:t>
                                      </m:r>
                                    </m:sub>
                                    <m:sup>
                                      <m:r>
                                        <a:rPr lang="en-US" i="1">
                                          <a:latin typeface="Cambria Math"/>
                                        </a:rPr>
                                        <m:t>∗</m:t>
                                      </m:r>
                                    </m:sup>
                                  </m:sSubSup>
                                </m:num>
                                <m:den>
                                  <m:sSup>
                                    <m:sSupPr>
                                      <m:ctrlPr>
                                        <a:rPr lang="en-US" i="1">
                                          <a:latin typeface="Cambria Math"/>
                                        </a:rPr>
                                      </m:ctrlPr>
                                    </m:sSupPr>
                                    <m:e>
                                      <m:r>
                                        <a:rPr lang="en-US" i="1">
                                          <a:latin typeface="Cambria Math"/>
                                        </a:rPr>
                                        <m:t>h</m:t>
                                      </m:r>
                                    </m:e>
                                    <m:sup>
                                      <m:r>
                                        <a:rPr lang="en-US" i="1">
                                          <a:latin typeface="Cambria Math"/>
                                        </a:rPr>
                                        <m:t>2</m:t>
                                      </m:r>
                                    </m:sup>
                                  </m:sSup>
                                </m:den>
                              </m:f>
                            </m:e>
                          </m:d>
                        </m:e>
                        <m:sup>
                          <m:r>
                            <a:rPr lang="en-US" i="1">
                              <a:latin typeface="Cambria Math"/>
                            </a:rPr>
                            <m:t>3/2</m:t>
                          </m:r>
                        </m:sup>
                      </m:sSup>
                      <m:sSup>
                        <m:sSupPr>
                          <m:ctrlPr>
                            <a:rPr lang="en-US"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𝑐</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num>
                            <m:den>
                              <m:r>
                                <a:rPr lang="en-US" b="0" i="1" smtClean="0">
                                  <a:latin typeface="Cambria Math"/>
                                </a:rPr>
                                <m:t>𝑘𝑇</m:t>
                              </m:r>
                            </m:den>
                          </m:f>
                        </m:sup>
                      </m:sSup>
                      <m:sSup>
                        <m:sSupPr>
                          <m:ctrlPr>
                            <a:rPr lang="en-US" i="1" smtClean="0">
                              <a:latin typeface="Cambria Math"/>
                            </a:rPr>
                          </m:ctrlPr>
                        </m:sSupPr>
                        <m:e>
                          <m:d>
                            <m:dPr>
                              <m:ctrlPr>
                                <a:rPr lang="en-US" i="1" smtClean="0">
                                  <a:latin typeface="Cambria Math"/>
                                </a:rPr>
                              </m:ctrlPr>
                            </m:dPr>
                            <m:e>
                              <m:r>
                                <a:rPr lang="en-US" b="0" i="1" smtClean="0">
                                  <a:latin typeface="Cambria Math"/>
                                </a:rPr>
                                <m:t>𝑘𝑇</m:t>
                              </m:r>
                            </m:e>
                          </m:d>
                        </m:e>
                        <m:sup>
                          <m:r>
                            <a:rPr lang="en-US" b="0" i="1" smtClean="0">
                              <a:latin typeface="Cambria Math"/>
                            </a:rPr>
                            <m:t>3/2</m:t>
                          </m:r>
                        </m:sup>
                      </m:sSup>
                      <m:nary>
                        <m:naryPr>
                          <m:limLoc m:val="undOvr"/>
                          <m:ctrlPr>
                            <a:rPr lang="en-US" i="1" smtClean="0">
                              <a:latin typeface="Cambria Math"/>
                            </a:rPr>
                          </m:ctrlPr>
                        </m:naryPr>
                        <m:sub>
                          <m:r>
                            <m:rPr>
                              <m:brk m:alnAt="24"/>
                            </m:rPr>
                            <a:rPr lang="en-US" b="0" i="1" smtClean="0">
                              <a:latin typeface="Cambria Math"/>
                            </a:rPr>
                            <m:t>0</m:t>
                          </m:r>
                        </m:sub>
                        <m:sup>
                          <m:r>
                            <a:rPr lang="en-US" b="0" i="1" smtClean="0">
                              <a:latin typeface="Cambria Math"/>
                            </a:rPr>
                            <m:t>∞</m:t>
                          </m:r>
                        </m:sup>
                        <m:e>
                          <m:rad>
                            <m:radPr>
                              <m:degHide m:val="on"/>
                              <m:ctrlPr>
                                <a:rPr lang="en-US" i="1" smtClean="0">
                                  <a:latin typeface="Cambria Math"/>
                                </a:rPr>
                              </m:ctrlPr>
                            </m:radPr>
                            <m:deg/>
                            <m:e>
                              <m:r>
                                <a:rPr lang="en-US" b="0" i="1" smtClean="0">
                                  <a:latin typeface="Cambria Math"/>
                                </a:rPr>
                                <m:t>𝑥</m:t>
                              </m:r>
                            </m:e>
                          </m:rad>
                          <m:sSup>
                            <m:sSupPr>
                              <m:ctrlPr>
                                <a:rPr lang="en-US"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𝑥</m:t>
                              </m:r>
                            </m:sup>
                          </m:sSup>
                          <m:r>
                            <a:rPr lang="en-US" b="0" i="1" smtClean="0">
                              <a:latin typeface="Cambria Math"/>
                            </a:rPr>
                            <m:t>𝑑𝑥</m:t>
                          </m:r>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371621" y="991127"/>
                <a:ext cx="6517425" cy="117403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71621" y="2150810"/>
                <a:ext cx="5462201" cy="10100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r>
                        <a:rPr lang="en-US" i="1" smtClean="0">
                          <a:latin typeface="Cambria Math"/>
                        </a:rPr>
                        <m:t>=4</m:t>
                      </m:r>
                      <m:r>
                        <a:rPr lang="en-US" i="1" smtClean="0">
                          <a:latin typeface="Cambria Math"/>
                        </a:rPr>
                        <m:t>𝜋</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sSubSup>
                                    <m:sSubSupPr>
                                      <m:ctrlPr>
                                        <a:rPr lang="en-US" i="1">
                                          <a:latin typeface="Cambria Math"/>
                                        </a:rPr>
                                      </m:ctrlPr>
                                    </m:sSubSupPr>
                                    <m:e>
                                      <m:r>
                                        <a:rPr lang="en-US" i="1">
                                          <a:latin typeface="Cambria Math"/>
                                        </a:rPr>
                                        <m:t>𝑚</m:t>
                                      </m:r>
                                    </m:e>
                                    <m:sub>
                                      <m:r>
                                        <a:rPr lang="en-US" i="1">
                                          <a:latin typeface="Cambria Math"/>
                                        </a:rPr>
                                        <m:t>𝑒</m:t>
                                      </m:r>
                                    </m:sub>
                                    <m:sup>
                                      <m:r>
                                        <a:rPr lang="en-US" i="1">
                                          <a:latin typeface="Cambria Math"/>
                                        </a:rPr>
                                        <m:t>∗</m:t>
                                      </m:r>
                                    </m:sup>
                                  </m:sSubSup>
                                </m:num>
                                <m:den>
                                  <m:sSup>
                                    <m:sSupPr>
                                      <m:ctrlPr>
                                        <a:rPr lang="en-US" i="1">
                                          <a:latin typeface="Cambria Math"/>
                                        </a:rPr>
                                      </m:ctrlPr>
                                    </m:sSupPr>
                                    <m:e>
                                      <m:r>
                                        <a:rPr lang="en-US" i="1">
                                          <a:latin typeface="Cambria Math"/>
                                        </a:rPr>
                                        <m:t>h</m:t>
                                      </m:r>
                                    </m:e>
                                    <m:sup>
                                      <m:r>
                                        <a:rPr lang="en-US" i="1">
                                          <a:latin typeface="Cambria Math"/>
                                        </a:rPr>
                                        <m:t>2</m:t>
                                      </m:r>
                                    </m:sup>
                                  </m:sSup>
                                </m:den>
                              </m:f>
                            </m:e>
                          </m:d>
                        </m:e>
                        <m:sup>
                          <m:r>
                            <a:rPr lang="en-US" i="1">
                              <a:latin typeface="Cambria Math"/>
                            </a:rPr>
                            <m:t>3/2</m:t>
                          </m:r>
                        </m:sup>
                      </m:sSup>
                      <m:sSup>
                        <m:sSupPr>
                          <m:ctrlPr>
                            <a:rPr lang="en-US" i="1" smtClean="0">
                              <a:latin typeface="Cambria Math"/>
                            </a:rPr>
                          </m:ctrlPr>
                        </m:sSupPr>
                        <m:e>
                          <m:d>
                            <m:dPr>
                              <m:ctrlPr>
                                <a:rPr lang="en-US" i="1" smtClean="0">
                                  <a:latin typeface="Cambria Math"/>
                                </a:rPr>
                              </m:ctrlPr>
                            </m:dPr>
                            <m:e>
                              <m:r>
                                <a:rPr lang="en-US" b="0" i="1" smtClean="0">
                                  <a:latin typeface="Cambria Math"/>
                                </a:rPr>
                                <m:t>𝑘𝑇</m:t>
                              </m:r>
                            </m:e>
                          </m:d>
                        </m:e>
                        <m:sup>
                          <m:r>
                            <a:rPr lang="en-US" b="0" i="1" smtClean="0">
                              <a:latin typeface="Cambria Math"/>
                            </a:rPr>
                            <m:t>3/2</m:t>
                          </m:r>
                        </m:sup>
                      </m:sSup>
                      <m:f>
                        <m:fPr>
                          <m:ctrlPr>
                            <a:rPr lang="en-US" i="1" smtClean="0">
                              <a:latin typeface="Cambria Math"/>
                            </a:rPr>
                          </m:ctrlPr>
                        </m:fPr>
                        <m:num>
                          <m:rad>
                            <m:radPr>
                              <m:degHide m:val="on"/>
                              <m:ctrlPr>
                                <a:rPr lang="en-US" i="1" smtClean="0">
                                  <a:latin typeface="Cambria Math"/>
                                </a:rPr>
                              </m:ctrlPr>
                            </m:radPr>
                            <m:deg/>
                            <m:e>
                              <m:r>
                                <a:rPr lang="en-US" b="0" i="1" smtClean="0">
                                  <a:latin typeface="Cambria Math"/>
                                </a:rPr>
                                <m:t>𝜋</m:t>
                              </m:r>
                            </m:e>
                          </m:rad>
                        </m:num>
                        <m:den>
                          <m:r>
                            <a:rPr lang="en-US" b="0" i="1" smtClean="0">
                              <a:latin typeface="Cambria Math"/>
                            </a:rPr>
                            <m:t>2</m:t>
                          </m:r>
                        </m:den>
                      </m:f>
                      <m:sSup>
                        <m:sSupPr>
                          <m:ctrlPr>
                            <a:rPr lang="en-US"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𝑐</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num>
                            <m:den>
                              <m:r>
                                <a:rPr lang="en-US" b="0" i="1" smtClean="0">
                                  <a:latin typeface="Cambria Math"/>
                                </a:rPr>
                                <m:t>𝑘𝑇</m:t>
                              </m:r>
                            </m:den>
                          </m:f>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371621" y="2150810"/>
                <a:ext cx="5462201" cy="10100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71621" y="3300749"/>
                <a:ext cx="5462201" cy="10100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h</m:t>
                          </m:r>
                        </m:sub>
                      </m:sSub>
                      <m:r>
                        <a:rPr lang="en-US" i="1" smtClean="0">
                          <a:latin typeface="Cambria Math"/>
                        </a:rPr>
                        <m:t>=4</m:t>
                      </m:r>
                      <m:r>
                        <a:rPr lang="en-US" i="1" smtClean="0">
                          <a:latin typeface="Cambria Math"/>
                        </a:rPr>
                        <m:t>𝜋</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sSubSup>
                                    <m:sSubSupPr>
                                      <m:ctrlPr>
                                        <a:rPr lang="en-US" i="1">
                                          <a:latin typeface="Cambria Math"/>
                                        </a:rPr>
                                      </m:ctrlPr>
                                    </m:sSubSupPr>
                                    <m:e>
                                      <m:r>
                                        <a:rPr lang="en-US" i="1">
                                          <a:latin typeface="Cambria Math"/>
                                        </a:rPr>
                                        <m:t>𝑚</m:t>
                                      </m:r>
                                    </m:e>
                                    <m:sub>
                                      <m:r>
                                        <a:rPr lang="en-US" b="0" i="1" smtClean="0">
                                          <a:latin typeface="Cambria Math"/>
                                        </a:rPr>
                                        <m:t>h</m:t>
                                      </m:r>
                                    </m:sub>
                                    <m:sup>
                                      <m:r>
                                        <a:rPr lang="en-US" i="1">
                                          <a:latin typeface="Cambria Math"/>
                                        </a:rPr>
                                        <m:t>∗</m:t>
                                      </m:r>
                                    </m:sup>
                                  </m:sSubSup>
                                </m:num>
                                <m:den>
                                  <m:sSup>
                                    <m:sSupPr>
                                      <m:ctrlPr>
                                        <a:rPr lang="en-US" i="1">
                                          <a:latin typeface="Cambria Math"/>
                                        </a:rPr>
                                      </m:ctrlPr>
                                    </m:sSupPr>
                                    <m:e>
                                      <m:r>
                                        <a:rPr lang="en-US" i="1">
                                          <a:latin typeface="Cambria Math"/>
                                        </a:rPr>
                                        <m:t>h</m:t>
                                      </m:r>
                                    </m:e>
                                    <m:sup>
                                      <m:r>
                                        <a:rPr lang="en-US" i="1">
                                          <a:latin typeface="Cambria Math"/>
                                        </a:rPr>
                                        <m:t>2</m:t>
                                      </m:r>
                                    </m:sup>
                                  </m:sSup>
                                </m:den>
                              </m:f>
                            </m:e>
                          </m:d>
                        </m:e>
                        <m:sup>
                          <m:r>
                            <a:rPr lang="en-US" i="1">
                              <a:latin typeface="Cambria Math"/>
                            </a:rPr>
                            <m:t>3/2</m:t>
                          </m:r>
                        </m:sup>
                      </m:sSup>
                      <m:sSup>
                        <m:sSupPr>
                          <m:ctrlPr>
                            <a:rPr lang="en-US" i="1" smtClean="0">
                              <a:latin typeface="Cambria Math"/>
                            </a:rPr>
                          </m:ctrlPr>
                        </m:sSupPr>
                        <m:e>
                          <m:d>
                            <m:dPr>
                              <m:ctrlPr>
                                <a:rPr lang="en-US" i="1" smtClean="0">
                                  <a:latin typeface="Cambria Math"/>
                                </a:rPr>
                              </m:ctrlPr>
                            </m:dPr>
                            <m:e>
                              <m:r>
                                <a:rPr lang="en-US" b="0" i="1" smtClean="0">
                                  <a:latin typeface="Cambria Math"/>
                                </a:rPr>
                                <m:t>𝑘𝑇</m:t>
                              </m:r>
                            </m:e>
                          </m:d>
                        </m:e>
                        <m:sup>
                          <m:r>
                            <a:rPr lang="en-US" b="0" i="1" smtClean="0">
                              <a:latin typeface="Cambria Math"/>
                            </a:rPr>
                            <m:t>3/2</m:t>
                          </m:r>
                        </m:sup>
                      </m:sSup>
                      <m:f>
                        <m:fPr>
                          <m:ctrlPr>
                            <a:rPr lang="en-US" i="1" smtClean="0">
                              <a:latin typeface="Cambria Math"/>
                            </a:rPr>
                          </m:ctrlPr>
                        </m:fPr>
                        <m:num>
                          <m:rad>
                            <m:radPr>
                              <m:degHide m:val="on"/>
                              <m:ctrlPr>
                                <a:rPr lang="en-US" i="1" smtClean="0">
                                  <a:latin typeface="Cambria Math"/>
                                </a:rPr>
                              </m:ctrlPr>
                            </m:radPr>
                            <m:deg/>
                            <m:e>
                              <m:r>
                                <a:rPr lang="en-US" b="0" i="1" smtClean="0">
                                  <a:latin typeface="Cambria Math"/>
                                </a:rPr>
                                <m:t>𝜋</m:t>
                              </m:r>
                            </m:e>
                          </m:rad>
                        </m:num>
                        <m:den>
                          <m:r>
                            <a:rPr lang="en-US" b="0" i="1" smtClean="0">
                              <a:latin typeface="Cambria Math"/>
                            </a:rPr>
                            <m:t>2</m:t>
                          </m:r>
                        </m:den>
                      </m:f>
                      <m:sSup>
                        <m:sSupPr>
                          <m:ctrlPr>
                            <a:rPr lang="en-US"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𝑉</m:t>
                                  </m:r>
                                </m:sub>
                              </m:sSub>
                            </m:num>
                            <m:den>
                              <m:r>
                                <a:rPr lang="en-US" b="0" i="1" smtClean="0">
                                  <a:latin typeface="Cambria Math"/>
                                </a:rPr>
                                <m:t>𝑘𝑇</m:t>
                              </m:r>
                            </m:den>
                          </m:f>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371621" y="3300749"/>
                <a:ext cx="5462201" cy="1010020"/>
              </a:xfrm>
              <a:prstGeom prst="rect">
                <a:avLst/>
              </a:prstGeom>
              <a:blipFill rotWithShape="1">
                <a:blip r:embed="rId5"/>
                <a:stretch>
                  <a:fillRect/>
                </a:stretch>
              </a:blipFill>
            </p:spPr>
            <p:txBody>
              <a:bodyPr/>
              <a:lstStyle/>
              <a:p>
                <a:r>
                  <a:rPr lang="en-US">
                    <a:noFill/>
                  </a:rPr>
                  <a:t> </a:t>
                </a:r>
              </a:p>
            </p:txBody>
          </p:sp>
        </mc:Fallback>
      </mc:AlternateContent>
      <p:sp>
        <p:nvSpPr>
          <p:cNvPr id="15" name="Line Callout 2 (Border and Accent Bar) 14"/>
          <p:cNvSpPr/>
          <p:nvPr/>
        </p:nvSpPr>
        <p:spPr>
          <a:xfrm>
            <a:off x="83127" y="4380565"/>
            <a:ext cx="1593024" cy="795647"/>
          </a:xfrm>
          <a:prstGeom prst="accentBorderCallout2">
            <a:avLst>
              <a:gd name="adj1" fmla="val 16031"/>
              <a:gd name="adj2" fmla="val 105259"/>
              <a:gd name="adj3" fmla="val 3987"/>
              <a:gd name="adj4" fmla="val 112750"/>
              <a:gd name="adj5" fmla="val -43080"/>
              <a:gd name="adj6" fmla="val 112547"/>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rgbClr val="113F7C"/>
                </a:solidFill>
              </a:rPr>
              <a:t>Density of holes</a:t>
            </a:r>
            <a:endParaRPr lang="en-US" dirty="0">
              <a:solidFill>
                <a:srgbClr val="113F7C"/>
              </a:solidFill>
            </a:endParaRPr>
          </a:p>
        </p:txBody>
      </p:sp>
      <p:grpSp>
        <p:nvGrpSpPr>
          <p:cNvPr id="18" name="Group 17"/>
          <p:cNvGrpSpPr/>
          <p:nvPr/>
        </p:nvGrpSpPr>
        <p:grpSpPr>
          <a:xfrm>
            <a:off x="6631923" y="3147853"/>
            <a:ext cx="2521376" cy="2991110"/>
            <a:chOff x="617587" y="1199440"/>
            <a:chExt cx="2521376" cy="2991110"/>
          </a:xfrm>
        </p:grpSpPr>
        <p:grpSp>
          <p:nvGrpSpPr>
            <p:cNvPr id="21" name="Group 20"/>
            <p:cNvGrpSpPr/>
            <p:nvPr/>
          </p:nvGrpSpPr>
          <p:grpSpPr>
            <a:xfrm>
              <a:off x="721307" y="1199440"/>
              <a:ext cx="369332" cy="2541320"/>
              <a:chOff x="400682" y="2375065"/>
              <a:chExt cx="369332" cy="2541320"/>
            </a:xfrm>
          </p:grpSpPr>
          <p:cxnSp>
            <p:nvCxnSpPr>
              <p:cNvPr id="42" name="Straight Arrow Connector 41"/>
              <p:cNvCxnSpPr/>
              <p:nvPr/>
            </p:nvCxnSpPr>
            <p:spPr>
              <a:xfrm flipV="1">
                <a:off x="770014" y="2375065"/>
                <a:ext cx="0" cy="25413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16200000">
                <a:off x="-347806" y="3461059"/>
                <a:ext cx="1866308" cy="369332"/>
              </a:xfrm>
              <a:prstGeom prst="rect">
                <a:avLst/>
              </a:prstGeom>
              <a:noFill/>
            </p:spPr>
            <p:txBody>
              <a:bodyPr wrap="square" rtlCol="0">
                <a:spAutoFit/>
              </a:bodyPr>
              <a:lstStyle/>
              <a:p>
                <a:pPr algn="ctr"/>
                <a:r>
                  <a:rPr lang="en-US" sz="1800" dirty="0" smtClean="0"/>
                  <a:t>Electron energy</a:t>
                </a:r>
                <a:endParaRPr lang="en-US" sz="1800" dirty="0"/>
              </a:p>
            </p:txBody>
          </p:sp>
        </p:grpSp>
        <p:grpSp>
          <p:nvGrpSpPr>
            <p:cNvPr id="22" name="Group 21"/>
            <p:cNvGrpSpPr/>
            <p:nvPr/>
          </p:nvGrpSpPr>
          <p:grpSpPr>
            <a:xfrm>
              <a:off x="617587" y="1375594"/>
              <a:ext cx="2521376" cy="2814956"/>
              <a:chOff x="3170712" y="2551219"/>
              <a:chExt cx="2521376" cy="2814956"/>
            </a:xfrm>
          </p:grpSpPr>
          <p:sp>
            <p:nvSpPr>
              <p:cNvPr id="32" name="Rectangle 31"/>
              <p:cNvSpPr/>
              <p:nvPr/>
            </p:nvSpPr>
            <p:spPr>
              <a:xfrm>
                <a:off x="3869515" y="3116173"/>
                <a:ext cx="941832" cy="116884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869515" y="2551219"/>
                <a:ext cx="941832" cy="945057"/>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869515" y="3836697"/>
                <a:ext cx="941832" cy="1015248"/>
              </a:xfrm>
              <a:prstGeom prst="rect">
                <a:avLst/>
              </a:prstGeom>
              <a:solidFill>
                <a:srgbClr val="9593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4442268" y="3475940"/>
                <a:ext cx="1249820" cy="355796"/>
                <a:chOff x="4442268" y="3475940"/>
                <a:chExt cx="1249820" cy="355796"/>
              </a:xfrm>
            </p:grpSpPr>
            <p:cxnSp>
              <p:nvCxnSpPr>
                <p:cNvPr id="39" name="Straight Connector 38"/>
                <p:cNvCxnSpPr/>
                <p:nvPr/>
              </p:nvCxnSpPr>
              <p:spPr>
                <a:xfrm flipH="1">
                  <a:off x="4442269" y="3487665"/>
                  <a:ext cx="84984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4442268" y="3831736"/>
                  <a:ext cx="8498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4738814" y="3475940"/>
                      <a:ext cx="953274" cy="325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𝑔</m:t>
                                </m:r>
                              </m:sub>
                            </m:sSub>
                            <m:r>
                              <a:rPr lang="en-US" sz="1400" b="0" i="1" smtClean="0">
                                <a:latin typeface="Cambria Math"/>
                                <a:ea typeface="Cambria Math"/>
                              </a:rPr>
                              <m:t>≈</m:t>
                            </m:r>
                            <m:r>
                              <m:rPr>
                                <m:nor/>
                              </m:rPr>
                              <a:rPr lang="en-US" sz="1400" b="0" i="0" smtClean="0">
                                <a:latin typeface="Cambria Math"/>
                                <a:ea typeface="Cambria Math"/>
                              </a:rPr>
                              <m:t>1</m:t>
                            </m:r>
                            <m:r>
                              <m:rPr>
                                <m:nor/>
                              </m:rPr>
                              <a:rPr lang="en-US" sz="1400" b="0" i="0" smtClean="0">
                                <a:latin typeface="Cambria Math"/>
                                <a:ea typeface="Cambria Math"/>
                              </a:rPr>
                              <m:t>eV</m:t>
                            </m:r>
                          </m:oMath>
                        </m:oMathPara>
                      </a14:m>
                      <a:endParaRPr lang="en-US"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738814" y="3475940"/>
                      <a:ext cx="953274" cy="325282"/>
                    </a:xfrm>
                    <a:prstGeom prst="rect">
                      <a:avLst/>
                    </a:prstGeom>
                    <a:blipFill rotWithShape="1">
                      <a:blip r:embed="rId6"/>
                      <a:stretch>
                        <a:fillRect/>
                      </a:stretch>
                    </a:blipFill>
                  </p:spPr>
                  <p:txBody>
                    <a:bodyPr/>
                    <a:lstStyle/>
                    <a:p>
                      <a:r>
                        <a:rPr lang="en-US">
                          <a:noFill/>
                        </a:rPr>
                        <a:t> </a:t>
                      </a:r>
                    </a:p>
                  </p:txBody>
                </p:sp>
              </mc:Fallback>
            </mc:AlternateContent>
          </p:grpSp>
          <p:sp>
            <p:nvSpPr>
              <p:cNvPr id="36" name="TextBox 35"/>
              <p:cNvSpPr txBox="1"/>
              <p:nvPr/>
            </p:nvSpPr>
            <p:spPr>
              <a:xfrm>
                <a:off x="3170712" y="4904510"/>
                <a:ext cx="2339439" cy="461665"/>
              </a:xfrm>
              <a:prstGeom prst="rect">
                <a:avLst/>
              </a:prstGeom>
              <a:noFill/>
            </p:spPr>
            <p:txBody>
              <a:bodyPr wrap="square" rtlCol="0">
                <a:spAutoFit/>
              </a:bodyPr>
              <a:lstStyle/>
              <a:p>
                <a:pPr algn="ctr"/>
                <a:r>
                  <a:rPr lang="en-US" dirty="0" smtClean="0"/>
                  <a:t>Semiconductor</a:t>
                </a:r>
                <a:endParaRPr lang="en-US" dirty="0"/>
              </a:p>
            </p:txBody>
          </p:sp>
          <mc:AlternateContent xmlns:mc="http://schemas.openxmlformats.org/markup-compatibility/2006" xmlns:a14="http://schemas.microsoft.com/office/drawing/2010/main">
            <mc:Choice Requires="a14">
              <p:sp>
                <p:nvSpPr>
                  <p:cNvPr id="37" name="TextBox 36"/>
                  <p:cNvSpPr txBox="1"/>
                  <p:nvPr/>
                </p:nvSpPr>
                <p:spPr>
                  <a:xfrm>
                    <a:off x="4847547" y="3195419"/>
                    <a:ext cx="4303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𝐶</m:t>
                              </m:r>
                            </m:sub>
                          </m:sSub>
                        </m:oMath>
                      </m:oMathPara>
                    </a14:m>
                    <a:endParaRPr lang="en-US" sz="14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4847547" y="3195419"/>
                    <a:ext cx="430310" cy="30777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845572" y="3763444"/>
                    <a:ext cx="4333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𝑉</m:t>
                              </m:r>
                            </m:sub>
                          </m:sSub>
                        </m:oMath>
                      </m:oMathPara>
                    </a14:m>
                    <a:endParaRPr lang="en-US"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845572" y="3763444"/>
                    <a:ext cx="433324" cy="307777"/>
                  </a:xfrm>
                  <a:prstGeom prst="rect">
                    <a:avLst/>
                  </a:prstGeom>
                  <a:blipFill rotWithShape="1">
                    <a:blip r:embed="rId8"/>
                    <a:stretch>
                      <a:fillRect/>
                    </a:stretch>
                  </a:blipFill>
                </p:spPr>
                <p:txBody>
                  <a:bodyPr/>
                  <a:lstStyle/>
                  <a:p>
                    <a:r>
                      <a:rPr lang="en-US">
                        <a:noFill/>
                      </a:rPr>
                      <a:t> </a:t>
                    </a:r>
                  </a:p>
                </p:txBody>
              </p:sp>
            </mc:Fallback>
          </mc:AlternateContent>
        </p:grpSp>
        <p:grpSp>
          <p:nvGrpSpPr>
            <p:cNvPr id="23" name="Group 22"/>
            <p:cNvGrpSpPr/>
            <p:nvPr/>
          </p:nvGrpSpPr>
          <p:grpSpPr>
            <a:xfrm>
              <a:off x="1644530" y="2208850"/>
              <a:ext cx="348740" cy="540715"/>
              <a:chOff x="4166061" y="3384475"/>
              <a:chExt cx="348740" cy="540715"/>
            </a:xfrm>
          </p:grpSpPr>
          <p:grpSp>
            <p:nvGrpSpPr>
              <p:cNvPr id="24" name="Group 23"/>
              <p:cNvGrpSpPr/>
              <p:nvPr/>
            </p:nvGrpSpPr>
            <p:grpSpPr>
              <a:xfrm>
                <a:off x="4166061" y="3384475"/>
                <a:ext cx="348740" cy="91440"/>
                <a:chOff x="4310769" y="3645725"/>
                <a:chExt cx="348740" cy="91440"/>
              </a:xfrm>
            </p:grpSpPr>
            <p:sp>
              <p:nvSpPr>
                <p:cNvPr id="29" name="Oval 28"/>
                <p:cNvSpPr/>
                <p:nvPr/>
              </p:nvSpPr>
              <p:spPr>
                <a:xfrm>
                  <a:off x="431076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43941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568069" y="364572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166061" y="3833750"/>
                <a:ext cx="348740" cy="91440"/>
                <a:chOff x="4310769" y="3645725"/>
                <a:chExt cx="348740" cy="91440"/>
              </a:xfrm>
              <a:solidFill>
                <a:schemeClr val="bg1"/>
              </a:solidFill>
            </p:grpSpPr>
            <p:sp>
              <p:nvSpPr>
                <p:cNvPr id="26" name="Oval 25"/>
                <p:cNvSpPr/>
                <p:nvPr/>
              </p:nvSpPr>
              <p:spPr>
                <a:xfrm>
                  <a:off x="431076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43941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568069" y="3645725"/>
                  <a:ext cx="91440" cy="9144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11" name="Group 10"/>
          <p:cNvGrpSpPr/>
          <p:nvPr/>
        </p:nvGrpSpPr>
        <p:grpSpPr>
          <a:xfrm>
            <a:off x="6996519" y="4301990"/>
            <a:ext cx="1276039" cy="307777"/>
            <a:chOff x="6996519" y="4301990"/>
            <a:chExt cx="1276039" cy="307777"/>
          </a:xfrm>
        </p:grpSpPr>
        <p:cxnSp>
          <p:nvCxnSpPr>
            <p:cNvPr id="9" name="Straight Connector 8"/>
            <p:cNvCxnSpPr>
              <a:stCxn id="32" idx="1"/>
              <a:endCxn id="32" idx="3"/>
            </p:cNvCxnSpPr>
            <p:nvPr/>
          </p:nvCxnSpPr>
          <p:spPr>
            <a:xfrm>
              <a:off x="7330726" y="4473383"/>
              <a:ext cx="941832"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6996519" y="4301990"/>
                  <a:ext cx="43063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𝐸</m:t>
                            </m:r>
                          </m:e>
                          <m:sub>
                            <m:r>
                              <a:rPr lang="en-US" sz="1400" b="0" i="1" smtClean="0">
                                <a:latin typeface="Cambria Math"/>
                              </a:rPr>
                              <m:t>𝐹</m:t>
                            </m:r>
                          </m:sub>
                        </m:sSub>
                      </m:oMath>
                    </m:oMathPara>
                  </a14:m>
                  <a:endParaRPr lang="en-US"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996519" y="4301990"/>
                  <a:ext cx="430631" cy="307777"/>
                </a:xfrm>
                <a:prstGeom prst="rect">
                  <a:avLst/>
                </a:prstGeom>
                <a:blipFill rotWithShape="1">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072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101932" y="4310769"/>
            <a:ext cx="6584868" cy="2085269"/>
          </a:xfrm>
        </p:spPr>
        <p:txBody>
          <a:bodyPr/>
          <a:lstStyle/>
          <a:p>
            <a:r>
              <a:rPr lang="en-US" dirty="0" smtClean="0"/>
              <a:t>In a pure semiconductor:</a:t>
            </a:r>
          </a:p>
          <a:p>
            <a:endParaRPr lang="en-US" dirty="0"/>
          </a:p>
          <a:p>
            <a:r>
              <a:rPr lang="en-US" dirty="0" smtClean="0"/>
              <a:t>Impure:</a:t>
            </a:r>
            <a:endParaRPr lang="en-US" dirty="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e</a:t>
                </a:r>
                <a:r>
                  <a:rPr lang="en-US" baseline="30000" dirty="0" smtClean="0"/>
                  <a:t>-</a:t>
                </a:r>
                <a:r>
                  <a:rPr lang="en-US" dirty="0" smtClean="0"/>
                  <a:t> density in the conduction band (</a:t>
                </a:r>
                <a14:m>
                  <m:oMath xmlns:m="http://schemas.openxmlformats.org/officeDocument/2006/math">
                    <m:sSub>
                      <m:sSubPr>
                        <m:ctrlPr>
                          <a:rPr lang="en-US" b="1" i="1" smtClean="0">
                            <a:latin typeface="Cambria Math"/>
                          </a:rPr>
                        </m:ctrlPr>
                      </m:sSubPr>
                      <m:e>
                        <m:r>
                          <a:rPr lang="en-US" b="1" i="1" smtClean="0">
                            <a:latin typeface="Cambria Math"/>
                          </a:rPr>
                          <m:t>𝒏</m:t>
                        </m:r>
                      </m:e>
                      <m:sub>
                        <m:r>
                          <a:rPr lang="en-US" b="1" i="1" smtClean="0">
                            <a:latin typeface="Cambria Math"/>
                          </a:rPr>
                          <m:t>𝒆</m:t>
                        </m:r>
                      </m:sub>
                    </m:sSub>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852" t="-20202" b="-2222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a:defRPr/>
            </a:pPr>
            <a:r>
              <a:rPr lang="en-US" smtClean="0"/>
              <a:t>Nov 2, 2015</a:t>
            </a:r>
            <a:endParaRPr lang="en-US"/>
          </a:p>
        </p:txBody>
      </p:sp>
      <p:sp>
        <p:nvSpPr>
          <p:cNvPr id="4" name="Footer Placeholder 3"/>
          <p:cNvSpPr>
            <a:spLocks noGrp="1"/>
          </p:cNvSpPr>
          <p:nvPr>
            <p:ph type="ftr" sz="quarter" idx="11"/>
          </p:nvPr>
        </p:nvSpPr>
        <p:spPr/>
        <p:txBody>
          <a:bodyPr/>
          <a:lstStyle/>
          <a:p>
            <a:pPr>
              <a:defRPr/>
            </a:pPr>
            <a:r>
              <a:rPr lang="en-US" smtClean="0"/>
              <a:t>Detector Physics - Lecture 3</a:t>
            </a:r>
            <a:endParaRPr lang="en-US"/>
          </a:p>
        </p:txBody>
      </p:sp>
      <p:sp>
        <p:nvSpPr>
          <p:cNvPr id="5" name="Slide Number Placeholder 4"/>
          <p:cNvSpPr>
            <a:spLocks noGrp="1"/>
          </p:cNvSpPr>
          <p:nvPr>
            <p:ph type="sldNum" sz="quarter" idx="12"/>
          </p:nvPr>
        </p:nvSpPr>
        <p:spPr/>
        <p:txBody>
          <a:bodyPr/>
          <a:lstStyle/>
          <a:p>
            <a:pPr>
              <a:defRPr/>
            </a:pPr>
            <a:fld id="{03512733-F38B-6A49-BC10-73E8D4B90B73}" type="slidenum">
              <a:rPr lang="en-US" smtClean="0"/>
              <a:pPr>
                <a:defRPr/>
              </a:pPr>
              <a:t>9</a:t>
            </a:fld>
            <a:endParaRPr lang="en-US"/>
          </a:p>
        </p:txBody>
      </p:sp>
      <mc:AlternateContent xmlns:mc="http://schemas.openxmlformats.org/markup-compatibility/2006" xmlns:a14="http://schemas.microsoft.com/office/drawing/2010/main">
        <mc:Choice Requires="a14">
          <p:sp>
            <p:nvSpPr>
              <p:cNvPr id="12" name="TextBox 11"/>
              <p:cNvSpPr txBox="1"/>
              <p:nvPr/>
            </p:nvSpPr>
            <p:spPr>
              <a:xfrm>
                <a:off x="1371621" y="991127"/>
                <a:ext cx="6517425" cy="1174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r>
                        <a:rPr lang="en-US" i="1" smtClean="0">
                          <a:latin typeface="Cambria Math"/>
                        </a:rPr>
                        <m:t>=4</m:t>
                      </m:r>
                      <m:r>
                        <a:rPr lang="en-US" i="1" smtClean="0">
                          <a:latin typeface="Cambria Math"/>
                        </a:rPr>
                        <m:t>𝜋</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sSubSup>
                                    <m:sSubSupPr>
                                      <m:ctrlPr>
                                        <a:rPr lang="en-US" i="1">
                                          <a:latin typeface="Cambria Math"/>
                                        </a:rPr>
                                      </m:ctrlPr>
                                    </m:sSubSupPr>
                                    <m:e>
                                      <m:r>
                                        <a:rPr lang="en-US" i="1">
                                          <a:latin typeface="Cambria Math"/>
                                        </a:rPr>
                                        <m:t>𝑚</m:t>
                                      </m:r>
                                    </m:e>
                                    <m:sub>
                                      <m:r>
                                        <a:rPr lang="en-US" i="1">
                                          <a:latin typeface="Cambria Math"/>
                                        </a:rPr>
                                        <m:t>𝑒</m:t>
                                      </m:r>
                                    </m:sub>
                                    <m:sup>
                                      <m:r>
                                        <a:rPr lang="en-US" i="1">
                                          <a:latin typeface="Cambria Math"/>
                                        </a:rPr>
                                        <m:t>∗</m:t>
                                      </m:r>
                                    </m:sup>
                                  </m:sSubSup>
                                </m:num>
                                <m:den>
                                  <m:sSup>
                                    <m:sSupPr>
                                      <m:ctrlPr>
                                        <a:rPr lang="en-US" i="1">
                                          <a:latin typeface="Cambria Math"/>
                                        </a:rPr>
                                      </m:ctrlPr>
                                    </m:sSupPr>
                                    <m:e>
                                      <m:r>
                                        <a:rPr lang="en-US" i="1">
                                          <a:latin typeface="Cambria Math"/>
                                        </a:rPr>
                                        <m:t>h</m:t>
                                      </m:r>
                                    </m:e>
                                    <m:sup>
                                      <m:r>
                                        <a:rPr lang="en-US" i="1">
                                          <a:latin typeface="Cambria Math"/>
                                        </a:rPr>
                                        <m:t>2</m:t>
                                      </m:r>
                                    </m:sup>
                                  </m:sSup>
                                </m:den>
                              </m:f>
                            </m:e>
                          </m:d>
                        </m:e>
                        <m:sup>
                          <m:r>
                            <a:rPr lang="en-US" i="1">
                              <a:latin typeface="Cambria Math"/>
                            </a:rPr>
                            <m:t>3/2</m:t>
                          </m:r>
                        </m:sup>
                      </m:sSup>
                      <m:sSup>
                        <m:sSupPr>
                          <m:ctrlPr>
                            <a:rPr lang="en-US"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𝑐</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num>
                            <m:den>
                              <m:r>
                                <a:rPr lang="en-US" b="0" i="1" smtClean="0">
                                  <a:latin typeface="Cambria Math"/>
                                </a:rPr>
                                <m:t>𝑘𝑇</m:t>
                              </m:r>
                            </m:den>
                          </m:f>
                        </m:sup>
                      </m:sSup>
                      <m:sSup>
                        <m:sSupPr>
                          <m:ctrlPr>
                            <a:rPr lang="en-US" i="1" smtClean="0">
                              <a:latin typeface="Cambria Math"/>
                            </a:rPr>
                          </m:ctrlPr>
                        </m:sSupPr>
                        <m:e>
                          <m:d>
                            <m:dPr>
                              <m:ctrlPr>
                                <a:rPr lang="en-US" i="1" smtClean="0">
                                  <a:latin typeface="Cambria Math"/>
                                </a:rPr>
                              </m:ctrlPr>
                            </m:dPr>
                            <m:e>
                              <m:r>
                                <a:rPr lang="en-US" b="0" i="1" smtClean="0">
                                  <a:latin typeface="Cambria Math"/>
                                </a:rPr>
                                <m:t>𝑘𝑇</m:t>
                              </m:r>
                            </m:e>
                          </m:d>
                        </m:e>
                        <m:sup>
                          <m:r>
                            <a:rPr lang="en-US" b="0" i="1" smtClean="0">
                              <a:latin typeface="Cambria Math"/>
                            </a:rPr>
                            <m:t>3/2</m:t>
                          </m:r>
                        </m:sup>
                      </m:sSup>
                      <m:nary>
                        <m:naryPr>
                          <m:limLoc m:val="undOvr"/>
                          <m:ctrlPr>
                            <a:rPr lang="en-US" i="1" smtClean="0">
                              <a:latin typeface="Cambria Math"/>
                            </a:rPr>
                          </m:ctrlPr>
                        </m:naryPr>
                        <m:sub>
                          <m:r>
                            <m:rPr>
                              <m:brk m:alnAt="24"/>
                            </m:rPr>
                            <a:rPr lang="en-US" b="0" i="1" smtClean="0">
                              <a:latin typeface="Cambria Math"/>
                            </a:rPr>
                            <m:t>0</m:t>
                          </m:r>
                        </m:sub>
                        <m:sup>
                          <m:r>
                            <a:rPr lang="en-US" b="0" i="1" smtClean="0">
                              <a:latin typeface="Cambria Math"/>
                            </a:rPr>
                            <m:t>∞</m:t>
                          </m:r>
                        </m:sup>
                        <m:e>
                          <m:rad>
                            <m:radPr>
                              <m:degHide m:val="on"/>
                              <m:ctrlPr>
                                <a:rPr lang="en-US" i="1" smtClean="0">
                                  <a:latin typeface="Cambria Math"/>
                                </a:rPr>
                              </m:ctrlPr>
                            </m:radPr>
                            <m:deg/>
                            <m:e>
                              <m:r>
                                <a:rPr lang="en-US" b="0" i="1" smtClean="0">
                                  <a:latin typeface="Cambria Math"/>
                                </a:rPr>
                                <m:t>𝑥</m:t>
                              </m:r>
                            </m:e>
                          </m:rad>
                          <m:sSup>
                            <m:sSupPr>
                              <m:ctrlPr>
                                <a:rPr lang="en-US"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𝑥</m:t>
                              </m:r>
                            </m:sup>
                          </m:sSup>
                          <m:r>
                            <a:rPr lang="en-US" b="0" i="1" smtClean="0">
                              <a:latin typeface="Cambria Math"/>
                            </a:rPr>
                            <m:t>𝑑𝑥</m:t>
                          </m:r>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371621" y="991127"/>
                <a:ext cx="6517425" cy="117403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71621" y="2150810"/>
                <a:ext cx="5462201" cy="10100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r>
                        <a:rPr lang="en-US" i="1" smtClean="0">
                          <a:latin typeface="Cambria Math"/>
                        </a:rPr>
                        <m:t>=4</m:t>
                      </m:r>
                      <m:r>
                        <a:rPr lang="en-US" i="1" smtClean="0">
                          <a:latin typeface="Cambria Math"/>
                        </a:rPr>
                        <m:t>𝜋</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sSubSup>
                                    <m:sSubSupPr>
                                      <m:ctrlPr>
                                        <a:rPr lang="en-US" i="1">
                                          <a:latin typeface="Cambria Math"/>
                                        </a:rPr>
                                      </m:ctrlPr>
                                    </m:sSubSupPr>
                                    <m:e>
                                      <m:r>
                                        <a:rPr lang="en-US" i="1">
                                          <a:latin typeface="Cambria Math"/>
                                        </a:rPr>
                                        <m:t>𝑚</m:t>
                                      </m:r>
                                    </m:e>
                                    <m:sub>
                                      <m:r>
                                        <a:rPr lang="en-US" i="1">
                                          <a:latin typeface="Cambria Math"/>
                                        </a:rPr>
                                        <m:t>𝑒</m:t>
                                      </m:r>
                                    </m:sub>
                                    <m:sup>
                                      <m:r>
                                        <a:rPr lang="en-US" i="1">
                                          <a:latin typeface="Cambria Math"/>
                                        </a:rPr>
                                        <m:t>∗</m:t>
                                      </m:r>
                                    </m:sup>
                                  </m:sSubSup>
                                </m:num>
                                <m:den>
                                  <m:sSup>
                                    <m:sSupPr>
                                      <m:ctrlPr>
                                        <a:rPr lang="en-US" i="1">
                                          <a:latin typeface="Cambria Math"/>
                                        </a:rPr>
                                      </m:ctrlPr>
                                    </m:sSupPr>
                                    <m:e>
                                      <m:r>
                                        <a:rPr lang="en-US" i="1">
                                          <a:latin typeface="Cambria Math"/>
                                        </a:rPr>
                                        <m:t>h</m:t>
                                      </m:r>
                                    </m:e>
                                    <m:sup>
                                      <m:r>
                                        <a:rPr lang="en-US" i="1">
                                          <a:latin typeface="Cambria Math"/>
                                        </a:rPr>
                                        <m:t>2</m:t>
                                      </m:r>
                                    </m:sup>
                                  </m:sSup>
                                </m:den>
                              </m:f>
                            </m:e>
                          </m:d>
                        </m:e>
                        <m:sup>
                          <m:r>
                            <a:rPr lang="en-US" i="1">
                              <a:latin typeface="Cambria Math"/>
                            </a:rPr>
                            <m:t>3/2</m:t>
                          </m:r>
                        </m:sup>
                      </m:sSup>
                      <m:sSup>
                        <m:sSupPr>
                          <m:ctrlPr>
                            <a:rPr lang="en-US" i="1" smtClean="0">
                              <a:latin typeface="Cambria Math"/>
                            </a:rPr>
                          </m:ctrlPr>
                        </m:sSupPr>
                        <m:e>
                          <m:d>
                            <m:dPr>
                              <m:ctrlPr>
                                <a:rPr lang="en-US" i="1" smtClean="0">
                                  <a:latin typeface="Cambria Math"/>
                                </a:rPr>
                              </m:ctrlPr>
                            </m:dPr>
                            <m:e>
                              <m:r>
                                <a:rPr lang="en-US" b="0" i="1" smtClean="0">
                                  <a:latin typeface="Cambria Math"/>
                                </a:rPr>
                                <m:t>𝑘𝑇</m:t>
                              </m:r>
                            </m:e>
                          </m:d>
                        </m:e>
                        <m:sup>
                          <m:r>
                            <a:rPr lang="en-US" b="0" i="1" smtClean="0">
                              <a:latin typeface="Cambria Math"/>
                            </a:rPr>
                            <m:t>3/2</m:t>
                          </m:r>
                        </m:sup>
                      </m:sSup>
                      <m:f>
                        <m:fPr>
                          <m:ctrlPr>
                            <a:rPr lang="en-US" i="1" smtClean="0">
                              <a:latin typeface="Cambria Math"/>
                            </a:rPr>
                          </m:ctrlPr>
                        </m:fPr>
                        <m:num>
                          <m:rad>
                            <m:radPr>
                              <m:degHide m:val="on"/>
                              <m:ctrlPr>
                                <a:rPr lang="en-US" i="1" smtClean="0">
                                  <a:latin typeface="Cambria Math"/>
                                </a:rPr>
                              </m:ctrlPr>
                            </m:radPr>
                            <m:deg/>
                            <m:e>
                              <m:r>
                                <a:rPr lang="en-US" b="0" i="1" smtClean="0">
                                  <a:latin typeface="Cambria Math"/>
                                </a:rPr>
                                <m:t>𝜋</m:t>
                              </m:r>
                            </m:e>
                          </m:rad>
                        </m:num>
                        <m:den>
                          <m:r>
                            <a:rPr lang="en-US" b="0" i="1" smtClean="0">
                              <a:latin typeface="Cambria Math"/>
                            </a:rPr>
                            <m:t>2</m:t>
                          </m:r>
                        </m:den>
                      </m:f>
                      <m:sSup>
                        <m:sSupPr>
                          <m:ctrlPr>
                            <a:rPr lang="en-US"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𝑐</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num>
                            <m:den>
                              <m:r>
                                <a:rPr lang="en-US" b="0" i="1" smtClean="0">
                                  <a:latin typeface="Cambria Math"/>
                                </a:rPr>
                                <m:t>𝑘𝑇</m:t>
                              </m:r>
                            </m:den>
                          </m:f>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371621" y="2150810"/>
                <a:ext cx="5462201" cy="10100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71621" y="3300749"/>
                <a:ext cx="5462201" cy="10100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h</m:t>
                          </m:r>
                        </m:sub>
                      </m:sSub>
                      <m:r>
                        <a:rPr lang="en-US" i="1" smtClean="0">
                          <a:latin typeface="Cambria Math"/>
                        </a:rPr>
                        <m:t>=4</m:t>
                      </m:r>
                      <m:r>
                        <a:rPr lang="en-US" i="1" smtClean="0">
                          <a:latin typeface="Cambria Math"/>
                        </a:rPr>
                        <m:t>𝜋</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2</m:t>
                                  </m:r>
                                  <m:sSubSup>
                                    <m:sSubSupPr>
                                      <m:ctrlPr>
                                        <a:rPr lang="en-US" i="1">
                                          <a:latin typeface="Cambria Math"/>
                                        </a:rPr>
                                      </m:ctrlPr>
                                    </m:sSubSupPr>
                                    <m:e>
                                      <m:r>
                                        <a:rPr lang="en-US" i="1">
                                          <a:latin typeface="Cambria Math"/>
                                        </a:rPr>
                                        <m:t>𝑚</m:t>
                                      </m:r>
                                    </m:e>
                                    <m:sub>
                                      <m:r>
                                        <a:rPr lang="en-US" b="0" i="1" smtClean="0">
                                          <a:latin typeface="Cambria Math"/>
                                        </a:rPr>
                                        <m:t>h</m:t>
                                      </m:r>
                                    </m:sub>
                                    <m:sup>
                                      <m:r>
                                        <a:rPr lang="en-US" i="1">
                                          <a:latin typeface="Cambria Math"/>
                                        </a:rPr>
                                        <m:t>∗</m:t>
                                      </m:r>
                                    </m:sup>
                                  </m:sSubSup>
                                </m:num>
                                <m:den>
                                  <m:sSup>
                                    <m:sSupPr>
                                      <m:ctrlPr>
                                        <a:rPr lang="en-US" i="1">
                                          <a:latin typeface="Cambria Math"/>
                                        </a:rPr>
                                      </m:ctrlPr>
                                    </m:sSupPr>
                                    <m:e>
                                      <m:r>
                                        <a:rPr lang="en-US" i="1">
                                          <a:latin typeface="Cambria Math"/>
                                        </a:rPr>
                                        <m:t>h</m:t>
                                      </m:r>
                                    </m:e>
                                    <m:sup>
                                      <m:r>
                                        <a:rPr lang="en-US" i="1">
                                          <a:latin typeface="Cambria Math"/>
                                        </a:rPr>
                                        <m:t>2</m:t>
                                      </m:r>
                                    </m:sup>
                                  </m:sSup>
                                </m:den>
                              </m:f>
                            </m:e>
                          </m:d>
                        </m:e>
                        <m:sup>
                          <m:r>
                            <a:rPr lang="en-US" i="1">
                              <a:latin typeface="Cambria Math"/>
                            </a:rPr>
                            <m:t>3/2</m:t>
                          </m:r>
                        </m:sup>
                      </m:sSup>
                      <m:sSup>
                        <m:sSupPr>
                          <m:ctrlPr>
                            <a:rPr lang="en-US" i="1" smtClean="0">
                              <a:latin typeface="Cambria Math"/>
                            </a:rPr>
                          </m:ctrlPr>
                        </m:sSupPr>
                        <m:e>
                          <m:d>
                            <m:dPr>
                              <m:ctrlPr>
                                <a:rPr lang="en-US" i="1" smtClean="0">
                                  <a:latin typeface="Cambria Math"/>
                                </a:rPr>
                              </m:ctrlPr>
                            </m:dPr>
                            <m:e>
                              <m:r>
                                <a:rPr lang="en-US" b="0" i="1" smtClean="0">
                                  <a:latin typeface="Cambria Math"/>
                                </a:rPr>
                                <m:t>𝑘𝑇</m:t>
                              </m:r>
                            </m:e>
                          </m:d>
                        </m:e>
                        <m:sup>
                          <m:r>
                            <a:rPr lang="en-US" b="0" i="1" smtClean="0">
                              <a:latin typeface="Cambria Math"/>
                            </a:rPr>
                            <m:t>3/2</m:t>
                          </m:r>
                        </m:sup>
                      </m:sSup>
                      <m:f>
                        <m:fPr>
                          <m:ctrlPr>
                            <a:rPr lang="en-US" i="1" smtClean="0">
                              <a:latin typeface="Cambria Math"/>
                            </a:rPr>
                          </m:ctrlPr>
                        </m:fPr>
                        <m:num>
                          <m:rad>
                            <m:radPr>
                              <m:degHide m:val="on"/>
                              <m:ctrlPr>
                                <a:rPr lang="en-US" i="1" smtClean="0">
                                  <a:latin typeface="Cambria Math"/>
                                </a:rPr>
                              </m:ctrlPr>
                            </m:radPr>
                            <m:deg/>
                            <m:e>
                              <m:r>
                                <a:rPr lang="en-US" b="0" i="1" smtClean="0">
                                  <a:latin typeface="Cambria Math"/>
                                </a:rPr>
                                <m:t>𝜋</m:t>
                              </m:r>
                            </m:e>
                          </m:rad>
                        </m:num>
                        <m:den>
                          <m:r>
                            <a:rPr lang="en-US" b="0" i="1" smtClean="0">
                              <a:latin typeface="Cambria Math"/>
                            </a:rPr>
                            <m:t>2</m:t>
                          </m:r>
                        </m:den>
                      </m:f>
                      <m:sSup>
                        <m:sSupPr>
                          <m:ctrlPr>
                            <a:rPr lang="en-US"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𝐹</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𝑉</m:t>
                                  </m:r>
                                </m:sub>
                              </m:sSub>
                            </m:num>
                            <m:den>
                              <m:r>
                                <a:rPr lang="en-US" b="0" i="1" smtClean="0">
                                  <a:latin typeface="Cambria Math"/>
                                </a:rPr>
                                <m:t>𝑘𝑇</m:t>
                              </m:r>
                            </m:den>
                          </m:f>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371621" y="3300749"/>
                <a:ext cx="5462201" cy="1010020"/>
              </a:xfrm>
              <a:prstGeom prst="rect">
                <a:avLst/>
              </a:prstGeom>
              <a:blipFill rotWithShape="1">
                <a:blip r:embed="rId6"/>
                <a:stretch>
                  <a:fillRect/>
                </a:stretch>
              </a:blipFill>
            </p:spPr>
            <p:txBody>
              <a:bodyPr/>
              <a:lstStyle/>
              <a:p>
                <a:r>
                  <a:rPr lang="en-US">
                    <a:noFill/>
                  </a:rPr>
                  <a:t> </a:t>
                </a:r>
              </a:p>
            </p:txBody>
          </p:sp>
        </mc:Fallback>
      </mc:AlternateContent>
      <p:sp>
        <p:nvSpPr>
          <p:cNvPr id="15" name="Line Callout 2 (Border and Accent Bar) 14"/>
          <p:cNvSpPr/>
          <p:nvPr/>
        </p:nvSpPr>
        <p:spPr>
          <a:xfrm>
            <a:off x="83127" y="4380565"/>
            <a:ext cx="1593024" cy="795647"/>
          </a:xfrm>
          <a:prstGeom prst="accentBorderCallout2">
            <a:avLst>
              <a:gd name="adj1" fmla="val 16031"/>
              <a:gd name="adj2" fmla="val 105259"/>
              <a:gd name="adj3" fmla="val 3987"/>
              <a:gd name="adj4" fmla="val 112750"/>
              <a:gd name="adj5" fmla="val -43080"/>
              <a:gd name="adj6" fmla="val 112547"/>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rgbClr val="113F7C"/>
                </a:solidFill>
              </a:rPr>
              <a:t>Density of holes</a:t>
            </a:r>
            <a:endParaRPr lang="en-US" dirty="0">
              <a:solidFill>
                <a:srgbClr val="113F7C"/>
              </a:solidFill>
            </a:endParaRPr>
          </a:p>
        </p:txBody>
      </p:sp>
      <mc:AlternateContent xmlns:mc="http://schemas.openxmlformats.org/markup-compatibility/2006" xmlns:a14="http://schemas.microsoft.com/office/drawing/2010/main">
        <mc:Choice Requires="a14">
          <p:sp>
            <p:nvSpPr>
              <p:cNvPr id="17" name="TextBox 16"/>
              <p:cNvSpPr txBox="1"/>
              <p:nvPr/>
            </p:nvSpPr>
            <p:spPr>
              <a:xfrm>
                <a:off x="2709304" y="4737505"/>
                <a:ext cx="3944670" cy="713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r>
                        <a:rPr lang="en-US" b="0" i="1" smtClean="0">
                          <a:latin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h</m:t>
                          </m:r>
                        </m:sub>
                      </m:sSub>
                      <m:r>
                        <a:rPr lang="en-US" b="0" i="1" smtClean="0">
                          <a:latin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𝑖</m:t>
                          </m:r>
                        </m:sub>
                      </m:sSub>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𝑇</m:t>
                          </m:r>
                        </m:e>
                        <m:sup>
                          <m:r>
                            <a:rPr lang="en-US" b="0" i="1" smtClean="0">
                              <a:latin typeface="Cambria Math"/>
                              <a:ea typeface="Cambria Math"/>
                            </a:rPr>
                            <m:t>3/2</m:t>
                          </m:r>
                        </m:sup>
                      </m:sSup>
                      <m:sSup>
                        <m:sSupPr>
                          <m:ctrlPr>
                            <a:rPr lang="en-US" b="0" i="1" smtClean="0">
                              <a:latin typeface="Cambria Math"/>
                              <a:ea typeface="Cambria Math"/>
                            </a:rPr>
                          </m:ctrlPr>
                        </m:sSupPr>
                        <m:e>
                          <m:r>
                            <a:rPr lang="en-US" b="0" i="1" smtClean="0">
                              <a:latin typeface="Cambria Math"/>
                              <a:ea typeface="Cambria Math"/>
                            </a:rPr>
                            <m:t>𝑒</m:t>
                          </m:r>
                        </m:e>
                        <m:sup>
                          <m:d>
                            <m:dPr>
                              <m:ctrlPr>
                                <a:rPr lang="en-US" b="0" i="1" smtClean="0">
                                  <a:latin typeface="Cambria Math"/>
                                  <a:ea typeface="Cambria Math"/>
                                </a:rPr>
                              </m:ctrlPr>
                            </m:dPr>
                            <m:e>
                              <m:r>
                                <a:rPr lang="en-US" b="0" i="1" smtClean="0">
                                  <a:latin typeface="Cambria Math"/>
                                  <a:ea typeface="Cambria Math"/>
                                </a:rPr>
                                <m:t>−</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𝑔</m:t>
                                      </m:r>
                                    </m:sub>
                                  </m:sSub>
                                </m:num>
                                <m:den>
                                  <m:r>
                                    <a:rPr lang="en-US" b="0" i="1" smtClean="0">
                                      <a:latin typeface="Cambria Math"/>
                                      <a:ea typeface="Cambria Math"/>
                                    </a:rPr>
                                    <m:t>2</m:t>
                                  </m:r>
                                  <m:r>
                                    <a:rPr lang="en-US" b="0" i="1" smtClean="0">
                                      <a:latin typeface="Cambria Math"/>
                                      <a:ea typeface="Cambria Math"/>
                                    </a:rPr>
                                    <m:t>𝑘𝑇</m:t>
                                  </m:r>
                                </m:den>
                              </m:f>
                            </m:e>
                          </m:d>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709304" y="4737505"/>
                <a:ext cx="3944670" cy="71327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09304" y="5617034"/>
                <a:ext cx="3524619" cy="6801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a:rPr>
                          </m:ctrlPr>
                        </m:radPr>
                        <m:deg/>
                        <m:e>
                          <m:sSub>
                            <m:sSubPr>
                              <m:ctrlPr>
                                <a:rPr lang="en-US" b="0" i="1" smtClean="0">
                                  <a:latin typeface="Cambria Math"/>
                                </a:rPr>
                              </m:ctrlPr>
                            </m:sSubPr>
                            <m:e>
                              <m:r>
                                <a:rPr lang="en-US" b="0" i="1" smtClean="0">
                                  <a:latin typeface="Cambria Math"/>
                                </a:rPr>
                                <m:t>𝑛</m:t>
                              </m:r>
                            </m:e>
                            <m:sub>
                              <m:r>
                                <a:rPr lang="en-US" b="0" i="1" smtClean="0">
                                  <a:latin typeface="Cambria Math"/>
                                </a:rPr>
                                <m:t>𝑒</m:t>
                              </m:r>
                            </m:sub>
                          </m:sSub>
                          <m:sSub>
                            <m:sSubPr>
                              <m:ctrlPr>
                                <a:rPr lang="en-US" b="0" i="1" smtClean="0">
                                  <a:latin typeface="Cambria Math"/>
                                </a:rPr>
                              </m:ctrlPr>
                            </m:sSubPr>
                            <m:e>
                              <m:r>
                                <a:rPr lang="en-US" b="0" i="1" smtClean="0">
                                  <a:latin typeface="Cambria Math"/>
                                </a:rPr>
                                <m:t>𝑛</m:t>
                              </m:r>
                            </m:e>
                            <m:sub>
                              <m:r>
                                <a:rPr lang="en-US" b="0" i="1" smtClean="0">
                                  <a:latin typeface="Cambria Math"/>
                                </a:rPr>
                                <m:t>h</m:t>
                              </m:r>
                            </m:sub>
                          </m:sSub>
                        </m:e>
                      </m:rad>
                      <m:r>
                        <a:rPr lang="en-US" b="0" i="1" smtClean="0">
                          <a:latin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𝑖</m:t>
                          </m:r>
                        </m:sub>
                      </m:sSub>
                      <m:r>
                        <a:rPr lang="en-US" b="0" i="1" smtClean="0">
                          <a:latin typeface="Cambria Math"/>
                        </a:rPr>
                        <m:t>∝</m:t>
                      </m:r>
                      <m:sSup>
                        <m:sSupPr>
                          <m:ctrlPr>
                            <a:rPr lang="en-US" b="0" i="1" smtClean="0">
                              <a:latin typeface="Cambria Math"/>
                            </a:rPr>
                          </m:ctrlPr>
                        </m:sSupPr>
                        <m:e>
                          <m:r>
                            <a:rPr lang="en-US" b="0" i="1" smtClean="0">
                              <a:latin typeface="Cambria Math"/>
                            </a:rPr>
                            <m:t>𝑇</m:t>
                          </m:r>
                        </m:e>
                        <m:sup>
                          <m:r>
                            <a:rPr lang="en-US" b="0" i="1" smtClean="0">
                              <a:latin typeface="Cambria Math"/>
                            </a:rPr>
                            <m:t>3/2</m:t>
                          </m:r>
                        </m:sup>
                      </m:sSup>
                      <m:sSup>
                        <m:sSupPr>
                          <m:ctrlPr>
                            <a:rPr lang="en-US" b="0"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𝐸</m:t>
                                  </m:r>
                                </m:e>
                                <m:sub>
                                  <m:r>
                                    <a:rPr lang="en-US" b="0" i="1" smtClean="0">
                                      <a:latin typeface="Cambria Math"/>
                                    </a:rPr>
                                    <m:t>𝑔</m:t>
                                  </m:r>
                                </m:sub>
                              </m:sSub>
                            </m:num>
                            <m:den>
                              <m:r>
                                <a:rPr lang="en-US" b="0" i="1" smtClean="0">
                                  <a:latin typeface="Cambria Math"/>
                                </a:rPr>
                                <m:t>2</m:t>
                              </m:r>
                              <m:r>
                                <a:rPr lang="en-US" b="0" i="1" smtClean="0">
                                  <a:latin typeface="Cambria Math"/>
                                </a:rPr>
                                <m:t>𝑘𝑇</m:t>
                              </m:r>
                            </m:den>
                          </m:f>
                        </m:sup>
                      </m:s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709304" y="5617034"/>
                <a:ext cx="3524619" cy="680123"/>
              </a:xfrm>
              <a:prstGeom prst="rect">
                <a:avLst/>
              </a:prstGeom>
              <a:blipFill rotWithShape="1">
                <a:blip r:embed="rId8"/>
                <a:stretch>
                  <a:fillRect/>
                </a:stretch>
              </a:blipFill>
            </p:spPr>
            <p:txBody>
              <a:bodyPr/>
              <a:lstStyle/>
              <a:p>
                <a:r>
                  <a:rPr lang="en-US">
                    <a:noFill/>
                  </a:rPr>
                  <a:t> </a:t>
                </a:r>
              </a:p>
            </p:txBody>
          </p:sp>
        </mc:Fallback>
      </mc:AlternateContent>
      <p:sp>
        <p:nvSpPr>
          <p:cNvPr id="20" name="Line Callout 2 (Border and Accent Bar) 19"/>
          <p:cNvSpPr/>
          <p:nvPr/>
        </p:nvSpPr>
        <p:spPr>
          <a:xfrm>
            <a:off x="6964552" y="5237017"/>
            <a:ext cx="2001318" cy="1060139"/>
          </a:xfrm>
          <a:prstGeom prst="accentBorderCallout2">
            <a:avLst>
              <a:gd name="adj1" fmla="val 28964"/>
              <a:gd name="adj2" fmla="val -6148"/>
              <a:gd name="adj3" fmla="val 26981"/>
              <a:gd name="adj4" fmla="val -99154"/>
              <a:gd name="adj5" fmla="val 17566"/>
              <a:gd name="adj6" fmla="val -127937"/>
            </a:avLst>
          </a:prstGeom>
          <a:noFill/>
          <a:ln>
            <a:solidFill>
              <a:srgbClr val="113F7C"/>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113F7C"/>
                </a:solidFill>
              </a:rPr>
              <a:t>Intrinsic charge carrier concentration</a:t>
            </a:r>
            <a:endParaRPr lang="en-US" dirty="0">
              <a:solidFill>
                <a:srgbClr val="113F7C"/>
              </a:solidFill>
            </a:endParaRPr>
          </a:p>
        </p:txBody>
      </p:sp>
    </p:spTree>
    <p:extLst>
      <p:ext uri="{BB962C8B-B14F-4D97-AF65-F5344CB8AC3E}">
        <p14:creationId xmlns:p14="http://schemas.microsoft.com/office/powerpoint/2010/main" val="9319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7" grpId="0" uiExpand="1"/>
      <p:bldP spid="19" grpId="0"/>
      <p:bldP spid="20" grpId="0" animBg="1"/>
    </p:bldLst>
  </p:timing>
</p:sld>
</file>

<file path=ppt/theme/theme1.xml><?xml version="1.0" encoding="utf-8"?>
<a:theme xmlns:a="http://schemas.openxmlformats.org/drawingml/2006/main" name="Lascar_TRIUMF_Template">
  <a:themeElements>
    <a:clrScheme name="TRIUMF">
      <a:dk1>
        <a:srgbClr val="000000"/>
      </a:dk1>
      <a:lt1>
        <a:sysClr val="window" lastClr="FFFFFF"/>
      </a:lt1>
      <a:dk2>
        <a:srgbClr val="6E615D"/>
      </a:dk2>
      <a:lt2>
        <a:srgbClr val="EAE6E3"/>
      </a:lt2>
      <a:accent1>
        <a:srgbClr val="005BA8"/>
      </a:accent1>
      <a:accent2>
        <a:srgbClr val="A02A17"/>
      </a:accent2>
      <a:accent3>
        <a:srgbClr val="689550"/>
      </a:accent3>
      <a:accent4>
        <a:srgbClr val="F47B29"/>
      </a:accent4>
      <a:accent5>
        <a:srgbClr val="6E615D"/>
      </a:accent5>
      <a:accent6>
        <a:srgbClr val="AFA9A6"/>
      </a:accent6>
      <a:hlink>
        <a:srgbClr val="0000FF"/>
      </a:hlink>
      <a:folHlink>
        <a:srgbClr val="AFA9A6"/>
      </a:folHlink>
    </a:clrScheme>
    <a:fontScheme name="TRIUMF Preferred">
      <a:majorFont>
        <a:latin typeface="Myriad Pro"/>
        <a:ea typeface=""/>
        <a:cs typeface=""/>
        <a:font script="Grek"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aramond"/>
        <a:ea typeface=""/>
        <a:cs typeface=""/>
        <a:font script="Grek" typeface="Times New Roman"/>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IUMF_PPT_07-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IUMF_PPT_07-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IUMF_PPT_07-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IUMF_PPT_07-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IUMF_PPT_07-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IUMF_PPT_07-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IUMF_PPT_07-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IUMF_PPT_07-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IUMF_PPT_07-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IUMF_PPT_07-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IUMF_PPT_07-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IUMF_PPT_07-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Lascar_TRIUMF_Template</Template>
  <TotalTime>8259</TotalTime>
  <Words>4115</Words>
  <Application>Microsoft Office PowerPoint</Application>
  <PresentationFormat>On-screen Show (4:3)</PresentationFormat>
  <Paragraphs>467</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Lascar_TRIUMF_Template</vt:lpstr>
      <vt:lpstr>PowerPoint Presentation</vt:lpstr>
      <vt:lpstr>Outline</vt:lpstr>
      <vt:lpstr>Particle in a finite potential well</vt:lpstr>
      <vt:lpstr>Many electrons in the well</vt:lpstr>
      <vt:lpstr>Crystals</vt:lpstr>
      <vt:lpstr>Crystals</vt:lpstr>
      <vt:lpstr>e- density in the conduction band (n_e)</vt:lpstr>
      <vt:lpstr>e- density in the conduction band (n_e)</vt:lpstr>
      <vt:lpstr>e- density in the conduction band (n_e)</vt:lpstr>
      <vt:lpstr>e- density in the conduction band (n_e)</vt:lpstr>
      <vt:lpstr>Current in a semiconductor</vt:lpstr>
      <vt:lpstr>Electron mobility</vt:lpstr>
      <vt:lpstr>Semiconductor doping</vt:lpstr>
      <vt:lpstr>Detector material properties</vt:lpstr>
      <vt:lpstr>Metal-Metal Junction</vt:lpstr>
      <vt:lpstr>Metal-Semiconductor junction</vt:lpstr>
      <vt:lpstr>Depletion</vt:lpstr>
      <vt:lpstr>Punchline!!!!!</vt:lpstr>
      <vt:lpstr>n-p semiconductor junction - Schematic</vt:lpstr>
      <vt:lpstr>n-p junction – a little rigor</vt:lpstr>
      <vt:lpstr>n-p junction – a little rigor</vt:lpstr>
      <vt:lpstr>n-p junction – a little rigor</vt:lpstr>
      <vt:lpstr>n-p junction – a little rigor</vt:lpstr>
      <vt:lpstr>n-p junction – a little rigor</vt:lpstr>
      <vt:lpstr>n-p junction – a little rigor</vt:lpstr>
      <vt:lpstr>What have we learned?</vt:lpstr>
      <vt:lpstr>Punchline 2 (semiconductor junction edition)</vt:lpstr>
      <vt:lpstr>General pros/cons of semiconductors</vt:lpstr>
      <vt:lpstr>Applications</vt:lpstr>
      <vt:lpstr>The Si strip detector</vt:lpstr>
      <vt:lpstr>Germanium Detectors</vt:lpstr>
      <vt:lpstr>PowerPoint Presentation</vt:lpstr>
    </vt:vector>
  </TitlesOfParts>
  <Company>TRIUMF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Lascar</dc:creator>
  <cp:lastModifiedBy>Daniel Lascar</cp:lastModifiedBy>
  <cp:revision>236</cp:revision>
  <dcterms:created xsi:type="dcterms:W3CDTF">2015-08-10T20:28:33Z</dcterms:created>
  <dcterms:modified xsi:type="dcterms:W3CDTF">2015-11-13T23:46:25Z</dcterms:modified>
</cp:coreProperties>
</file>