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8"/>
  </p:notesMasterIdLst>
  <p:handoutMasterIdLst>
    <p:handoutMasterId r:id="rId39"/>
  </p:handoutMasterIdLst>
  <p:sldIdLst>
    <p:sldId id="259" r:id="rId2"/>
    <p:sldId id="260" r:id="rId3"/>
    <p:sldId id="293" r:id="rId4"/>
    <p:sldId id="325" r:id="rId5"/>
    <p:sldId id="329" r:id="rId6"/>
    <p:sldId id="291" r:id="rId7"/>
    <p:sldId id="292" r:id="rId8"/>
    <p:sldId id="296" r:id="rId9"/>
    <p:sldId id="297" r:id="rId10"/>
    <p:sldId id="330" r:id="rId11"/>
    <p:sldId id="298" r:id="rId12"/>
    <p:sldId id="300" r:id="rId13"/>
    <p:sldId id="301" r:id="rId14"/>
    <p:sldId id="302" r:id="rId15"/>
    <p:sldId id="319" r:id="rId16"/>
    <p:sldId id="320" r:id="rId17"/>
    <p:sldId id="304" r:id="rId18"/>
    <p:sldId id="303" r:id="rId19"/>
    <p:sldId id="305" r:id="rId20"/>
    <p:sldId id="306" r:id="rId21"/>
    <p:sldId id="307" r:id="rId22"/>
    <p:sldId id="308" r:id="rId23"/>
    <p:sldId id="309" r:id="rId24"/>
    <p:sldId id="310" r:id="rId25"/>
    <p:sldId id="326" r:id="rId26"/>
    <p:sldId id="327" r:id="rId27"/>
    <p:sldId id="311" r:id="rId28"/>
    <p:sldId id="312" r:id="rId29"/>
    <p:sldId id="318" r:id="rId30"/>
    <p:sldId id="328" r:id="rId31"/>
    <p:sldId id="321" r:id="rId32"/>
    <p:sldId id="322" r:id="rId33"/>
    <p:sldId id="323" r:id="rId34"/>
    <p:sldId id="324" r:id="rId35"/>
    <p:sldId id="290" r:id="rId36"/>
    <p:sldId id="295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7C"/>
    <a:srgbClr val="514843"/>
    <a:srgbClr val="847470"/>
    <a:srgbClr val="95938E"/>
    <a:srgbClr val="E7E7E4"/>
    <a:srgbClr val="4F4946"/>
    <a:srgbClr val="74241F"/>
    <a:srgbClr val="A02A17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76021" autoAdjust="0"/>
  </p:normalViewPr>
  <p:slideViewPr>
    <p:cSldViewPr snapToGrid="0" snapToObjects="1">
      <p:cViewPr varScale="1">
        <p:scale>
          <a:sx n="84" d="100"/>
          <a:sy n="84" d="100"/>
        </p:scale>
        <p:origin x="-22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dlascar\Google%20Drive\Detector%20Physics\Ionization%20Potenti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1st Ionization Potential</c:v>
          </c:tx>
          <c:spPr>
            <a:ln w="12700"/>
          </c:spPr>
          <c:xVal>
            <c:numRef>
              <c:f>Filter!$A$3:$A$106</c:f>
              <c:numCache>
                <c:formatCode>General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</c:numCache>
            </c:numRef>
          </c:xVal>
          <c:yVal>
            <c:numRef>
              <c:f>Filter!$E$3:$E$106</c:f>
              <c:numCache>
                <c:formatCode>General</c:formatCode>
                <c:ptCount val="104"/>
                <c:pt idx="0">
                  <c:v>13.59844</c:v>
                </c:pt>
                <c:pt idx="1">
                  <c:v>24.587409999999998</c:v>
                </c:pt>
                <c:pt idx="2">
                  <c:v>5.3917200000000003</c:v>
                </c:pt>
                <c:pt idx="3">
                  <c:v>9.3226999999999993</c:v>
                </c:pt>
                <c:pt idx="4">
                  <c:v>8.2980300000000007</c:v>
                </c:pt>
                <c:pt idx="5">
                  <c:v>11.260300000000001</c:v>
                </c:pt>
                <c:pt idx="6">
                  <c:v>14.534140000000001</c:v>
                </c:pt>
                <c:pt idx="7">
                  <c:v>13.61806</c:v>
                </c:pt>
                <c:pt idx="8">
                  <c:v>17.422820000000002</c:v>
                </c:pt>
                <c:pt idx="9">
                  <c:v>21.564599999999999</c:v>
                </c:pt>
                <c:pt idx="10">
                  <c:v>5.1390799999999999</c:v>
                </c:pt>
                <c:pt idx="11">
                  <c:v>7.6462399999999997</c:v>
                </c:pt>
                <c:pt idx="12">
                  <c:v>5.9857699999999996</c:v>
                </c:pt>
                <c:pt idx="13">
                  <c:v>8.1516900000000003</c:v>
                </c:pt>
                <c:pt idx="14">
                  <c:v>10.486689999999999</c:v>
                </c:pt>
                <c:pt idx="15">
                  <c:v>10.360010000000001</c:v>
                </c:pt>
                <c:pt idx="16">
                  <c:v>12.967639999999999</c:v>
                </c:pt>
                <c:pt idx="17">
                  <c:v>15.75962</c:v>
                </c:pt>
                <c:pt idx="18">
                  <c:v>4.3406599999999997</c:v>
                </c:pt>
                <c:pt idx="19">
                  <c:v>6.1131599999999997</c:v>
                </c:pt>
                <c:pt idx="20">
                  <c:v>6.5614999999999997</c:v>
                </c:pt>
                <c:pt idx="21">
                  <c:v>6.8281000000000001</c:v>
                </c:pt>
                <c:pt idx="22">
                  <c:v>6.7462</c:v>
                </c:pt>
                <c:pt idx="23">
                  <c:v>6.7664999999999997</c:v>
                </c:pt>
                <c:pt idx="24">
                  <c:v>7.4340200000000003</c:v>
                </c:pt>
                <c:pt idx="25">
                  <c:v>7.9024000000000001</c:v>
                </c:pt>
                <c:pt idx="26">
                  <c:v>7.8810000000000002</c:v>
                </c:pt>
                <c:pt idx="27">
                  <c:v>7.6398000000000001</c:v>
                </c:pt>
                <c:pt idx="28">
                  <c:v>7.7263799999999998</c:v>
                </c:pt>
                <c:pt idx="29">
                  <c:v>9.3941999999999997</c:v>
                </c:pt>
                <c:pt idx="30">
                  <c:v>5.9992999999999999</c:v>
                </c:pt>
                <c:pt idx="31">
                  <c:v>7.8994</c:v>
                </c:pt>
                <c:pt idx="32">
                  <c:v>9.7886000000000006</c:v>
                </c:pt>
                <c:pt idx="33">
                  <c:v>9.7523800000000005</c:v>
                </c:pt>
                <c:pt idx="34">
                  <c:v>11.81381</c:v>
                </c:pt>
                <c:pt idx="35">
                  <c:v>13.999610000000001</c:v>
                </c:pt>
                <c:pt idx="36">
                  <c:v>4.17713</c:v>
                </c:pt>
                <c:pt idx="37">
                  <c:v>5.6948999999999996</c:v>
                </c:pt>
                <c:pt idx="38">
                  <c:v>6.2171000000000003</c:v>
                </c:pt>
                <c:pt idx="39">
                  <c:v>6.6338999999999997</c:v>
                </c:pt>
                <c:pt idx="40">
                  <c:v>6.7588499999999998</c:v>
                </c:pt>
                <c:pt idx="41">
                  <c:v>7.0924300000000002</c:v>
                </c:pt>
                <c:pt idx="42">
                  <c:v>7.28</c:v>
                </c:pt>
                <c:pt idx="43">
                  <c:v>7.3605</c:v>
                </c:pt>
                <c:pt idx="44">
                  <c:v>7.4588999999999999</c:v>
                </c:pt>
                <c:pt idx="45">
                  <c:v>8.3369</c:v>
                </c:pt>
                <c:pt idx="46">
                  <c:v>7.5762</c:v>
                </c:pt>
                <c:pt idx="47">
                  <c:v>8.9938000000000002</c:v>
                </c:pt>
                <c:pt idx="48">
                  <c:v>5.7863600000000002</c:v>
                </c:pt>
                <c:pt idx="49">
                  <c:v>7.3438999999999997</c:v>
                </c:pt>
                <c:pt idx="50">
                  <c:v>8.6083999999999996</c:v>
                </c:pt>
                <c:pt idx="51">
                  <c:v>9.0096000000000007</c:v>
                </c:pt>
                <c:pt idx="52">
                  <c:v>10.45126</c:v>
                </c:pt>
                <c:pt idx="53">
                  <c:v>12.129799999999999</c:v>
                </c:pt>
                <c:pt idx="54">
                  <c:v>3.8938999999999999</c:v>
                </c:pt>
                <c:pt idx="55">
                  <c:v>5.2117000000000004</c:v>
                </c:pt>
                <c:pt idx="56">
                  <c:v>5.5769000000000002</c:v>
                </c:pt>
                <c:pt idx="57">
                  <c:v>5.5387000000000004</c:v>
                </c:pt>
                <c:pt idx="58">
                  <c:v>5.4729999999999999</c:v>
                </c:pt>
                <c:pt idx="59">
                  <c:v>5.5250000000000004</c:v>
                </c:pt>
                <c:pt idx="60">
                  <c:v>5.5819999999999999</c:v>
                </c:pt>
                <c:pt idx="61">
                  <c:v>5.6436000000000002</c:v>
                </c:pt>
                <c:pt idx="62">
                  <c:v>5.6703999999999999</c:v>
                </c:pt>
                <c:pt idx="63">
                  <c:v>6.1501000000000001</c:v>
                </c:pt>
                <c:pt idx="64">
                  <c:v>5.8638000000000003</c:v>
                </c:pt>
                <c:pt idx="65">
                  <c:v>5.9389000000000003</c:v>
                </c:pt>
                <c:pt idx="66">
                  <c:v>6.0214999999999996</c:v>
                </c:pt>
                <c:pt idx="67">
                  <c:v>6.1077000000000004</c:v>
                </c:pt>
                <c:pt idx="68">
                  <c:v>6.18431</c:v>
                </c:pt>
                <c:pt idx="69">
                  <c:v>6.2541599999999997</c:v>
                </c:pt>
                <c:pt idx="70">
                  <c:v>5.4259000000000004</c:v>
                </c:pt>
                <c:pt idx="71">
                  <c:v>6.8250700000000002</c:v>
                </c:pt>
                <c:pt idx="72">
                  <c:v>7.5495999999999999</c:v>
                </c:pt>
                <c:pt idx="73">
                  <c:v>7.8639999999999999</c:v>
                </c:pt>
                <c:pt idx="74">
                  <c:v>7.8334999999999999</c:v>
                </c:pt>
                <c:pt idx="75">
                  <c:v>8.4382000000000001</c:v>
                </c:pt>
                <c:pt idx="76">
                  <c:v>8.9670000000000005</c:v>
                </c:pt>
                <c:pt idx="77">
                  <c:v>8.9587000000000003</c:v>
                </c:pt>
                <c:pt idx="78">
                  <c:v>9.2255000000000003</c:v>
                </c:pt>
                <c:pt idx="79">
                  <c:v>10.4375</c:v>
                </c:pt>
                <c:pt idx="80">
                  <c:v>6.1082000000000001</c:v>
                </c:pt>
                <c:pt idx="81">
                  <c:v>7.4166600000000003</c:v>
                </c:pt>
                <c:pt idx="82">
                  <c:v>7.2855999999999996</c:v>
                </c:pt>
                <c:pt idx="83">
                  <c:v>8.4169999999999998</c:v>
                </c:pt>
                <c:pt idx="84">
                  <c:v>9.3157099999999993</c:v>
                </c:pt>
                <c:pt idx="85">
                  <c:v>10.7485</c:v>
                </c:pt>
                <c:pt idx="86">
                  <c:v>4.0727000000000002</c:v>
                </c:pt>
                <c:pt idx="87">
                  <c:v>5.2784000000000004</c:v>
                </c:pt>
                <c:pt idx="88">
                  <c:v>5.17</c:v>
                </c:pt>
                <c:pt idx="89">
                  <c:v>6.3067000000000002</c:v>
                </c:pt>
                <c:pt idx="90">
                  <c:v>5.89</c:v>
                </c:pt>
                <c:pt idx="91">
                  <c:v>6.1940499999999998</c:v>
                </c:pt>
                <c:pt idx="92">
                  <c:v>6.2656999999999998</c:v>
                </c:pt>
                <c:pt idx="93">
                  <c:v>6.0262000000000002</c:v>
                </c:pt>
                <c:pt idx="94">
                  <c:v>5.9737999999999998</c:v>
                </c:pt>
                <c:pt idx="95">
                  <c:v>5.9915000000000003</c:v>
                </c:pt>
                <c:pt idx="96">
                  <c:v>6.1978999999999997</c:v>
                </c:pt>
                <c:pt idx="97">
                  <c:v>6.2816999999999998</c:v>
                </c:pt>
                <c:pt idx="98">
                  <c:v>6.42</c:v>
                </c:pt>
                <c:pt idx="99">
                  <c:v>6.5</c:v>
                </c:pt>
                <c:pt idx="100">
                  <c:v>6.58</c:v>
                </c:pt>
                <c:pt idx="101">
                  <c:v>6.65</c:v>
                </c:pt>
                <c:pt idx="102">
                  <c:v>4.9000000000000004</c:v>
                </c:pt>
                <c:pt idx="103">
                  <c:v>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817344"/>
        <c:axId val="229515264"/>
      </c:scatterChart>
      <c:valAx>
        <c:axId val="5981734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Z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29515264"/>
        <c:crosses val="autoZero"/>
        <c:crossBetween val="midCat"/>
      </c:valAx>
      <c:valAx>
        <c:axId val="229515264"/>
        <c:scaling>
          <c:orientation val="minMax"/>
          <c:max val="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Energy (eV)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98173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Bubble chambers and cloud chambers don’t count as ionization detectors. Also, they fell out of favor because they were primarily an optical medium</a:t>
            </a:r>
            <a:r>
              <a:rPr lang="en-US" baseline="0" dirty="0" smtClean="0"/>
              <a:t> =&gt; Advances in optical recognition software and digital photography could allow them to come 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51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Ar</a:t>
            </a:r>
            <a:r>
              <a:rPr lang="en-US" dirty="0" smtClean="0"/>
              <a:t> first ionization potential is 11.6 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8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When the quenching molecule reaches the cathode, charge exchange</a:t>
            </a:r>
            <a:r>
              <a:rPr lang="en-US" baseline="0" dirty="0" smtClean="0"/>
              <a:t> much less likely to emit secondary electrons.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8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 voltage increases,</a:t>
            </a:r>
            <a:r>
              <a:rPr lang="en-US" baseline="0" dirty="0" smtClean="0"/>
              <a:t> the amount of electrons that make it to the anode approach 100%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Some</a:t>
            </a:r>
            <a:r>
              <a:rPr lang="en-US" baseline="0" dirty="0" smtClean="0"/>
              <a:t> smoke detectors measure ionization currents in air generated by Americium-241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52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PPAC</a:t>
            </a:r>
            <a:r>
              <a:rPr lang="en-US" baseline="0" dirty="0" smtClean="0"/>
              <a:t> gives position sensitivity at the cost of charge/energy deposition knowledge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Ask where it would be useful. Onsite?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Before going to next slide, “So we have a medium where charge is deposited and a means of amplifying the charge, can we control it to get both position and energy?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02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Go through each region as V</a:t>
            </a:r>
            <a:r>
              <a:rPr lang="en-US" baseline="-25000" dirty="0" smtClean="0"/>
              <a:t>0</a:t>
            </a:r>
            <a:r>
              <a:rPr lang="en-US" baseline="0" dirty="0" smtClean="0"/>
              <a:t> increases.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82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82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You take advantage of the fact that</a:t>
            </a:r>
            <a:r>
              <a:rPr lang="en-US" baseline="0" dirty="0" smtClean="0"/>
              <a:t> the energy deposited in each tube won’t be 100%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was part of the TRACER balloon project.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layer had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 m long tubes.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 cm I.D.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Walls made of aluminized </a:t>
            </a:r>
            <a:r>
              <a:rPr lang="en-US" baseline="0" dirty="0" err="1" smtClean="0"/>
              <a:t>mylar</a:t>
            </a:r>
            <a:endParaRPr lang="en-US" baseline="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Instrument made of 8 layers (4x and 4y)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7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More than 2000 tubes were built -&gt; </a:t>
            </a:r>
            <a:r>
              <a:rPr lang="en-US" b="1" baseline="0" dirty="0" smtClean="0"/>
              <a:t>Labor intensive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if I don’t want to do this over a large area?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26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At the end of the flight the instrument detached from the balloon and parachuted to the ground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Upon landing, the instrument didn’t detach from the parachute so when the wind re-inflated the chute, the </a:t>
            </a:r>
            <a:r>
              <a:rPr lang="en-US" baseline="0" dirty="0" err="1" smtClean="0"/>
              <a:t>intrument</a:t>
            </a:r>
            <a:r>
              <a:rPr lang="en-US" baseline="0" dirty="0" smtClean="0"/>
              <a:t> was dragged for 6 miles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26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Wires at V</a:t>
            </a:r>
            <a:r>
              <a:rPr lang="en-US" baseline="-25000" dirty="0" smtClean="0"/>
              <a:t>0</a:t>
            </a:r>
            <a:r>
              <a:rPr lang="en-US" baseline="0" dirty="0" smtClean="0"/>
              <a:t>. Cathodes are at </a:t>
            </a:r>
            <a:r>
              <a:rPr lang="en-US" baseline="0" dirty="0" err="1" smtClean="0"/>
              <a:t>V</a:t>
            </a:r>
            <a:r>
              <a:rPr lang="en-US" baseline="-25000" dirty="0" err="1" smtClean="0"/>
              <a:t>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5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Left – Energy loss in air as a function of particle KE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Calculated via Bethe Bloch formula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If</a:t>
            </a:r>
            <a:r>
              <a:rPr lang="en-US" baseline="0" dirty="0" smtClean="0"/>
              <a:t> density is in units of g/cm</a:t>
            </a:r>
            <a:r>
              <a:rPr lang="en-US" baseline="30000" dirty="0" smtClean="0"/>
              <a:t>3</a:t>
            </a:r>
            <a:r>
              <a:rPr lang="en-US" baseline="0" dirty="0" smtClean="0"/>
              <a:t> then E is in units of MeV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Right – 300 MeV proton in water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If E-loss decreases with increasing energy, it increases with decreasing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43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Go through the diagram. Start with the structure. Note the magnetic field direction.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6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4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ionization</a:t>
            </a:r>
            <a:r>
              <a:rPr lang="en-US" baseline="0" dirty="0" smtClean="0"/>
              <a:t> = 10-20 eV but what is required is typically 2x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Whenever an</a:t>
            </a:r>
            <a:r>
              <a:rPr lang="en-US" baseline="0" dirty="0" smtClean="0"/>
              <a:t> electron has enough energy to ionize another atom, the resultant free electrons are called secondary electrons or </a:t>
            </a:r>
            <a:r>
              <a:rPr lang="el-GR" baseline="0" dirty="0" smtClean="0">
                <a:latin typeface="Times New Roman"/>
                <a:cs typeface="Times New Roman"/>
              </a:rPr>
              <a:t>δ</a:t>
            </a:r>
            <a:r>
              <a:rPr lang="en-US" baseline="0" dirty="0" smtClean="0">
                <a:latin typeface="Times New Roman"/>
                <a:cs typeface="Times New Roman"/>
              </a:rPr>
              <a:t>-electrons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/>
                <a:cs typeface="Times New Roman"/>
              </a:rPr>
              <a:t>Ionizing reactions are statistical in nature -&gt; 2 identical particles won’t create the same number of E-I pairs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 = Mean energy/electron pair -&gt; Not equal</a:t>
            </a:r>
            <a:r>
              <a:rPr lang="en-US" baseline="0" dirty="0" smtClean="0"/>
              <a:t> to Energy/ionization energy because excitation often happens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94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V</a:t>
            </a:r>
            <a:r>
              <a:rPr lang="en-US" baseline="-25000" dirty="0" err="1" smtClean="0"/>
              <a:t>t</a:t>
            </a:r>
            <a:r>
              <a:rPr lang="en-US" baseline="0" dirty="0" smtClean="0"/>
              <a:t> = thermal velocity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Without an E-field, the motion is a</a:t>
            </a:r>
            <a:r>
              <a:rPr lang="en-US" baseline="0" dirty="0" smtClean="0"/>
              <a:t> pure random walk.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With an E-field, the motion is interrupted by collisions but is overall in a single direction.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2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for 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35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</a:t>
            </a:r>
            <a:r>
              <a:rPr lang="en-US" smtClean="0"/>
              <a:t>for 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35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is for electrons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1 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m/ns = 1 km/s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3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0"/>
            <a:ext cx="2325687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948165" y="1140839"/>
            <a:ext cx="2161417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  <a:r>
              <a:rPr lang="en-US" sz="700" dirty="0" smtClean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et 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48166" y="276193"/>
            <a:ext cx="1856911" cy="5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967449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 smtClean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572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Oct 26, 2015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Detector Physics - Lecture 2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A227C2-4196-418D-8FB5-02E3E6165C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28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9" y="6396038"/>
            <a:ext cx="7992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Oct 26, 2015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186" y="6400800"/>
            <a:ext cx="467841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Detector Physics - Lecture 2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  <p:sldLayoutId id="2147483947" r:id="rId15"/>
    <p:sldLayoutId id="2147483948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0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11Z5n3kfYY&amp;autoplay=1&amp;loop=1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370157304003345" TargetMode="External"/><Relationship Id="rId2" Type="http://schemas.openxmlformats.org/officeDocument/2006/relationships/hyperlink" Target="http://lhcb-muon.web.cern.ch/lhcb-muon/documents/Sauli_77-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Detector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Ionization Detectors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D. Lascar | Postdoctoral Fellow | TRIUMF</a:t>
            </a:r>
          </a:p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GAPS Postdoc Lecture Series – </a:t>
            </a:r>
            <a:r>
              <a:rPr lang="en-US" dirty="0" smtClean="0"/>
              <a:t>October 26,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Given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we can get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𝑊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– the Probability density function</a:t>
                </a:r>
              </a:p>
              <a:p>
                <a:pPr lvl="1"/>
                <a:r>
                  <a:rPr lang="en-US" dirty="0" smtClean="0"/>
                  <a:t>As long as the cumulative distribution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is continuous.</a:t>
                </a:r>
              </a:p>
              <a:p>
                <a:r>
                  <a:rPr lang="en-US" dirty="0" smtClean="0"/>
                  <a:t>From there,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 is just the expectation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5"/>
                <a:stretch>
                  <a:fillRect l="-2564" t="-1282" r="-1961" b="-2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free path - </a:t>
            </a:r>
            <a:r>
              <a:rPr lang="el-GR" dirty="0" smtClean="0">
                <a:latin typeface="Calibri"/>
              </a:rPr>
              <a:t>λ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19,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60526" y="1533525"/>
                <a:ext cx="3413948" cy="1873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eqArrPr>
                        <m:e>
                          <m:r>
                            <a:rPr lang="en-US" b="0" i="1" smtClean="0">
                              <a:latin typeface="Cambria Math"/>
                            </a:rPr>
                            <m:t>𝑊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&amp;=&amp;&amp;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𝑑𝑥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&amp;=&amp;&amp;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𝑑𝑥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&amp;=&amp;&amp;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eqAr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526" y="1533525"/>
                <a:ext cx="3413948" cy="18732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24936" y="3559130"/>
                <a:ext cx="3509490" cy="2859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eqArr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&amp;=&amp;&amp;</m:t>
                          </m:r>
                          <m:nary>
                            <m:nary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𝑥𝑊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</m:e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&amp;=&amp;&amp;</m:t>
                          </m:r>
                          <m:nary>
                            <m:nary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𝑥𝑛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𝑑𝑥</m:t>
                              </m:r>
                            </m:e>
                          </m:nary>
                        </m:e>
                        <m:e>
                          <m:r>
                            <a:rPr lang="en-US" b="0" i="0" smtClean="0">
                              <a:latin typeface="Cambria Math"/>
                              <a:ea typeface="Cambria Math"/>
                            </a:rPr>
                            <m:t>&amp;=&amp;&amp;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den>
                          </m:f>
                        </m:e>
                      </m:eqAr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936" y="3559130"/>
                <a:ext cx="3509490" cy="28598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97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Can we derive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i="0" smtClean="0">
                            <a:latin typeface="Cambria Math"/>
                          </a:rPr>
                          <m:t>drift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852" t="-2121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8012" y="1105467"/>
                <a:ext cx="8309391" cy="1289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KE</m:t>
                          </m:r>
                        </m:e>
                        <m:sub/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𝑘𝑇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500 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/>
                                        <a:ea typeface="Cambria Math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420 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Ar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12" y="1105467"/>
                <a:ext cx="8309391" cy="12893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4269" y="2288996"/>
                <a:ext cx="2588144" cy="879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69" y="2288996"/>
                <a:ext cx="2588144" cy="8790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15089" y="2326346"/>
                <a:ext cx="1205523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089" y="2326346"/>
                <a:ext cx="1205523" cy="7813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ine Callout 2 (Border and Accent Bar) 12"/>
          <p:cNvSpPr/>
          <p:nvPr/>
        </p:nvSpPr>
        <p:spPr>
          <a:xfrm>
            <a:off x="7199825" y="2698841"/>
            <a:ext cx="1155886" cy="77565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41915"/>
              <a:gd name="adj5" fmla="val -20690"/>
              <a:gd name="adj6" fmla="val -148060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113F7C"/>
                </a:solidFill>
              </a:rPr>
              <a:t>Electric field</a:t>
            </a:r>
            <a:endParaRPr lang="en-US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Can we derive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i="0" smtClean="0">
                            <a:latin typeface="Cambria Math"/>
                          </a:rPr>
                          <m:t>drift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852" t="-2121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8012" y="1105467"/>
                <a:ext cx="8309391" cy="1289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KE</m:t>
                          </m:r>
                        </m:e>
                        <m:sub/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𝑘𝑇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500 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/>
                                        <a:ea typeface="Cambria Math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420 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Ar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12" y="1105467"/>
                <a:ext cx="8309391" cy="12893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4269" y="2288996"/>
                <a:ext cx="2588144" cy="879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69" y="2288996"/>
                <a:ext cx="2588144" cy="8790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15089" y="2326346"/>
                <a:ext cx="1205523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089" y="2326346"/>
                <a:ext cx="1205523" cy="7813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4269" y="3552301"/>
                <a:ext cx="6121484" cy="885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drift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𝑘𝑇𝑚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69" y="3552301"/>
                <a:ext cx="6121484" cy="8858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4913193" y="3552301"/>
            <a:ext cx="1787857" cy="2452494"/>
            <a:chOff x="4913193" y="3552301"/>
            <a:chExt cx="1787857" cy="2452494"/>
          </a:xfrm>
        </p:grpSpPr>
        <p:sp>
          <p:nvSpPr>
            <p:cNvPr id="7" name="Rectangle 6"/>
            <p:cNvSpPr/>
            <p:nvPr/>
          </p:nvSpPr>
          <p:spPr>
            <a:xfrm>
              <a:off x="5199797" y="3552301"/>
              <a:ext cx="1214651" cy="8858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 rot="16200000">
              <a:off x="5452932" y="4198633"/>
              <a:ext cx="723331" cy="1199703"/>
            </a:xfrm>
            <a:prstGeom prst="leftBrac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13193" y="5173798"/>
              <a:ext cx="1787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13F7C"/>
                  </a:solidFill>
                </a:rPr>
                <a:t>Ion Mobility</a:t>
              </a:r>
            </a:p>
            <a:p>
              <a:pPr algn="ctr"/>
              <a:r>
                <a:rPr lang="en-US" dirty="0">
                  <a:solidFill>
                    <a:srgbClr val="113F7C"/>
                  </a:solidFill>
                  <a:latin typeface="Times New Roman"/>
                  <a:cs typeface="Times New Roman"/>
                </a:rPr>
                <a:t>μ</a:t>
              </a:r>
              <a:endParaRPr lang="en-US" dirty="0">
                <a:solidFill>
                  <a:srgbClr val="113F7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48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4544704"/>
            <a:ext cx="8229600" cy="1551295"/>
          </a:xfrm>
        </p:spPr>
        <p:txBody>
          <a:bodyPr/>
          <a:lstStyle/>
          <a:p>
            <a:r>
              <a:rPr lang="en-US" dirty="0" smtClean="0"/>
              <a:t>Given a drift field of 1 kV/cm: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Can we derive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i="0" smtClean="0">
                            <a:latin typeface="Cambria Math"/>
                          </a:rPr>
                          <m:t>drift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852" t="-2121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8012" y="1105467"/>
                <a:ext cx="8309391" cy="1289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KE</m:t>
                          </m:r>
                        </m:e>
                        <m:sub/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𝑘𝑇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500 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/>
                                        <a:ea typeface="Cambria Math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420 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Ar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12" y="1105467"/>
                <a:ext cx="8309391" cy="12893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4269" y="2288996"/>
                <a:ext cx="2588144" cy="879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69" y="2288996"/>
                <a:ext cx="2588144" cy="8790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15089" y="2326346"/>
                <a:ext cx="1205523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089" y="2326346"/>
                <a:ext cx="1205523" cy="7813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4269" y="3552301"/>
                <a:ext cx="6894388" cy="885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drift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𝑘𝑇𝑚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69" y="3552301"/>
                <a:ext cx="6894388" cy="8858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2893" y="5152525"/>
                <a:ext cx="2984984" cy="488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drift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=34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93" y="5152525"/>
                <a:ext cx="2984984" cy="488788"/>
              </a:xfrm>
              <a:prstGeom prst="rect">
                <a:avLst/>
              </a:prstGeom>
              <a:blipFill rotWithShape="1"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58493" y="5152525"/>
                <a:ext cx="3370153" cy="488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drift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10,000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493" y="5152525"/>
                <a:ext cx="3370153" cy="488788"/>
              </a:xfrm>
              <a:prstGeom prst="rect">
                <a:avLst/>
              </a:prstGeom>
              <a:blipFill rotWithShape="1"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34958" y="5667410"/>
                <a:ext cx="2652585" cy="53766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drift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thermal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58" y="5667410"/>
                <a:ext cx="2652585" cy="53766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93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mixture matters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" y="1327600"/>
            <a:ext cx="5861654" cy="41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39" y="1596788"/>
            <a:ext cx="3267992" cy="367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7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After recombination, </a:t>
            </a:r>
            <a:r>
              <a:rPr lang="en-US" dirty="0" err="1" smtClean="0"/>
              <a:t>Ar</a:t>
            </a:r>
            <a:r>
              <a:rPr lang="en-US" dirty="0" smtClean="0"/>
              <a:t> emits photon</a:t>
            </a:r>
          </a:p>
          <a:p>
            <a:pPr lvl="1"/>
            <a:r>
              <a:rPr lang="en-US" dirty="0" smtClean="0"/>
              <a:t>High prob. of e</a:t>
            </a:r>
            <a:r>
              <a:rPr lang="en-US" baseline="30000" dirty="0" smtClean="0"/>
              <a:t>-</a:t>
            </a:r>
            <a:r>
              <a:rPr lang="en-US" dirty="0" smtClean="0"/>
              <a:t> from cathode</a:t>
            </a:r>
          </a:p>
          <a:p>
            <a:r>
              <a:rPr lang="en-US" dirty="0" smtClean="0"/>
              <a:t>During recombination, collision with cathode likely emits more than 1 e</a:t>
            </a:r>
            <a:r>
              <a:rPr lang="en-US" baseline="30000" dirty="0" smtClean="0"/>
              <a:t>-</a:t>
            </a:r>
            <a:endParaRPr lang="en-US" dirty="0" smtClean="0"/>
          </a:p>
          <a:p>
            <a:r>
              <a:rPr lang="en-US" dirty="0" smtClean="0"/>
              <a:t>Enough extra e</a:t>
            </a:r>
            <a:r>
              <a:rPr lang="en-US" baseline="30000" dirty="0" smtClean="0"/>
              <a:t>-</a:t>
            </a:r>
            <a:r>
              <a:rPr lang="en-US" dirty="0" smtClean="0"/>
              <a:t> could cause a discharge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going on in the gas?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349596"/>
              </p:ext>
            </p:extLst>
          </p:nvPr>
        </p:nvGraphicFramePr>
        <p:xfrm>
          <a:off x="4528782" y="1488278"/>
          <a:ext cx="4648200" cy="4637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Line Callout 2 (Border and Accent Bar) 8"/>
          <p:cNvSpPr/>
          <p:nvPr/>
        </p:nvSpPr>
        <p:spPr>
          <a:xfrm>
            <a:off x="7207250" y="2144972"/>
            <a:ext cx="1567616" cy="43445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41915"/>
              <a:gd name="adj5" fmla="val 224150"/>
              <a:gd name="adj6" fmla="val -77671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113F7C"/>
                </a:solidFill>
              </a:rPr>
              <a:t>Ar</a:t>
            </a:r>
            <a:endParaRPr lang="en-US" dirty="0">
              <a:solidFill>
                <a:srgbClr val="113F7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5958" y="3985146"/>
            <a:ext cx="1282890" cy="7506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2 (Border and Accent Bar) 10"/>
          <p:cNvSpPr/>
          <p:nvPr/>
        </p:nvSpPr>
        <p:spPr>
          <a:xfrm>
            <a:off x="7390557" y="2870578"/>
            <a:ext cx="1567616" cy="43445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41915"/>
              <a:gd name="adj5" fmla="val 249281"/>
              <a:gd name="adj6" fmla="val -74189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113F7C"/>
                </a:solidFill>
              </a:rPr>
              <a:t>Metals</a:t>
            </a:r>
            <a:endParaRPr lang="en-US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4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After recombination, </a:t>
            </a:r>
            <a:r>
              <a:rPr lang="en-US" dirty="0" err="1" smtClean="0"/>
              <a:t>Ar</a:t>
            </a:r>
            <a:r>
              <a:rPr lang="en-US" dirty="0" smtClean="0"/>
              <a:t> emits photon</a:t>
            </a:r>
          </a:p>
          <a:p>
            <a:pPr lvl="1"/>
            <a:r>
              <a:rPr lang="en-US" dirty="0" smtClean="0"/>
              <a:t>High prob. of e</a:t>
            </a:r>
            <a:r>
              <a:rPr lang="en-US" baseline="30000" dirty="0" smtClean="0"/>
              <a:t>-</a:t>
            </a:r>
            <a:r>
              <a:rPr lang="en-US" dirty="0" smtClean="0"/>
              <a:t> from cathode</a:t>
            </a:r>
          </a:p>
          <a:p>
            <a:r>
              <a:rPr lang="en-US" dirty="0" smtClean="0"/>
              <a:t>During recombination, collision with cathode likely emits more than 1 e</a:t>
            </a:r>
            <a:r>
              <a:rPr lang="en-US" baseline="30000" dirty="0" smtClean="0"/>
              <a:t>-</a:t>
            </a:r>
            <a:endParaRPr lang="en-US" dirty="0" smtClean="0"/>
          </a:p>
          <a:p>
            <a:r>
              <a:rPr lang="en-US" dirty="0" smtClean="0"/>
              <a:t>Enough extra e</a:t>
            </a:r>
            <a:r>
              <a:rPr lang="en-US" baseline="30000" dirty="0" smtClean="0"/>
              <a:t>-</a:t>
            </a:r>
            <a:r>
              <a:rPr lang="en-US" dirty="0" smtClean="0"/>
              <a:t> could cause a discharge</a:t>
            </a:r>
          </a:p>
          <a:p>
            <a:pPr lvl="1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Introduce polyatomic </a:t>
            </a:r>
            <a:r>
              <a:rPr lang="en-US" i="1" dirty="0" smtClean="0"/>
              <a:t>quenching</a:t>
            </a:r>
            <a:r>
              <a:rPr lang="en-US" dirty="0" smtClean="0"/>
              <a:t> gas (hydrocarbon).</a:t>
            </a:r>
          </a:p>
          <a:p>
            <a:pPr lvl="1"/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(Methane)</a:t>
            </a:r>
          </a:p>
          <a:p>
            <a:pPr lvl="1"/>
            <a:r>
              <a:rPr lang="en-US" dirty="0" smtClean="0"/>
              <a:t> 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10</a:t>
            </a:r>
            <a:r>
              <a:rPr lang="en-US" dirty="0" smtClean="0"/>
              <a:t> (</a:t>
            </a:r>
            <a:r>
              <a:rPr lang="en-US" dirty="0" err="1" smtClean="0"/>
              <a:t>Isobutane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Many rotational &amp; vibrational degrees of freedom</a:t>
            </a:r>
          </a:p>
          <a:p>
            <a:pPr lvl="1"/>
            <a:r>
              <a:rPr lang="en-US" dirty="0" smtClean="0"/>
              <a:t>Absorbs photons</a:t>
            </a:r>
          </a:p>
          <a:p>
            <a:pPr lvl="1"/>
            <a:r>
              <a:rPr lang="en-US" dirty="0" smtClean="0"/>
              <a:t>Charge exchange with </a:t>
            </a:r>
            <a:r>
              <a:rPr lang="en-US" dirty="0" err="1" smtClean="0"/>
              <a:t>Ar</a:t>
            </a:r>
            <a:r>
              <a:rPr lang="en-US" baseline="30000" dirty="0" smtClean="0"/>
              <a:t>+</a:t>
            </a:r>
            <a:r>
              <a:rPr lang="en-US" dirty="0" smtClean="0"/>
              <a:t> ions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going on in the gas?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most basic ionization detector.</a:t>
                </a:r>
              </a:p>
              <a:p>
                <a:r>
                  <a:rPr lang="en-US" dirty="0" smtClean="0"/>
                  <a:t>Used for prompt radiation detection.</a:t>
                </a:r>
              </a:p>
              <a:p>
                <a:r>
                  <a:rPr lang="en-US" dirty="0" smtClean="0"/>
                  <a:t>Low current: Given 1000 </a:t>
                </a:r>
                <a:r>
                  <a:rPr lang="el-GR" dirty="0" smtClean="0">
                    <a:latin typeface="Times New Roman"/>
                    <a:cs typeface="Times New Roman"/>
                  </a:rPr>
                  <a:t>α</a:t>
                </a:r>
                <a:r>
                  <a:rPr lang="en-US" dirty="0" smtClean="0">
                    <a:cs typeface="Times New Roman"/>
                  </a:rPr>
                  <a:t>/s</a:t>
                </a:r>
                <a:r>
                  <a:rPr lang="en-US" dirty="0" smtClean="0"/>
                  <a:t> and each track is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cm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19 </a:t>
                </a:r>
                <a:r>
                  <a:rPr lang="en-US" b="1" u="sng" dirty="0" err="1" smtClean="0"/>
                  <a:t>fA</a:t>
                </a:r>
                <a:endParaRPr lang="en-US" b="1" u="sng" dirty="0" smtClean="0"/>
              </a:p>
              <a:p>
                <a:r>
                  <a:rPr lang="en-US" b="1" u="sng" dirty="0" smtClean="0"/>
                  <a:t>What happens when 1 e</a:t>
                </a:r>
                <a:r>
                  <a:rPr lang="en-US" b="1" u="sng" baseline="30000" dirty="0" smtClean="0"/>
                  <a:t>-</a:t>
                </a:r>
                <a:r>
                  <a:rPr lang="en-US" b="1" u="sng" dirty="0" smtClean="0"/>
                  <a:t> is deposited?</a:t>
                </a:r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3"/>
                <a:stretch>
                  <a:fillRect l="-2564" t="-1282" r="-3620" b="-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chamber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146341" y="1294237"/>
            <a:ext cx="2714769" cy="1567248"/>
            <a:chOff x="5228229" y="1990285"/>
            <a:chExt cx="2714769" cy="156724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228229" y="1990285"/>
              <a:ext cx="2714769" cy="228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228229" y="3557533"/>
              <a:ext cx="2714769" cy="0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Delta V"/>
          <p:cNvGrpSpPr/>
          <p:nvPr/>
        </p:nvGrpSpPr>
        <p:grpSpPr>
          <a:xfrm>
            <a:off x="4100013" y="1296525"/>
            <a:ext cx="1046328" cy="1585440"/>
            <a:chOff x="4181901" y="1992573"/>
            <a:chExt cx="1046328" cy="1585440"/>
          </a:xfrm>
        </p:grpSpPr>
        <p:sp>
          <p:nvSpPr>
            <p:cNvPr id="13" name="Left Brace 12"/>
            <p:cNvSpPr/>
            <p:nvPr/>
          </p:nvSpPr>
          <p:spPr>
            <a:xfrm>
              <a:off x="4640239" y="1992573"/>
              <a:ext cx="587990" cy="1585440"/>
            </a:xfrm>
            <a:prstGeom prst="leftBrace">
              <a:avLst/>
            </a:prstGeom>
            <a:ln>
              <a:solidFill>
                <a:srgbClr val="FF0000">
                  <a:alpha val="6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81901" y="2539662"/>
              <a:ext cx="627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solidFill>
                    <a:srgbClr val="FF0000">
                      <a:alpha val="65000"/>
                    </a:srgbClr>
                  </a:solidFill>
                  <a:latin typeface="Times New Roman"/>
                  <a:cs typeface="Times New Roman"/>
                </a:rPr>
                <a:t>Δ</a:t>
              </a:r>
              <a:r>
                <a:rPr lang="en-US" dirty="0" smtClean="0">
                  <a:solidFill>
                    <a:srgbClr val="FF0000">
                      <a:alpha val="65000"/>
                    </a:srgbClr>
                  </a:solidFill>
                  <a:latin typeface="Times New Roman"/>
                  <a:cs typeface="Times New Roman"/>
                </a:rPr>
                <a:t>V</a:t>
              </a:r>
              <a:endParaRPr lang="en-US" dirty="0">
                <a:solidFill>
                  <a:srgbClr val="FF0000">
                    <a:alpha val="65000"/>
                  </a:srgbClr>
                </a:solidFill>
              </a:endParaRPr>
            </a:p>
          </p:txBody>
        </p:sp>
      </p:grpSp>
      <p:grpSp>
        <p:nvGrpSpPr>
          <p:cNvPr id="65" name="Charged Particle"/>
          <p:cNvGrpSpPr/>
          <p:nvPr/>
        </p:nvGrpSpPr>
        <p:grpSpPr>
          <a:xfrm>
            <a:off x="5146341" y="573194"/>
            <a:ext cx="2469108" cy="2920621"/>
            <a:chOff x="5228229" y="1269242"/>
            <a:chExt cx="2469108" cy="2920621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5228229" y="1269242"/>
              <a:ext cx="2469108" cy="2920621"/>
            </a:xfrm>
            <a:prstGeom prst="line">
              <a:avLst/>
            </a:prstGeom>
            <a:ln w="3810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58082" y="2176810"/>
              <a:ext cx="0" cy="138072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701042" y="2387789"/>
              <a:ext cx="0" cy="116974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03058" y="2785293"/>
              <a:ext cx="0" cy="77224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105074" y="3143542"/>
              <a:ext cx="0" cy="4139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960354" y="1990285"/>
              <a:ext cx="0" cy="186525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6701042" y="1990285"/>
              <a:ext cx="2272" cy="54937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6405330" y="1990285"/>
              <a:ext cx="0" cy="79500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6105074" y="1990286"/>
              <a:ext cx="2272" cy="1153256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>
            <a:off x="7861110" y="1294237"/>
            <a:ext cx="6141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6" idx="0"/>
          </p:cNvCxnSpPr>
          <p:nvPr/>
        </p:nvCxnSpPr>
        <p:spPr>
          <a:xfrm flipH="1">
            <a:off x="8487544" y="1282877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304664" y="1473373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i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>
            <a:endCxn id="26" idx="4"/>
          </p:cNvCxnSpPr>
          <p:nvPr/>
        </p:nvCxnSpPr>
        <p:spPr>
          <a:xfrm flipV="1">
            <a:off x="8487544" y="1839133"/>
            <a:ext cx="0" cy="1943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304664" y="2018829"/>
            <a:ext cx="33528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211400" y="2116637"/>
            <a:ext cx="54864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873394" y="2861485"/>
            <a:ext cx="6141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487544" y="2116637"/>
            <a:ext cx="0" cy="7653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10" y="3291309"/>
            <a:ext cx="3670702" cy="295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727810" y="5964072"/>
            <a:ext cx="608465" cy="4319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1371600"/>
            <a:ext cx="4223983" cy="4754563"/>
          </a:xfrm>
        </p:spPr>
        <p:txBody>
          <a:bodyPr/>
          <a:lstStyle/>
          <a:p>
            <a:r>
              <a:rPr lang="en-US" dirty="0" smtClean="0"/>
              <a:t>Single electrons are hard to detect. What to do?</a:t>
            </a:r>
          </a:p>
          <a:p>
            <a:r>
              <a:rPr lang="en-US" dirty="0" smtClean="0"/>
              <a:t>Stronger Field</a:t>
            </a:r>
          </a:p>
          <a:p>
            <a:pPr lvl="1"/>
            <a:r>
              <a:rPr lang="en-US" dirty="0" smtClean="0"/>
              <a:t>Gives electrons more energy</a:t>
            </a:r>
          </a:p>
          <a:p>
            <a:pPr lvl="1"/>
            <a:r>
              <a:rPr lang="en-US" dirty="0" smtClean="0"/>
              <a:t>If the electrons have enough energy to ionize along their path</a:t>
            </a:r>
          </a:p>
          <a:p>
            <a:r>
              <a:rPr lang="en-US" dirty="0"/>
              <a:t>C</a:t>
            </a:r>
            <a:r>
              <a:rPr lang="en-US" dirty="0" smtClean="0"/>
              <a:t>onstant E-field so avalanche everywhere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5269173" y="444515"/>
            <a:ext cx="2714769" cy="1567248"/>
            <a:chOff x="5228229" y="1990285"/>
            <a:chExt cx="2714769" cy="1567248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5228229" y="1990285"/>
              <a:ext cx="2714769" cy="2288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5228229" y="3557533"/>
              <a:ext cx="2714769" cy="0"/>
            </a:xfrm>
            <a:prstGeom prst="line">
              <a:avLst/>
            </a:prstGeom>
            <a:ln w="76200" cap="rnd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Delta V"/>
          <p:cNvGrpSpPr/>
          <p:nvPr/>
        </p:nvGrpSpPr>
        <p:grpSpPr>
          <a:xfrm>
            <a:off x="4222845" y="446803"/>
            <a:ext cx="1046328" cy="1585440"/>
            <a:chOff x="4181901" y="1992573"/>
            <a:chExt cx="1046328" cy="1585440"/>
          </a:xfrm>
        </p:grpSpPr>
        <p:sp>
          <p:nvSpPr>
            <p:cNvPr id="39" name="Left Brace 38"/>
            <p:cNvSpPr/>
            <p:nvPr/>
          </p:nvSpPr>
          <p:spPr>
            <a:xfrm>
              <a:off x="4640239" y="1992573"/>
              <a:ext cx="587990" cy="1585440"/>
            </a:xfrm>
            <a:prstGeom prst="leftBrace">
              <a:avLst/>
            </a:prstGeom>
            <a:ln>
              <a:solidFill>
                <a:srgbClr val="FF0000">
                  <a:alpha val="6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81901" y="2539662"/>
              <a:ext cx="627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solidFill>
                    <a:srgbClr val="FF0000">
                      <a:alpha val="65000"/>
                    </a:srgbClr>
                  </a:solidFill>
                  <a:latin typeface="Times New Roman"/>
                  <a:cs typeface="Times New Roman"/>
                </a:rPr>
                <a:t>Δ</a:t>
              </a:r>
              <a:r>
                <a:rPr lang="en-US" dirty="0" smtClean="0">
                  <a:solidFill>
                    <a:srgbClr val="FF0000">
                      <a:alpha val="65000"/>
                    </a:srgbClr>
                  </a:solidFill>
                  <a:latin typeface="Times New Roman"/>
                  <a:cs typeface="Times New Roman"/>
                </a:rPr>
                <a:t>V</a:t>
              </a:r>
              <a:endParaRPr lang="en-US" dirty="0">
                <a:solidFill>
                  <a:srgbClr val="FF0000">
                    <a:alpha val="65000"/>
                  </a:srgbClr>
                </a:solidFill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983942" y="444515"/>
            <a:ext cx="6141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53" idx="0"/>
          </p:cNvCxnSpPr>
          <p:nvPr/>
        </p:nvCxnSpPr>
        <p:spPr>
          <a:xfrm flipH="1">
            <a:off x="8610376" y="433155"/>
            <a:ext cx="0" cy="18288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8427496" y="623651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i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/>
          <p:cNvCxnSpPr>
            <a:endCxn id="53" idx="4"/>
          </p:cNvCxnSpPr>
          <p:nvPr/>
        </p:nvCxnSpPr>
        <p:spPr>
          <a:xfrm flipV="1">
            <a:off x="8610376" y="989411"/>
            <a:ext cx="0" cy="1943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427496" y="1169107"/>
            <a:ext cx="33528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334232" y="1266915"/>
            <a:ext cx="54864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996226" y="2011763"/>
            <a:ext cx="6141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610376" y="1266915"/>
            <a:ext cx="0" cy="7653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5269173" y="-276528"/>
            <a:ext cx="2469108" cy="2920621"/>
            <a:chOff x="5269173" y="1883402"/>
            <a:chExt cx="2469108" cy="2920621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5269173" y="1883402"/>
              <a:ext cx="2469108" cy="2920621"/>
            </a:xfrm>
            <a:prstGeom prst="line">
              <a:avLst/>
            </a:prstGeom>
            <a:ln w="3810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999026" y="2790970"/>
              <a:ext cx="0" cy="138072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741986" y="3001949"/>
              <a:ext cx="0" cy="116974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444002" y="3399453"/>
              <a:ext cx="0" cy="77224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146018" y="3757702"/>
              <a:ext cx="0" cy="4139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999026" y="3001949"/>
              <a:ext cx="152400" cy="116974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6878472" y="3146801"/>
              <a:ext cx="101219" cy="104537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6929081" y="3481331"/>
              <a:ext cx="69945" cy="690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999026" y="3481331"/>
              <a:ext cx="87574" cy="690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999026" y="3964697"/>
              <a:ext cx="43787" cy="20699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6979691" y="3964697"/>
              <a:ext cx="41228" cy="20699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41986" y="3329037"/>
              <a:ext cx="136486" cy="84265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6626557" y="3384654"/>
              <a:ext cx="115430" cy="78703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741987" y="3757702"/>
              <a:ext cx="68242" cy="4139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6684272" y="3826512"/>
              <a:ext cx="57715" cy="34518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741987" y="3153822"/>
              <a:ext cx="187094" cy="101787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6626557" y="3246526"/>
              <a:ext cx="115430" cy="92516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6776108" y="2966461"/>
              <a:ext cx="224197" cy="120523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6503727" y="3146801"/>
              <a:ext cx="238260" cy="102489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6622857" y="3659247"/>
              <a:ext cx="119130" cy="51244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444002" y="3481331"/>
              <a:ext cx="152400" cy="690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6291618" y="3481331"/>
              <a:ext cx="152384" cy="690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6367810" y="3809509"/>
              <a:ext cx="76192" cy="36218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6444002" y="3750365"/>
              <a:ext cx="76208" cy="42132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146018" y="3826512"/>
              <a:ext cx="76200" cy="34518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6005015" y="3826512"/>
              <a:ext cx="141003" cy="34518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6075516" y="3999102"/>
              <a:ext cx="81899" cy="19307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6776108" y="3481331"/>
              <a:ext cx="266705" cy="6903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6596402" y="3615487"/>
              <a:ext cx="239132" cy="55620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>
              <a:off x="6291618" y="3785573"/>
              <a:ext cx="228592" cy="38612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6367810" y="3893590"/>
              <a:ext cx="316462" cy="27810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6596402" y="3778173"/>
              <a:ext cx="332679" cy="41400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6626557" y="3659247"/>
              <a:ext cx="208977" cy="51244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810229" y="3569077"/>
              <a:ext cx="397021" cy="62309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6929081" y="3481331"/>
              <a:ext cx="278169" cy="71084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>
            <a:off x="6232688" y="2139125"/>
            <a:ext cx="2454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2000" dirty="0" smtClean="0"/>
              <a:t>PPAC</a:t>
            </a:r>
            <a:endParaRPr lang="en-US" sz="2800" b="1" spc="2000" dirty="0"/>
          </a:p>
        </p:txBody>
      </p:sp>
      <p:sp>
        <p:nvSpPr>
          <p:cNvPr id="154" name="TextBox 153"/>
          <p:cNvSpPr txBox="1"/>
          <p:nvPr/>
        </p:nvSpPr>
        <p:spPr>
          <a:xfrm>
            <a:off x="6568566" y="2441679"/>
            <a:ext cx="652679" cy="216601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800" dirty="0" smtClean="0"/>
              <a:t>late</a:t>
            </a:r>
            <a:endParaRPr lang="en-US" sz="2800" dirty="0"/>
          </a:p>
        </p:txBody>
      </p:sp>
      <p:sp>
        <p:nvSpPr>
          <p:cNvPr id="155" name="TextBox 154"/>
          <p:cNvSpPr txBox="1"/>
          <p:nvPr/>
        </p:nvSpPr>
        <p:spPr>
          <a:xfrm>
            <a:off x="6051777" y="2443951"/>
            <a:ext cx="652679" cy="338328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800" dirty="0" err="1" smtClean="0"/>
              <a:t>arallel</a:t>
            </a:r>
            <a:endParaRPr lang="en-US" sz="2800" dirty="0"/>
          </a:p>
        </p:txBody>
      </p:sp>
      <p:sp>
        <p:nvSpPr>
          <p:cNvPr id="156" name="TextBox 155"/>
          <p:cNvSpPr txBox="1"/>
          <p:nvPr/>
        </p:nvSpPr>
        <p:spPr>
          <a:xfrm>
            <a:off x="7048518" y="2443949"/>
            <a:ext cx="652679" cy="384048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800" dirty="0" err="1" smtClean="0"/>
              <a:t>valanche</a:t>
            </a:r>
            <a:endParaRPr lang="en-US" sz="2800" dirty="0"/>
          </a:p>
        </p:txBody>
      </p:sp>
      <p:sp>
        <p:nvSpPr>
          <p:cNvPr id="157" name="TextBox 156"/>
          <p:cNvSpPr txBox="1"/>
          <p:nvPr/>
        </p:nvSpPr>
        <p:spPr>
          <a:xfrm>
            <a:off x="7596710" y="2432573"/>
            <a:ext cx="652679" cy="384048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800" dirty="0" err="1" smtClean="0"/>
              <a:t>ounter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98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53" grpId="0"/>
      <p:bldP spid="154" grpId="0"/>
      <p:bldP spid="155" grpId="0"/>
      <p:bldP spid="156" grpId="0"/>
      <p:bldP spid="1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88" y="542488"/>
            <a:ext cx="5296825" cy="35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The Geiger-M</a:t>
            </a:r>
            <a:r>
              <a:rPr lang="en-US" dirty="0" smtClean="0">
                <a:latin typeface="+mj-lt"/>
                <a:cs typeface="Times New Roman"/>
              </a:rPr>
              <a:t>üller tube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903260"/>
                <a:ext cx="8229600" cy="219273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Cylinder filled with gas</a:t>
                </a:r>
              </a:p>
              <a:p>
                <a:r>
                  <a:rPr lang="en-US" dirty="0" smtClean="0"/>
                  <a:t>Inner surface of the cylinder is conductive</a:t>
                </a:r>
              </a:p>
              <a:p>
                <a:r>
                  <a:rPr lang="en-US" b="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 is applied to the wire: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  <a:ea typeface="Cambria Math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𝑟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903260"/>
                <a:ext cx="8229600" cy="2192739"/>
              </a:xfrm>
              <a:blipFill rotWithShape="1">
                <a:blip r:embed="rId3"/>
                <a:stretch>
                  <a:fillRect l="-1259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93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Ionization Detectors</a:t>
            </a:r>
          </a:p>
          <a:p>
            <a:pPr lvl="1"/>
            <a:r>
              <a:rPr lang="en-US" dirty="0" smtClean="0"/>
              <a:t>Behavior in the detector</a:t>
            </a:r>
          </a:p>
          <a:p>
            <a:pPr lvl="2"/>
            <a:r>
              <a:rPr lang="en-US" dirty="0" smtClean="0">
                <a:latin typeface="+mj-lt"/>
              </a:rPr>
              <a:t>Deposition of energy</a:t>
            </a:r>
          </a:p>
          <a:p>
            <a:pPr lvl="2"/>
            <a:r>
              <a:rPr lang="en-US" dirty="0" smtClean="0">
                <a:latin typeface="+mj-lt"/>
              </a:rPr>
              <a:t>Transport within the detector</a:t>
            </a:r>
          </a:p>
          <a:p>
            <a:pPr lvl="2"/>
            <a:r>
              <a:rPr lang="en-US" dirty="0" smtClean="0">
                <a:latin typeface="+mj-lt"/>
              </a:rPr>
              <a:t>Avalanche multiplication</a:t>
            </a:r>
          </a:p>
          <a:p>
            <a:pPr lvl="1"/>
            <a:r>
              <a:rPr lang="en-US" dirty="0" smtClean="0">
                <a:latin typeface="+mj-lt"/>
              </a:rPr>
              <a:t>Detector Types</a:t>
            </a:r>
          </a:p>
          <a:p>
            <a:pPr lvl="2"/>
            <a:r>
              <a:rPr lang="en-US" dirty="0" smtClean="0">
                <a:latin typeface="+mj-lt"/>
              </a:rPr>
              <a:t>Proportional counters</a:t>
            </a:r>
          </a:p>
          <a:p>
            <a:pPr lvl="2"/>
            <a:r>
              <a:rPr lang="en-US" dirty="0" err="1" smtClean="0">
                <a:latin typeface="+mj-lt"/>
              </a:rPr>
              <a:t>Multiwire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roportional Counters (MWPCs)</a:t>
            </a:r>
          </a:p>
          <a:p>
            <a:pPr lvl="2"/>
            <a:r>
              <a:rPr lang="en-US" dirty="0" smtClean="0">
                <a:latin typeface="+mj-lt"/>
              </a:rPr>
              <a:t>Gas Electron Multipliers (GEMs)</a:t>
            </a:r>
          </a:p>
          <a:p>
            <a:r>
              <a:rPr lang="en-US" dirty="0" smtClean="0">
                <a:latin typeface="+mj-lt"/>
              </a:rPr>
              <a:t>Limits</a:t>
            </a: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The Geiger-M</a:t>
            </a:r>
            <a:r>
              <a:rPr lang="en-US" dirty="0" smtClean="0">
                <a:latin typeface="+mj-lt"/>
                <a:cs typeface="Times New Roman"/>
              </a:rPr>
              <a:t>üller tube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292836" y="1200660"/>
            <a:ext cx="4572000" cy="4572000"/>
            <a:chOff x="245636" y="1200660"/>
            <a:chExt cx="4572000" cy="4572000"/>
          </a:xfrm>
        </p:grpSpPr>
        <p:grpSp>
          <p:nvGrpSpPr>
            <p:cNvPr id="8" name="Group 7"/>
            <p:cNvGrpSpPr/>
            <p:nvPr/>
          </p:nvGrpSpPr>
          <p:grpSpPr>
            <a:xfrm>
              <a:off x="245636" y="1200660"/>
              <a:ext cx="4572000" cy="4572000"/>
              <a:chOff x="4517403" y="1269240"/>
              <a:chExt cx="4572000" cy="4572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517403" y="1269240"/>
                <a:ext cx="4572000" cy="457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734823" y="348666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/>
            <p:cNvCxnSpPr>
              <a:stCxn id="9" idx="3"/>
              <a:endCxn id="7" idx="3"/>
            </p:cNvCxnSpPr>
            <p:nvPr/>
          </p:nvCxnSpPr>
          <p:spPr>
            <a:xfrm flipH="1">
              <a:off x="915190" y="3535153"/>
              <a:ext cx="1567953" cy="156795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113617" y="4156536"/>
                  <a:ext cx="4742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617" y="4156536"/>
                  <a:ext cx="474232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3893036" y="2800860"/>
            <a:ext cx="1371600" cy="1371600"/>
            <a:chOff x="6117603" y="2869440"/>
            <a:chExt cx="1371600" cy="1371600"/>
          </a:xfrm>
        </p:grpSpPr>
        <p:grpSp>
          <p:nvGrpSpPr>
            <p:cNvPr id="13" name="Group 12"/>
            <p:cNvGrpSpPr/>
            <p:nvPr/>
          </p:nvGrpSpPr>
          <p:grpSpPr>
            <a:xfrm>
              <a:off x="6117603" y="2869440"/>
              <a:ext cx="1371600" cy="1371600"/>
              <a:chOff x="6117603" y="2869440"/>
              <a:chExt cx="1371600" cy="13716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117603" y="2869440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9" idx="1"/>
                <a:endCxn id="10" idx="1"/>
              </p:cNvCxnSpPr>
              <p:nvPr/>
            </p:nvCxnSpPr>
            <p:spPr>
              <a:xfrm flipH="1" flipV="1">
                <a:off x="6318469" y="3070306"/>
                <a:ext cx="450089" cy="43644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454801" y="2982036"/>
                  <a:ext cx="9476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800" b="0" i="0" smtClean="0">
                                <a:latin typeface="Cambria Math"/>
                              </a:rPr>
                              <m:t>m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4801" y="2982036"/>
                  <a:ext cx="947631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Line Callout 2 (Border and Accent Bar) 23"/>
          <p:cNvSpPr/>
          <p:nvPr/>
        </p:nvSpPr>
        <p:spPr>
          <a:xfrm>
            <a:off x="7312546" y="1871669"/>
            <a:ext cx="1155886" cy="77565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41915"/>
              <a:gd name="adj5" fmla="val 114794"/>
              <a:gd name="adj6" fmla="val -143337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113F7C"/>
                </a:solidFill>
              </a:rPr>
              <a:t>Drift Region</a:t>
            </a:r>
            <a:endParaRPr lang="en-US" dirty="0">
              <a:solidFill>
                <a:srgbClr val="113F7C"/>
              </a:solidFill>
            </a:endParaRPr>
          </a:p>
        </p:txBody>
      </p:sp>
      <p:sp>
        <p:nvSpPr>
          <p:cNvPr id="25" name="Line Callout 2 (Border and Accent Bar) 24"/>
          <p:cNvSpPr/>
          <p:nvPr/>
        </p:nvSpPr>
        <p:spPr>
          <a:xfrm>
            <a:off x="6864837" y="4593974"/>
            <a:ext cx="1897022" cy="77565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41915"/>
              <a:gd name="adj5" fmla="val -96350"/>
              <a:gd name="adj6" fmla="val -112165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113F7C"/>
                </a:solidFill>
              </a:rPr>
              <a:t>Multiplication Region</a:t>
            </a:r>
            <a:endParaRPr lang="en-US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2" y="660886"/>
            <a:ext cx="8121696" cy="56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The Geiger-M</a:t>
            </a:r>
            <a:r>
              <a:rPr lang="en-US" dirty="0" smtClean="0">
                <a:latin typeface="+mj-lt"/>
                <a:cs typeface="Times New Roman"/>
              </a:rPr>
              <a:t>üller tube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65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The Geiger-M</a:t>
            </a:r>
            <a:r>
              <a:rPr lang="en-US" dirty="0" smtClean="0">
                <a:latin typeface="+mj-lt"/>
                <a:cs typeface="Times New Roman"/>
              </a:rPr>
              <a:t>üller tube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4564" y="1227956"/>
            <a:ext cx="4572000" cy="4572000"/>
            <a:chOff x="245636" y="1200660"/>
            <a:chExt cx="4572000" cy="4572000"/>
          </a:xfrm>
        </p:grpSpPr>
        <p:grpSp>
          <p:nvGrpSpPr>
            <p:cNvPr id="8" name="Group 7"/>
            <p:cNvGrpSpPr/>
            <p:nvPr/>
          </p:nvGrpSpPr>
          <p:grpSpPr>
            <a:xfrm>
              <a:off x="245636" y="1200660"/>
              <a:ext cx="4572000" cy="4572000"/>
              <a:chOff x="4517403" y="1269240"/>
              <a:chExt cx="4572000" cy="4572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517403" y="1269240"/>
                <a:ext cx="4572000" cy="457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734823" y="348666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/>
            <p:cNvCxnSpPr>
              <a:stCxn id="9" idx="3"/>
              <a:endCxn id="7" idx="3"/>
            </p:cNvCxnSpPr>
            <p:nvPr/>
          </p:nvCxnSpPr>
          <p:spPr>
            <a:xfrm flipH="1">
              <a:off x="915190" y="3535153"/>
              <a:ext cx="1567953" cy="156795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113617" y="4156536"/>
                  <a:ext cx="4742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617" y="4156536"/>
                  <a:ext cx="474232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1654764" y="2828156"/>
            <a:ext cx="1371600" cy="1371600"/>
            <a:chOff x="6117603" y="2869440"/>
            <a:chExt cx="1371600" cy="1371600"/>
          </a:xfrm>
        </p:grpSpPr>
        <p:grpSp>
          <p:nvGrpSpPr>
            <p:cNvPr id="13" name="Group 12"/>
            <p:cNvGrpSpPr/>
            <p:nvPr/>
          </p:nvGrpSpPr>
          <p:grpSpPr>
            <a:xfrm>
              <a:off x="6117603" y="2869440"/>
              <a:ext cx="1371600" cy="1371600"/>
              <a:chOff x="6117603" y="2869440"/>
              <a:chExt cx="1371600" cy="13716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117603" y="2869440"/>
                <a:ext cx="1371600" cy="13716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9" idx="1"/>
                <a:endCxn id="10" idx="1"/>
              </p:cNvCxnSpPr>
              <p:nvPr/>
            </p:nvCxnSpPr>
            <p:spPr>
              <a:xfrm flipH="1" flipV="1">
                <a:off x="6318469" y="3070306"/>
                <a:ext cx="422793" cy="43644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454801" y="2982036"/>
                  <a:ext cx="9476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800" b="0" i="0" smtClean="0">
                                <a:latin typeface="Cambria Math"/>
                              </a:rPr>
                              <m:t>m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4801" y="2982036"/>
                  <a:ext cx="947631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21" y="982976"/>
            <a:ext cx="4536619" cy="520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72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you gain:</a:t>
            </a:r>
          </a:p>
          <a:p>
            <a:pPr lvl="1"/>
            <a:r>
              <a:rPr lang="en-US" dirty="0" smtClean="0"/>
              <a:t>Energy sensitivity that is scalable with voltage</a:t>
            </a:r>
          </a:p>
          <a:p>
            <a:pPr lvl="1"/>
            <a:r>
              <a:rPr lang="en-US" dirty="0" smtClean="0"/>
              <a:t>Position sensitivity in x </a:t>
            </a:r>
            <a:r>
              <a:rPr lang="en-US" b="1" u="sng" dirty="0" smtClean="0"/>
              <a:t>or y</a:t>
            </a:r>
          </a:p>
          <a:p>
            <a:pPr lvl="1"/>
            <a:r>
              <a:rPr lang="en-US" dirty="0" smtClean="0"/>
              <a:t>Portability</a:t>
            </a:r>
            <a:endParaRPr lang="en-US" dirty="0"/>
          </a:p>
          <a:p>
            <a:r>
              <a:rPr lang="en-US" dirty="0" smtClean="0"/>
              <a:t>What you lose:</a:t>
            </a:r>
          </a:p>
          <a:p>
            <a:pPr lvl="1"/>
            <a:r>
              <a:rPr lang="en-US" dirty="0" smtClean="0"/>
              <a:t>Position sensitivity in x and y </a:t>
            </a:r>
            <a:br>
              <a:rPr lang="en-US" dirty="0" smtClean="0"/>
            </a:br>
            <a:r>
              <a:rPr lang="en-US" b="1" u="sng" dirty="0" smtClean="0"/>
              <a:t>or</a:t>
            </a:r>
            <a:endParaRPr lang="en-US" dirty="0" smtClean="0"/>
          </a:p>
          <a:p>
            <a:pPr lvl="1"/>
            <a:r>
              <a:rPr lang="en-US" dirty="0" smtClean="0"/>
              <a:t>Money – get position back with an array.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The Geiger-M</a:t>
            </a:r>
            <a:r>
              <a:rPr lang="en-US" dirty="0" smtClean="0">
                <a:latin typeface="+mj-lt"/>
                <a:cs typeface="Times New Roman"/>
              </a:rPr>
              <a:t>üller tube</a:t>
            </a:r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Proportional Tube Array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146" name="Picture 2" descr="http://particle.astro.ru.nl/tracer/381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7039" b="9538"/>
          <a:stretch/>
        </p:blipFill>
        <p:spPr bwMode="auto">
          <a:xfrm>
            <a:off x="614150" y="1009931"/>
            <a:ext cx="7888406" cy="475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2513" y="4926842"/>
            <a:ext cx="4612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j-lt"/>
              </a:rPr>
              <a:t>Photo courtesy of J.R.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cs typeface="Times New Roman"/>
              </a:rPr>
              <a:t>örandel</a:t>
            </a:r>
            <a:r>
              <a:rPr lang="en-US" sz="1800" dirty="0">
                <a:solidFill>
                  <a:schemeClr val="bg1"/>
                </a:solidFill>
                <a:latin typeface="+mj-lt"/>
                <a:cs typeface="Times New Roman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+mj-lt"/>
                <a:cs typeface="Times New Roman"/>
              </a:rPr>
            </a:br>
            <a:r>
              <a:rPr lang="en-US" sz="1800" dirty="0">
                <a:solidFill>
                  <a:schemeClr val="bg1"/>
                </a:solidFill>
                <a:latin typeface="+mj-lt"/>
                <a:cs typeface="Times New Roman"/>
              </a:rPr>
              <a:t>http://particle.astro.ru.nl/etracersetup.html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4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098" name="Picture 2" descr="http://particle.astro.ru.nl/tracer/a382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59" y="0"/>
            <a:ext cx="4560367" cy="63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31056" y="5749707"/>
            <a:ext cx="4612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j-lt"/>
              </a:rPr>
              <a:t>Photo courtesy of J.R. 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1800" dirty="0" err="1" smtClean="0">
                <a:solidFill>
                  <a:schemeClr val="bg1"/>
                </a:solidFill>
                <a:latin typeface="+mj-lt"/>
                <a:cs typeface="Times New Roman"/>
              </a:rPr>
              <a:t>örandel</a:t>
            </a:r>
            <a:r>
              <a:rPr lang="en-US" sz="1800" dirty="0">
                <a:solidFill>
                  <a:schemeClr val="bg1"/>
                </a:solidFill>
                <a:latin typeface="+mj-lt"/>
                <a:cs typeface="Times New Roman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+mj-lt"/>
                <a:cs typeface="Times New Roman"/>
              </a:rPr>
            </a:br>
            <a:r>
              <a:rPr lang="en-US" sz="1800" dirty="0">
                <a:solidFill>
                  <a:schemeClr val="bg1"/>
                </a:solidFill>
                <a:latin typeface="+mj-lt"/>
                <a:cs typeface="Times New Roman"/>
              </a:rPr>
              <a:t>http://particle.astro.ru.nl/etracersetup.html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821284"/>
            <a:ext cx="6667500" cy="5000625"/>
            <a:chOff x="0" y="821284"/>
            <a:chExt cx="6667500" cy="5000625"/>
          </a:xfrm>
        </p:grpSpPr>
        <p:pic>
          <p:nvPicPr>
            <p:cNvPr id="4100" name="Picture 4" descr="http://stratocat.com.ar/globos/fotos/tracer03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21284"/>
              <a:ext cx="6667500" cy="500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0" y="5424499"/>
              <a:ext cx="461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Photo courtesy of stratocat.com</a:t>
              </a:r>
              <a:endParaRPr lang="en-US" sz="1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146" name="Picture 2" descr="http://stratocat.com.ar/globos/fotos/tracer0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7396"/>
            <a:ext cx="7110249" cy="53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5752219"/>
            <a:ext cx="461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j-lt"/>
              </a:rPr>
              <a:t>Photo courtesy of stratocat.com</a:t>
            </a:r>
            <a:endParaRPr lang="en-US" sz="1800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76500" y="751594"/>
            <a:ext cx="6749388" cy="5000625"/>
            <a:chOff x="2476500" y="751594"/>
            <a:chExt cx="6749388" cy="5000625"/>
          </a:xfrm>
        </p:grpSpPr>
        <p:pic>
          <p:nvPicPr>
            <p:cNvPr id="6148" name="Picture 4" descr="http://stratocat.com.ar/globos/fotos/tracer03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0" y="751594"/>
              <a:ext cx="6667500" cy="500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612944" y="5382887"/>
              <a:ext cx="461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Photo courtesy of stratocat.com</a:t>
              </a:r>
              <a:endParaRPr lang="en-US" sz="18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9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Multiwire</a:t>
            </a:r>
            <a:r>
              <a:rPr lang="en-US" dirty="0" smtClean="0"/>
              <a:t> Proportional Chamber (MWPC)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5371"/>
            <a:ext cx="4632432" cy="312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62672"/>
            <a:ext cx="4632431" cy="14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27546" y="1371600"/>
            <a:ext cx="4408227" cy="4754563"/>
          </a:xfrm>
        </p:spPr>
        <p:txBody>
          <a:bodyPr/>
          <a:lstStyle/>
          <a:p>
            <a:r>
              <a:rPr lang="en-US" dirty="0" smtClean="0"/>
              <a:t>What if you don’t want a plethora of independent gas volumes?</a:t>
            </a:r>
          </a:p>
          <a:p>
            <a:r>
              <a:rPr lang="en-US" dirty="0" smtClean="0"/>
              <a:t>Each wire acts as its own proportional counter.</a:t>
            </a:r>
          </a:p>
          <a:p>
            <a:r>
              <a:rPr lang="en-US" dirty="0" smtClean="0"/>
              <a:t>Could snake the wire and use a delay line.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24752" y="4333188"/>
                <a:ext cx="6174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752" y="4333188"/>
                <a:ext cx="617412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91321" y="2982288"/>
                <a:ext cx="5965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321" y="2982288"/>
                <a:ext cx="596574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91321" y="5657842"/>
                <a:ext cx="5965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321" y="5657842"/>
                <a:ext cx="596574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6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you want 2D sensitivity?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Create an array in X and an array in Y below.</a:t>
            </a:r>
          </a:p>
          <a:p>
            <a:r>
              <a:rPr lang="en-US" dirty="0" smtClean="0"/>
              <a:t>Charge deposited above goes to the top array</a:t>
            </a:r>
            <a:br>
              <a:rPr lang="en-US" dirty="0" smtClean="0"/>
            </a:br>
            <a:r>
              <a:rPr lang="en-US" dirty="0" smtClean="0"/>
              <a:t>	and</a:t>
            </a:r>
          </a:p>
          <a:p>
            <a:r>
              <a:rPr lang="en-US" dirty="0" smtClean="0"/>
              <a:t>Signal induces an image charge on the opposite array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MWPC X-Y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623337" y="853200"/>
            <a:ext cx="4102358" cy="3492067"/>
            <a:chOff x="4623337" y="1303584"/>
            <a:chExt cx="4102358" cy="34920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022375" y="1535113"/>
              <a:ext cx="36576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976655" y="4553567"/>
              <a:ext cx="374904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623337" y="1303584"/>
                  <a:ext cx="5965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3337" y="1303584"/>
                  <a:ext cx="596574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623337" y="4333986"/>
                  <a:ext cx="5965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3337" y="4333986"/>
                  <a:ext cx="596574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4611653" y="2180575"/>
            <a:ext cx="3950729" cy="461665"/>
            <a:chOff x="4611653" y="2630959"/>
            <a:chExt cx="3950729" cy="461665"/>
          </a:xfrm>
        </p:grpSpPr>
        <p:grpSp>
          <p:nvGrpSpPr>
            <p:cNvPr id="40" name="Group 39"/>
            <p:cNvGrpSpPr/>
            <p:nvPr/>
          </p:nvGrpSpPr>
          <p:grpSpPr>
            <a:xfrm>
              <a:off x="5090614" y="2793212"/>
              <a:ext cx="3471768" cy="137160"/>
              <a:chOff x="5090614" y="2984284"/>
              <a:chExt cx="3471768" cy="13716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09061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25734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42407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59080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75753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92426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09099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25772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42445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59118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75791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92464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09137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25810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742483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759156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75829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92502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809175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8258484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8425222" y="2984284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611653" y="2630959"/>
                  <a:ext cx="6174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1653" y="2630959"/>
                  <a:ext cx="617412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5022374" y="2444116"/>
            <a:ext cx="4055020" cy="461665"/>
            <a:chOff x="5022374" y="2894500"/>
            <a:chExt cx="4055020" cy="461665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5022374" y="3125333"/>
              <a:ext cx="3566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8459982" y="2894500"/>
                  <a:ext cx="6174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𝑽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9982" y="2894500"/>
                  <a:ext cx="61741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3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6446182" y="1328513"/>
            <a:ext cx="568770" cy="1030093"/>
            <a:chOff x="6446182" y="1328513"/>
            <a:chExt cx="568770" cy="1030093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6728344" y="1328513"/>
              <a:ext cx="0" cy="623117"/>
            </a:xfrm>
            <a:prstGeom prst="line">
              <a:avLst/>
            </a:prstGeom>
            <a:ln w="28575">
              <a:solidFill>
                <a:srgbClr val="113F7C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Isosceles Triangle 49"/>
            <p:cNvSpPr/>
            <p:nvPr/>
          </p:nvSpPr>
          <p:spPr>
            <a:xfrm>
              <a:off x="6446182" y="1937982"/>
              <a:ext cx="568770" cy="420624"/>
            </a:xfrm>
            <a:prstGeom prst="triangle">
              <a:avLst/>
            </a:prstGeom>
            <a:pattFill prst="narVert">
              <a:fgClr>
                <a:srgbClr val="113F7C"/>
              </a:fgClr>
              <a:bgClr>
                <a:schemeClr val="bg1"/>
              </a:bgClr>
            </a:patt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Oval 51"/>
          <p:cNvSpPr/>
          <p:nvPr/>
        </p:nvSpPr>
        <p:spPr>
          <a:xfrm>
            <a:off x="6418886" y="2601296"/>
            <a:ext cx="615622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71" name="Group 11270"/>
          <p:cNvGrpSpPr/>
          <p:nvPr/>
        </p:nvGrpSpPr>
        <p:grpSpPr>
          <a:xfrm>
            <a:off x="4920359" y="5540990"/>
            <a:ext cx="3004665" cy="1336059"/>
            <a:chOff x="4920359" y="5540990"/>
            <a:chExt cx="3004665" cy="1336059"/>
          </a:xfrm>
        </p:grpSpPr>
        <p:sp>
          <p:nvSpPr>
            <p:cNvPr id="11268" name="Arc 11267"/>
            <p:cNvSpPr/>
            <p:nvPr/>
          </p:nvSpPr>
          <p:spPr>
            <a:xfrm>
              <a:off x="5284980" y="5540990"/>
              <a:ext cx="2640044" cy="1336059"/>
            </a:xfrm>
            <a:prstGeom prst="arc">
              <a:avLst>
                <a:gd name="adj1" fmla="val 10868747"/>
                <a:gd name="adj2" fmla="val 16296945"/>
              </a:avLst>
            </a:prstGeom>
            <a:ln>
              <a:solidFill>
                <a:srgbClr val="113F7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70" name="Group 11269"/>
            <p:cNvGrpSpPr/>
            <p:nvPr/>
          </p:nvGrpSpPr>
          <p:grpSpPr>
            <a:xfrm>
              <a:off x="4920359" y="5540990"/>
              <a:ext cx="3004665" cy="668741"/>
              <a:chOff x="4920359" y="5540990"/>
              <a:chExt cx="3004665" cy="668741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V="1">
                <a:off x="4920359" y="5554639"/>
                <a:ext cx="336985" cy="0"/>
              </a:xfrm>
              <a:prstGeom prst="line">
                <a:avLst/>
              </a:prstGeom>
              <a:ln>
                <a:solidFill>
                  <a:srgbClr val="113F7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284980" y="5540991"/>
                <a:ext cx="0" cy="668740"/>
              </a:xfrm>
              <a:prstGeom prst="line">
                <a:avLst/>
              </a:prstGeom>
              <a:ln>
                <a:solidFill>
                  <a:srgbClr val="113F7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6587687" y="5540990"/>
                <a:ext cx="1337337" cy="2273"/>
              </a:xfrm>
              <a:prstGeom prst="line">
                <a:avLst/>
              </a:prstGeom>
              <a:ln>
                <a:solidFill>
                  <a:srgbClr val="113F7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/>
          <p:nvPr/>
        </p:nvGrpSpPr>
        <p:grpSpPr>
          <a:xfrm flipV="1">
            <a:off x="4920938" y="4150340"/>
            <a:ext cx="3004665" cy="1336059"/>
            <a:chOff x="4920359" y="5540990"/>
            <a:chExt cx="3004665" cy="1336059"/>
          </a:xfrm>
        </p:grpSpPr>
        <p:sp>
          <p:nvSpPr>
            <p:cNvPr id="78" name="Arc 77"/>
            <p:cNvSpPr/>
            <p:nvPr/>
          </p:nvSpPr>
          <p:spPr>
            <a:xfrm>
              <a:off x="5284980" y="5540990"/>
              <a:ext cx="2640044" cy="1336059"/>
            </a:xfrm>
            <a:prstGeom prst="arc">
              <a:avLst>
                <a:gd name="adj1" fmla="val 10868747"/>
                <a:gd name="adj2" fmla="val 16296945"/>
              </a:avLst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920359" y="5540990"/>
              <a:ext cx="3004665" cy="668741"/>
              <a:chOff x="4920359" y="5540990"/>
              <a:chExt cx="3004665" cy="668741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flipV="1">
                <a:off x="4920359" y="5554639"/>
                <a:ext cx="33698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5284980" y="5540991"/>
                <a:ext cx="0" cy="66874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6587687" y="5540990"/>
                <a:ext cx="1337337" cy="227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6908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E.G.</a:t>
            </a:r>
            <a:r>
              <a:rPr lang="en-US" dirty="0" smtClean="0"/>
              <a:t> The Time Projection Chamber (TPC)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6330" y="1842449"/>
            <a:ext cx="5088007" cy="368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71749" y="5227092"/>
            <a:ext cx="586854" cy="395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If you know where and when an event starts, you have a trigger.</a:t>
                </a:r>
              </a:p>
              <a:p>
                <a:r>
                  <a:rPr lang="en-US" dirty="0" smtClean="0"/>
                  <a:t>Most of the detector is a drift chamber.</a:t>
                </a:r>
              </a:p>
              <a:p>
                <a:r>
                  <a:rPr lang="en-US" dirty="0" smtClean="0"/>
                  <a:t>Endcaps are MWPCs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 smtClean="0"/>
                  <a:t> determined via curvature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4"/>
                <a:stretch>
                  <a:fillRect l="-2564" t="-1282" r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0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Gas is pretty cheap.</a:t>
            </a:r>
          </a:p>
          <a:p>
            <a:r>
              <a:rPr lang="en-US" dirty="0" smtClean="0"/>
              <a:t>E deposited in the form of electron-ion pairs.</a:t>
            </a:r>
          </a:p>
          <a:p>
            <a:r>
              <a:rPr lang="en-US" dirty="0" smtClean="0"/>
              <a:t>You can take advantage of electric fields to perform charge separation.</a:t>
            </a:r>
          </a:p>
          <a:p>
            <a:r>
              <a:rPr lang="en-US" dirty="0" smtClean="0"/>
              <a:t>You can make the detector portable.</a:t>
            </a:r>
          </a:p>
          <a:p>
            <a:r>
              <a:rPr lang="en-US" dirty="0" smtClean="0"/>
              <a:t>Sensitivity is improved with advances in electronics.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a detector medium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movie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R11Z5n3kfYY&amp;autoplay=1&amp;loop=1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07797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2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still hard to detect low energy events.</a:t>
            </a:r>
          </a:p>
          <a:p>
            <a:r>
              <a:rPr lang="en-US" dirty="0" smtClean="0"/>
              <a:t>Proportional tubes/MWPCs have only one stage of charge multiplication.</a:t>
            </a:r>
          </a:p>
          <a:p>
            <a:r>
              <a:rPr lang="en-US" dirty="0"/>
              <a:t>Proportional </a:t>
            </a:r>
            <a:r>
              <a:rPr lang="en-US" dirty="0" smtClean="0"/>
              <a:t>tubes arrays &amp; MWPCs are labor-intensive to assemble.</a:t>
            </a:r>
          </a:p>
          <a:p>
            <a:r>
              <a:rPr lang="en-US" dirty="0" smtClean="0"/>
              <a:t>What is needed is an array of discreet charge multiplication regions.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you need more gain?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</a:rPr>
              <a:t>A Gas Electron Multiplier (GEM) is essentially a thin layer of </a:t>
            </a:r>
            <a:r>
              <a:rPr lang="en-US" altLang="en-US" b="1" dirty="0" err="1">
                <a:latin typeface="Arial" charset="0"/>
              </a:rPr>
              <a:t>kapton</a:t>
            </a:r>
            <a:r>
              <a:rPr lang="en-US" altLang="en-US" b="1" dirty="0">
                <a:latin typeface="Arial" charset="0"/>
              </a:rPr>
              <a:t> insulation sandwiched between two layers of copper.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latin typeface="Arial" charset="0"/>
              </a:rPr>
              <a:t>Holes are then etched into the assembly.</a:t>
            </a:r>
          </a:p>
          <a:p>
            <a:endParaRPr lang="en-US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What is a </a:t>
            </a:r>
            <a:r>
              <a:rPr lang="en-US" altLang="en-US" dirty="0" smtClean="0">
                <a:latin typeface="+mj-lt"/>
              </a:rPr>
              <a:t>GEM?</a:t>
            </a:r>
            <a:endParaRPr lang="en-US" altLang="en-US" dirty="0">
              <a:latin typeface="+mj-lt"/>
            </a:endParaRP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072308"/>
              </p:ext>
            </p:extLst>
          </p:nvPr>
        </p:nvGraphicFramePr>
        <p:xfrm>
          <a:off x="406401" y="3315272"/>
          <a:ext cx="4102100" cy="2401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Image" r:id="rId3" imgW="2688797" imgH="2859514" progId="Photoshop.Image.5">
                  <p:embed/>
                </p:oleObj>
              </mc:Choice>
              <mc:Fallback>
                <p:oleObj name="Image" r:id="rId3" imgW="2688797" imgH="285951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1" y="3315272"/>
                        <a:ext cx="4102100" cy="2401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Text Box 4" hidden="1"/>
          <p:cNvSpPr txBox="1">
            <a:spLocks noChangeArrowheads="1"/>
          </p:cNvSpPr>
          <p:nvPr/>
        </p:nvSpPr>
        <p:spPr bwMode="auto">
          <a:xfrm>
            <a:off x="812800" y="1257300"/>
            <a:ext cx="6934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3838" indent="-2238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charset="0"/>
              </a:rPr>
              <a:t>A Gas Electron Multiplier (GEM) is essentially a thin layer of </a:t>
            </a:r>
            <a:r>
              <a:rPr lang="en-US" altLang="en-US" b="1" dirty="0" err="1">
                <a:latin typeface="Arial" charset="0"/>
              </a:rPr>
              <a:t>kapton</a:t>
            </a:r>
            <a:r>
              <a:rPr lang="en-US" altLang="en-US" b="1" dirty="0">
                <a:latin typeface="Arial" charset="0"/>
              </a:rPr>
              <a:t> insulation sandwiched between two layers of copper.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charset="0"/>
              </a:rPr>
              <a:t>Holes are then etched into the assembly.</a:t>
            </a:r>
          </a:p>
        </p:txBody>
      </p:sp>
      <p:pic>
        <p:nvPicPr>
          <p:cNvPr id="13317" name="Picture 5" descr="D:\2002-03\BA\GEM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562922"/>
            <a:ext cx="3860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524000" y="5753672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tx1"/>
                </a:solidFill>
              </a:rPr>
              <a:t>Many holes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648200" y="5677472"/>
            <a:ext cx="289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chemeClr val="tx1"/>
                </a:solidFill>
              </a:rPr>
              <a:t>A close-up of a single hole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961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19224074"/>
              </p:ext>
            </p:extLst>
          </p:nvPr>
        </p:nvGraphicFramePr>
        <p:xfrm>
          <a:off x="457199" y="962160"/>
          <a:ext cx="3514300" cy="25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Image" r:id="rId3" imgW="2292489" imgH="2774155" progId="Photoshop.Image.5">
                  <p:embed/>
                </p:oleObj>
              </mc:Choice>
              <mc:Fallback>
                <p:oleObj name="Image" r:id="rId3" imgW="2292489" imgH="277415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" y="962160"/>
                        <a:ext cx="3514300" cy="2504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846162"/>
            <a:ext cx="4038600" cy="54318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Behaves like a parallel </a:t>
            </a:r>
            <a:r>
              <a:rPr lang="en-US" altLang="en-US" dirty="0">
                <a:latin typeface="+mj-lt"/>
              </a:rPr>
              <a:t>plate </a:t>
            </a:r>
            <a:r>
              <a:rPr lang="en-US" altLang="en-US" dirty="0" smtClean="0">
                <a:latin typeface="+mj-lt"/>
              </a:rPr>
              <a:t>capacitor.</a:t>
            </a:r>
            <a:endParaRPr lang="en-US" altLang="en-US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e</a:t>
            </a:r>
            <a:r>
              <a:rPr lang="en-US" altLang="en-US" baseline="30000" dirty="0" smtClean="0">
                <a:latin typeface="+mj-lt"/>
              </a:rPr>
              <a:t>-</a:t>
            </a:r>
            <a:r>
              <a:rPr lang="en-US" altLang="en-US" dirty="0" smtClean="0">
                <a:latin typeface="+mj-lt"/>
              </a:rPr>
              <a:t> channeled through holes</a:t>
            </a:r>
            <a:endParaRPr lang="en-US" altLang="en-US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Fields in holes can reach ~120 kV/cm.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Charge multiplication inside the holes only.</a:t>
            </a: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+mj-lt"/>
              </a:rPr>
              <a:t>GEMs can be stacked so multiplication can be done in stages</a:t>
            </a:r>
            <a:endParaRPr lang="en-US" altLang="en-US" dirty="0">
              <a:latin typeface="+mj-lt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j-lt"/>
              </a:rPr>
              <a:t>How does it </a:t>
            </a:r>
            <a:r>
              <a:rPr lang="en-US" altLang="en-US" dirty="0" smtClean="0">
                <a:latin typeface="+mj-lt"/>
              </a:rPr>
              <a:t>work</a:t>
            </a:r>
            <a:r>
              <a:rPr lang="en-US" altLang="en-US" dirty="0">
                <a:latin typeface="+mj-lt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111202"/>
              </p:ext>
            </p:extLst>
          </p:nvPr>
        </p:nvGraphicFramePr>
        <p:xfrm>
          <a:off x="533400" y="3458568"/>
          <a:ext cx="3438099" cy="271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Image" r:id="rId5" imgW="3566771" imgH="2963164" progId="Photoshop.Image.5">
                  <p:embed/>
                </p:oleObj>
              </mc:Choice>
              <mc:Fallback>
                <p:oleObj name="Image" r:id="rId5" imgW="3566771" imgH="2963164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458568"/>
                        <a:ext cx="3438099" cy="271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7355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two textbooks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lhcb-muon.web.cern.ch/lhcb-muon/documents/Sauli_77-09.pdf</a:t>
            </a:r>
            <a:endParaRPr lang="en-US" dirty="0" smtClean="0"/>
          </a:p>
          <a:p>
            <a:r>
              <a:rPr lang="en-US">
                <a:hlinkClick r:id="rId3"/>
              </a:rPr>
              <a:t>http://www.sciencedirect.com/science/article/pii/S0370157304003345</a:t>
            </a:r>
            <a:r>
              <a:rPr lang="en-US" smtClean="0">
                <a:hlinkClick r:id="rId3"/>
              </a:rPr>
              <a:t>#</a:t>
            </a:r>
            <a:endParaRPr lang="en-US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Material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9168" r="70286" b="58095"/>
          <a:stretch/>
        </p:blipFill>
        <p:spPr bwMode="auto">
          <a:xfrm>
            <a:off x="1786207" y="3869853"/>
            <a:ext cx="5571586" cy="218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0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9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latin typeface="+mj-lt"/>
              </a:rPr>
              <a:t>Consequences of E-loss statistics</a:t>
            </a:r>
            <a:endParaRPr lang="en-US" altLang="en-US" dirty="0">
              <a:latin typeface="+mj-lt"/>
            </a:endParaRPr>
          </a:p>
        </p:txBody>
      </p:sp>
      <p:sp>
        <p:nvSpPr>
          <p:cNvPr id="4099" name="Text Box 3" hidden="1"/>
          <p:cNvSpPr txBox="1">
            <a:spLocks noChangeArrowheads="1"/>
          </p:cNvSpPr>
          <p:nvPr/>
        </p:nvSpPr>
        <p:spPr bwMode="auto">
          <a:xfrm>
            <a:off x="304800" y="457200"/>
            <a:ext cx="5008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600" b="1" dirty="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CONSEQUENCES OF ENERGY LOSS STATISTICS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81000" y="816592"/>
            <a:ext cx="393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b="1" i="1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LANDAU DISTRIBUTION OF ENERGY LOSS: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33400" y="4999632"/>
            <a:ext cx="2544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b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For a Gaussian distribution: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048000" y="4999632"/>
            <a:ext cx="14398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b="1" smtClean="0">
                <a:solidFill>
                  <a:srgbClr val="000000"/>
                </a:solidFill>
                <a:latin typeface="Symbol" charset="2"/>
                <a:ea typeface="+mn-ea"/>
                <a:cs typeface="+mn-cs"/>
              </a:rPr>
              <a:t>s</a:t>
            </a:r>
            <a:r>
              <a:rPr lang="en-US" altLang="en-US" sz="1400" b="1" baseline="-250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</a:t>
            </a:r>
            <a:r>
              <a:rPr lang="en-US" altLang="en-US" sz="1400" b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~ 21 i.p.</a:t>
            </a:r>
          </a:p>
          <a:p>
            <a:pPr defTabSz="914400" eaLnBrk="0" hangingPunct="0"/>
            <a:r>
              <a:rPr lang="en-US" altLang="en-US" sz="1400" b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FWHM ~ 50 i.p.</a:t>
            </a:r>
          </a:p>
        </p:txBody>
      </p:sp>
      <p:pic>
        <p:nvPicPr>
          <p:cNvPr id="4114" name="Picture 18" descr="&#10;lndau.tiff                                                     0002FFC7NEW G3                         B6F39FB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342032"/>
            <a:ext cx="3563937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476250" y="4207470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0</a:t>
            </a:r>
          </a:p>
        </p:txBody>
      </p: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52400" y="1465857"/>
            <a:ext cx="4176713" cy="3302000"/>
            <a:chOff x="96" y="846"/>
            <a:chExt cx="2631" cy="2080"/>
          </a:xfrm>
        </p:grpSpPr>
        <p:sp>
          <p:nvSpPr>
            <p:cNvPr id="4116" name="Text Box 20"/>
            <p:cNvSpPr txBox="1">
              <a:spLocks noChangeArrowheads="1"/>
            </p:cNvSpPr>
            <p:nvPr/>
          </p:nvSpPr>
          <p:spPr bwMode="auto">
            <a:xfrm>
              <a:off x="404" y="2653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118" name="Text Box 22"/>
            <p:cNvSpPr txBox="1">
              <a:spLocks noChangeArrowheads="1"/>
            </p:cNvSpPr>
            <p:nvPr/>
          </p:nvSpPr>
          <p:spPr bwMode="auto">
            <a:xfrm>
              <a:off x="1209" y="2653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500</a:t>
              </a:r>
            </a:p>
          </p:txBody>
        </p:sp>
        <p:sp>
          <p:nvSpPr>
            <p:cNvPr id="4119" name="Text Box 23"/>
            <p:cNvSpPr txBox="1">
              <a:spLocks noChangeArrowheads="1"/>
            </p:cNvSpPr>
            <p:nvPr/>
          </p:nvSpPr>
          <p:spPr bwMode="auto">
            <a:xfrm>
              <a:off x="2026" y="2653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1000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171" y="998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6000</a:t>
              </a:r>
            </a:p>
          </p:txBody>
        </p:sp>
        <p:sp>
          <p:nvSpPr>
            <p:cNvPr id="4122" name="Text Box 26"/>
            <p:cNvSpPr txBox="1">
              <a:spLocks noChangeArrowheads="1"/>
            </p:cNvSpPr>
            <p:nvPr/>
          </p:nvSpPr>
          <p:spPr bwMode="auto">
            <a:xfrm>
              <a:off x="171" y="1519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4000</a:t>
              </a:r>
            </a:p>
          </p:txBody>
        </p:sp>
        <p:sp>
          <p:nvSpPr>
            <p:cNvPr id="4123" name="Text Box 27"/>
            <p:cNvSpPr txBox="1">
              <a:spLocks noChangeArrowheads="1"/>
            </p:cNvSpPr>
            <p:nvPr/>
          </p:nvSpPr>
          <p:spPr bwMode="auto">
            <a:xfrm>
              <a:off x="171" y="20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2323" y="2753"/>
              <a:ext cx="4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N (i.p.)</a:t>
              </a:r>
            </a:p>
          </p:txBody>
        </p:sp>
        <p:sp>
          <p:nvSpPr>
            <p:cNvPr id="4128" name="Text Box 32"/>
            <p:cNvSpPr txBox="1">
              <a:spLocks noChangeArrowheads="1"/>
            </p:cNvSpPr>
            <p:nvPr/>
          </p:nvSpPr>
          <p:spPr bwMode="auto">
            <a:xfrm>
              <a:off x="96" y="846"/>
              <a:ext cx="4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Counts</a:t>
              </a:r>
            </a:p>
          </p:txBody>
        </p:sp>
      </p:grpSp>
      <p:pic>
        <p:nvPicPr>
          <p:cNvPr id="4133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570632"/>
            <a:ext cx="533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2362200" y="1570632"/>
            <a:ext cx="1730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4 cm Ar-CH4 (95-5)</a:t>
            </a:r>
          </a:p>
          <a:p>
            <a:pPr defTabSz="914400" eaLnBrk="0" hangingPunct="0"/>
            <a:r>
              <a:rPr lang="en-US" altLang="en-US" sz="140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5 bars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438400" y="2104032"/>
            <a:ext cx="1114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b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 = 460 i.p.</a:t>
            </a:r>
          </a:p>
        </p:txBody>
      </p:sp>
      <p:sp>
        <p:nvSpPr>
          <p:cNvPr id="4137" name="Text Box 41"/>
          <p:cNvSpPr txBox="1">
            <a:spLocks noChangeArrowheads="1"/>
          </p:cNvSpPr>
          <p:nvPr/>
        </p:nvSpPr>
        <p:spPr bwMode="auto">
          <a:xfrm>
            <a:off x="4614863" y="1413672"/>
            <a:ext cx="39512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en-US" sz="1400" b="1" dirty="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PARTICLE IDENTIFICATION </a:t>
            </a:r>
          </a:p>
          <a:p>
            <a:pPr defTabSz="914400" eaLnBrk="0" hangingPunct="0"/>
            <a:r>
              <a:rPr lang="en-US" altLang="en-US" sz="1400" b="1" dirty="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Requires statistical analysis of hundreds of samples</a:t>
            </a:r>
          </a:p>
        </p:txBody>
      </p:sp>
      <p:grpSp>
        <p:nvGrpSpPr>
          <p:cNvPr id="4155" name="Group 59"/>
          <p:cNvGrpSpPr>
            <a:grpSpLocks/>
          </p:cNvGrpSpPr>
          <p:nvPr/>
        </p:nvGrpSpPr>
        <p:grpSpPr bwMode="auto">
          <a:xfrm>
            <a:off x="4495800" y="2175672"/>
            <a:ext cx="4133850" cy="3429000"/>
            <a:chOff x="2880" y="2064"/>
            <a:chExt cx="2604" cy="2160"/>
          </a:xfrm>
        </p:grpSpPr>
        <p:grpSp>
          <p:nvGrpSpPr>
            <p:cNvPr id="4150" name="Group 54"/>
            <p:cNvGrpSpPr>
              <a:grpSpLocks/>
            </p:cNvGrpSpPr>
            <p:nvPr/>
          </p:nvGrpSpPr>
          <p:grpSpPr bwMode="auto">
            <a:xfrm>
              <a:off x="2880" y="2064"/>
              <a:ext cx="2604" cy="2160"/>
              <a:chOff x="2668" y="2160"/>
              <a:chExt cx="2604" cy="2160"/>
            </a:xfrm>
          </p:grpSpPr>
          <p:pic>
            <p:nvPicPr>
              <p:cNvPr id="4138" name="Picture 42" descr="&#10;protelec.tiff                                                  0002FFC7NEW G3                         B6F39FBC: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2160"/>
                <a:ext cx="2208" cy="1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140" name="Group 44"/>
              <p:cNvGrpSpPr>
                <a:grpSpLocks/>
              </p:cNvGrpSpPr>
              <p:nvPr/>
            </p:nvGrpSpPr>
            <p:grpSpPr bwMode="auto">
              <a:xfrm>
                <a:off x="2668" y="2240"/>
                <a:ext cx="2604" cy="2080"/>
                <a:chOff x="96" y="846"/>
                <a:chExt cx="2604" cy="2080"/>
              </a:xfrm>
            </p:grpSpPr>
            <p:sp>
              <p:nvSpPr>
                <p:cNvPr id="414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04" y="2653"/>
                  <a:ext cx="16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hangingPunct="0"/>
                  <a:r>
                    <a:rPr lang="en-US" altLang="en-US" sz="1200" smtClean="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209" y="2653"/>
                  <a:ext cx="275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hangingPunct="0"/>
                  <a:r>
                    <a:rPr lang="en-US" altLang="en-US" sz="1200" smtClean="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500</a:t>
                  </a:r>
                </a:p>
              </p:txBody>
            </p:sp>
            <p:sp>
              <p:nvSpPr>
                <p:cNvPr id="4143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2026" y="2653"/>
                  <a:ext cx="32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hangingPunct="0"/>
                  <a:r>
                    <a:rPr lang="en-US" altLang="en-US" sz="1200" smtClean="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1000</a:t>
                  </a:r>
                </a:p>
              </p:txBody>
            </p:sp>
            <p:sp>
              <p:nvSpPr>
                <p:cNvPr id="4144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171" y="998"/>
                  <a:ext cx="32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hangingPunct="0"/>
                  <a:r>
                    <a:rPr lang="en-US" altLang="en-US" sz="1200" smtClean="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6000</a:t>
                  </a:r>
                </a:p>
              </p:txBody>
            </p:sp>
            <p:sp>
              <p:nvSpPr>
                <p:cNvPr id="414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71" y="1519"/>
                  <a:ext cx="32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hangingPunct="0"/>
                  <a:r>
                    <a:rPr lang="en-US" altLang="en-US" sz="1200" smtClean="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4000</a:t>
                  </a:r>
                </a:p>
              </p:txBody>
            </p:sp>
            <p:sp>
              <p:nvSpPr>
                <p:cNvPr id="414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71" y="2041"/>
                  <a:ext cx="32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hangingPunct="0"/>
                  <a:r>
                    <a:rPr lang="en-US" altLang="en-US" sz="1200" smtClean="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2000</a:t>
                  </a:r>
                </a:p>
              </p:txBody>
            </p:sp>
            <p:sp>
              <p:nvSpPr>
                <p:cNvPr id="414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323" y="2753"/>
                  <a:ext cx="37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hangingPunct="0"/>
                  <a:r>
                    <a:rPr lang="en-US" altLang="en-US" sz="1200" smtClean="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N (i.p)</a:t>
                  </a:r>
                </a:p>
              </p:txBody>
            </p:sp>
            <p:sp>
              <p:nvSpPr>
                <p:cNvPr id="4148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96" y="846"/>
                  <a:ext cx="41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hangingPunct="0"/>
                  <a:r>
                    <a:rPr lang="en-US" altLang="en-US" sz="1200" smtClean="0">
                      <a:solidFill>
                        <a:srgbClr val="000000"/>
                      </a:solidFill>
                      <a:latin typeface="Arial" charset="0"/>
                      <a:ea typeface="+mn-ea"/>
                      <a:cs typeface="+mn-cs"/>
                    </a:rPr>
                    <a:t>Counts</a:t>
                  </a:r>
                </a:p>
              </p:txBody>
            </p:sp>
          </p:grpSp>
          <p:sp>
            <p:nvSpPr>
              <p:cNvPr id="4149" name="Text Box 53"/>
              <p:cNvSpPr txBox="1">
                <a:spLocks noChangeArrowheads="1"/>
              </p:cNvSpPr>
              <p:nvPr/>
            </p:nvSpPr>
            <p:spPr bwMode="auto">
              <a:xfrm>
                <a:off x="2880" y="3936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hangingPunct="0"/>
                <a:r>
                  <a:rPr lang="en-US" altLang="en-US" sz="1200" smtClean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4152" name="Text Box 56"/>
            <p:cNvSpPr txBox="1">
              <a:spLocks noChangeArrowheads="1"/>
            </p:cNvSpPr>
            <p:nvPr/>
          </p:nvSpPr>
          <p:spPr bwMode="auto">
            <a:xfrm>
              <a:off x="3408" y="2352"/>
              <a:ext cx="53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400" b="1" i="1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protons</a:t>
              </a:r>
            </a:p>
          </p:txBody>
        </p:sp>
        <p:sp>
          <p:nvSpPr>
            <p:cNvPr id="4153" name="Text Box 57"/>
            <p:cNvSpPr txBox="1">
              <a:spLocks noChangeArrowheads="1"/>
            </p:cNvSpPr>
            <p:nvPr/>
          </p:nvSpPr>
          <p:spPr bwMode="auto">
            <a:xfrm>
              <a:off x="4416" y="2352"/>
              <a:ext cx="61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400" b="1" i="1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electrons</a:t>
              </a:r>
            </a:p>
          </p:txBody>
        </p:sp>
        <p:sp>
          <p:nvSpPr>
            <p:cNvPr id="4154" name="Text Box 58"/>
            <p:cNvSpPr txBox="1">
              <a:spLocks noChangeArrowheads="1"/>
            </p:cNvSpPr>
            <p:nvPr/>
          </p:nvSpPr>
          <p:spPr bwMode="auto">
            <a:xfrm>
              <a:off x="4752" y="2160"/>
              <a:ext cx="5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hangingPunct="0"/>
              <a:r>
                <a:rPr lang="en-US" altLang="en-US" sz="1400" b="1" i="1" smtClean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15 GeV/c</a:t>
              </a:r>
            </a:p>
          </p:txBody>
        </p:sp>
      </p:grpSp>
      <p:sp>
        <p:nvSpPr>
          <p:cNvPr id="4134" name="Line 38"/>
          <p:cNvSpPr>
            <a:spLocks noChangeShapeType="1"/>
          </p:cNvSpPr>
          <p:nvPr/>
        </p:nvSpPr>
        <p:spPr bwMode="auto">
          <a:xfrm flipH="1" flipV="1">
            <a:off x="2133600" y="3247032"/>
            <a:ext cx="1219200" cy="1752600"/>
          </a:xfrm>
          <a:prstGeom prst="line">
            <a:avLst/>
          </a:prstGeom>
          <a:noFill/>
          <a:ln w="9525">
            <a:solidFill>
              <a:srgbClr val="FF181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156" name="Text Box 60"/>
          <p:cNvSpPr txBox="1">
            <a:spLocks noChangeArrowheads="1"/>
          </p:cNvSpPr>
          <p:nvPr/>
        </p:nvSpPr>
        <p:spPr bwMode="auto">
          <a:xfrm>
            <a:off x="4876800" y="5757072"/>
            <a:ext cx="3698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b="1" i="1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 </a:t>
            </a:r>
            <a:r>
              <a:rPr lang="en-US" altLang="en-US" sz="1400" b="1" i="1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Lehraus</a:t>
            </a:r>
            <a:r>
              <a:rPr lang="en-US" altLang="en-US" sz="1400" b="1" i="1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et al, Phys. </a:t>
            </a:r>
            <a:r>
              <a:rPr lang="en-US" altLang="en-US" sz="1400" b="1" i="1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Scripta</a:t>
            </a:r>
            <a:r>
              <a:rPr lang="en-US" altLang="en-US" sz="1400" b="1" i="1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23(1981)727</a:t>
            </a:r>
          </a:p>
        </p:txBody>
      </p:sp>
      <p:sp>
        <p:nvSpPr>
          <p:cNvPr id="4157" name="Line 61"/>
          <p:cNvSpPr>
            <a:spLocks noChangeShapeType="1"/>
          </p:cNvSpPr>
          <p:nvPr/>
        </p:nvSpPr>
        <p:spPr bwMode="auto">
          <a:xfrm>
            <a:off x="1752600" y="3054945"/>
            <a:ext cx="685800" cy="0"/>
          </a:xfrm>
          <a:prstGeom prst="line">
            <a:avLst/>
          </a:prstGeom>
          <a:noFill/>
          <a:ln w="9525">
            <a:solidFill>
              <a:srgbClr val="0A0A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158" name="Text Box 62"/>
          <p:cNvSpPr txBox="1">
            <a:spLocks noChangeArrowheads="1"/>
          </p:cNvSpPr>
          <p:nvPr/>
        </p:nvSpPr>
        <p:spPr bwMode="auto">
          <a:xfrm>
            <a:off x="2727325" y="2800945"/>
            <a:ext cx="1470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A0AFF"/>
                </a:solidFill>
                <a:latin typeface="Arial" charset="0"/>
                <a:ea typeface="+mn-ea"/>
                <a:cs typeface="+mn-cs"/>
              </a:rPr>
              <a:t>FWHM~250 i.p.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962" y="5359698"/>
            <a:ext cx="190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Slide courtesy of </a:t>
            </a:r>
            <a:r>
              <a:rPr lang="en-US" sz="1800" i="1" dirty="0" smtClean="0">
                <a:solidFill>
                  <a:srgbClr val="FF0000"/>
                </a:solidFill>
              </a:rPr>
              <a:t>F. </a:t>
            </a:r>
            <a:r>
              <a:rPr lang="en-US" sz="1800" i="1" dirty="0" err="1" smtClean="0">
                <a:solidFill>
                  <a:srgbClr val="FF0000"/>
                </a:solidFill>
              </a:rPr>
              <a:t>Sauli</a:t>
            </a:r>
            <a:r>
              <a:rPr lang="en-US" sz="1800" i="1" dirty="0" smtClean="0">
                <a:solidFill>
                  <a:srgbClr val="FF0000"/>
                </a:solidFill>
              </a:rPr>
              <a:t> IEEE-NSS 2002</a:t>
            </a:r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8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particle energy loss – Due to e</a:t>
            </a:r>
            <a:r>
              <a:rPr lang="en-US" baseline="30000" dirty="0" smtClean="0"/>
              <a:t>-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" y="982976"/>
            <a:ext cx="3699340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95" y="982976"/>
            <a:ext cx="4443073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Callout 2 (Accent Bar) 23"/>
          <p:cNvSpPr/>
          <p:nvPr/>
        </p:nvSpPr>
        <p:spPr>
          <a:xfrm>
            <a:off x="1318988" y="5038799"/>
            <a:ext cx="1564536" cy="742876"/>
          </a:xfrm>
          <a:prstGeom prst="accentCallout2">
            <a:avLst>
              <a:gd name="adj1" fmla="val 28619"/>
              <a:gd name="adj2" fmla="val 98089"/>
              <a:gd name="adj3" fmla="val 28137"/>
              <a:gd name="adj4" fmla="val 119655"/>
              <a:gd name="adj5" fmla="val -104435"/>
              <a:gd name="adj6" fmla="val 140427"/>
            </a:avLst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dirty="0" smtClean="0">
                <a:solidFill>
                  <a:srgbClr val="113F7C"/>
                </a:solidFill>
                <a:latin typeface="+mj-lt"/>
              </a:rPr>
              <a:t>Electrons don’t have much mass</a:t>
            </a:r>
            <a:endParaRPr lang="en-US" sz="1800" dirty="0">
              <a:solidFill>
                <a:srgbClr val="113F7C"/>
              </a:solidFill>
              <a:latin typeface="+mj-lt"/>
            </a:endParaRPr>
          </a:p>
        </p:txBody>
      </p:sp>
      <p:sp>
        <p:nvSpPr>
          <p:cNvPr id="25" name="Line Callout 2 (Accent Bar) 24"/>
          <p:cNvSpPr/>
          <p:nvPr/>
        </p:nvSpPr>
        <p:spPr>
          <a:xfrm>
            <a:off x="5927723" y="1847924"/>
            <a:ext cx="1279527" cy="642858"/>
          </a:xfrm>
          <a:prstGeom prst="accentCallout2">
            <a:avLst>
              <a:gd name="adj1" fmla="val 28619"/>
              <a:gd name="adj2" fmla="val 98089"/>
              <a:gd name="adj3" fmla="val 29618"/>
              <a:gd name="adj4" fmla="val 118166"/>
              <a:gd name="adj5" fmla="val -83633"/>
              <a:gd name="adj6" fmla="val 166479"/>
            </a:avLst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800" dirty="0" smtClean="0">
                <a:solidFill>
                  <a:srgbClr val="113F7C"/>
                </a:solidFill>
                <a:latin typeface="+mj-lt"/>
              </a:rPr>
              <a:t>Bragg peak</a:t>
            </a:r>
            <a:endParaRPr lang="en-US" sz="1800" dirty="0">
              <a:solidFill>
                <a:srgbClr val="113F7C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8795" y="4895846"/>
            <a:ext cx="4443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Range:</a:t>
            </a:r>
            <a:r>
              <a:rPr lang="en-US" sz="32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>
                <a:solidFill>
                  <a:schemeClr val="accent1"/>
                </a:solidFill>
              </a:rPr>
              <a:t>The distance a particle travels in medium before coming to rest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Excitation X + p → X</a:t>
            </a:r>
            <a:r>
              <a:rPr lang="en-US" baseline="30000" dirty="0" smtClean="0">
                <a:latin typeface="+mj-lt"/>
              </a:rPr>
              <a:t>*</a:t>
            </a:r>
            <a:r>
              <a:rPr lang="en-US" dirty="0" smtClean="0">
                <a:latin typeface="+mj-lt"/>
              </a:rPr>
              <a:t> + p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𝜎</m:t>
                    </m:r>
                    <m:r>
                      <a:rPr lang="en-US" b="0" i="1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 smtClean="0">
                    <a:latin typeface="+mj-lt"/>
                  </a:rPr>
                  <a:t> b at resonance</a:t>
                </a:r>
              </a:p>
              <a:p>
                <a:r>
                  <a:rPr lang="en-US" dirty="0" smtClean="0">
                    <a:latin typeface="+mj-lt"/>
                  </a:rPr>
                  <a:t>Dominates due to lower energy</a:t>
                </a:r>
              </a:p>
              <a:p>
                <a:r>
                  <a:rPr lang="en-US" dirty="0" smtClean="0">
                    <a:latin typeface="+mj-lt"/>
                  </a:rPr>
                  <a:t>No free electrons created</a:t>
                </a:r>
              </a:p>
              <a:p>
                <a:r>
                  <a:rPr lang="en-US" dirty="0" smtClean="0">
                    <a:latin typeface="+mj-lt"/>
                  </a:rPr>
                  <a:t>Excited ions can participate in subsequent ionizing reactions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 l="-1961" t="-309" r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4" y="1535113"/>
            <a:ext cx="4498975" cy="639762"/>
          </a:xfrm>
        </p:spPr>
        <p:txBody>
          <a:bodyPr/>
          <a:lstStyle/>
          <a:p>
            <a:r>
              <a:rPr lang="en-US" dirty="0" smtClean="0"/>
              <a:t>Ionization X + p → X</a:t>
            </a:r>
            <a:r>
              <a:rPr lang="en-US" baseline="30000" dirty="0" smtClean="0"/>
              <a:t>+</a:t>
            </a:r>
            <a:r>
              <a:rPr lang="en-US" dirty="0" smtClean="0"/>
              <a:t> + p + e</a:t>
            </a:r>
            <a:r>
              <a:rPr lang="en-US" baseline="30000" dirty="0" smtClean="0"/>
              <a:t>-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2174875"/>
                <a:ext cx="4167899" cy="395128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𝜎</m:t>
                    </m:r>
                    <m:r>
                      <a:rPr lang="en-US" b="0" i="1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 smtClean="0"/>
                  <a:t> b </a:t>
                </a:r>
              </a:p>
              <a:p>
                <a:r>
                  <a:rPr lang="en-US" dirty="0" smtClean="0"/>
                  <a:t>Higher energy threshold makes this less likely</a:t>
                </a:r>
              </a:p>
              <a:p>
                <a:r>
                  <a:rPr lang="en-US" dirty="0" smtClean="0"/>
                  <a:t>What’s most important in gaseous detectors</a:t>
                </a:r>
              </a:p>
              <a:p>
                <a:r>
                  <a:rPr lang="fr-FR" dirty="0" err="1"/>
                  <a:t>Penning</a:t>
                </a:r>
                <a:r>
                  <a:rPr lang="fr-FR" dirty="0"/>
                  <a:t> </a:t>
                </a:r>
                <a:r>
                  <a:rPr lang="fr-FR" dirty="0" err="1"/>
                  <a:t>Effect</a:t>
                </a:r>
                <a:r>
                  <a:rPr lang="fr-FR" dirty="0"/>
                  <a:t>:</a:t>
                </a:r>
                <a:br>
                  <a:rPr lang="fr-FR" dirty="0"/>
                </a:br>
                <a:r>
                  <a:rPr lang="fr-FR" dirty="0"/>
                  <a:t>Ne* + Ar → Ne + Ar</a:t>
                </a:r>
                <a:r>
                  <a:rPr lang="fr-FR" baseline="30000" dirty="0"/>
                  <a:t>+</a:t>
                </a:r>
                <a:r>
                  <a:rPr lang="fr-FR" dirty="0"/>
                  <a:t> + </a:t>
                </a:r>
                <a:r>
                  <a:rPr lang="fr-FR" dirty="0" smtClean="0"/>
                  <a:t>e</a:t>
                </a:r>
                <a:r>
                  <a:rPr lang="fr-FR" baseline="30000" dirty="0" smtClean="0"/>
                  <a:t>-</a:t>
                </a:r>
                <a:endParaRPr lang="en-US" baseline="30000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2174875"/>
                <a:ext cx="4167899" cy="3951288"/>
              </a:xfrm>
              <a:blipFill rotWithShape="1">
                <a:blip r:embed="rId4"/>
                <a:stretch>
                  <a:fillRect l="-2193" t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 loss due to e</a:t>
            </a:r>
            <a:r>
              <a:rPr lang="en-US" baseline="30000" dirty="0" smtClean="0"/>
              <a:t>-</a:t>
            </a:r>
            <a:r>
              <a:rPr lang="en-US" dirty="0" smtClean="0"/>
              <a:t>: 2 types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94083" y="4666593"/>
            <a:ext cx="1119351" cy="12612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4606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04800" y="914400"/>
            <a:ext cx="4133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b="1" i="1" dirty="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PRIMARY IONIZATION: ELECTRON-ION PAIRS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200400" y="1295400"/>
            <a:ext cx="2865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600" b="1" i="1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Minimum ionizing particles:</a:t>
            </a:r>
          </a:p>
        </p:txBody>
      </p:sp>
      <p:sp>
        <p:nvSpPr>
          <p:cNvPr id="2154" name="Rectangle 106"/>
          <p:cNvSpPr>
            <a:spLocks noChangeArrowheads="1"/>
          </p:cNvSpPr>
          <p:nvPr/>
        </p:nvSpPr>
        <p:spPr bwMode="auto">
          <a:xfrm>
            <a:off x="2971800" y="1828800"/>
            <a:ext cx="5181600" cy="914400"/>
          </a:xfrm>
          <a:prstGeom prst="rect">
            <a:avLst/>
          </a:prstGeom>
          <a:solidFill>
            <a:srgbClr val="EEEEE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5429250" y="1847850"/>
            <a:ext cx="4730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Argon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79" name="Rectangle 31"/>
          <p:cNvSpPr>
            <a:spLocks noChangeArrowheads="1"/>
          </p:cNvSpPr>
          <p:nvPr/>
        </p:nvSpPr>
        <p:spPr bwMode="auto">
          <a:xfrm>
            <a:off x="7664450" y="1860550"/>
            <a:ext cx="3952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DME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 flipH="1">
            <a:off x="3048000" y="2095500"/>
            <a:ext cx="5029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6076950" y="1865313"/>
            <a:ext cx="1588" cy="838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3" name="Rectangle 35"/>
          <p:cNvSpPr>
            <a:spLocks noChangeArrowheads="1"/>
          </p:cNvSpPr>
          <p:nvPr/>
        </p:nvSpPr>
        <p:spPr bwMode="auto">
          <a:xfrm>
            <a:off x="3149600" y="2470150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4" name="Rectangle 36"/>
          <p:cNvSpPr>
            <a:spLocks noChangeArrowheads="1"/>
          </p:cNvSpPr>
          <p:nvPr/>
        </p:nvSpPr>
        <p:spPr bwMode="auto">
          <a:xfrm>
            <a:off x="3251200" y="252095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5" name="Rectangle 37"/>
          <p:cNvSpPr>
            <a:spLocks noChangeArrowheads="1"/>
          </p:cNvSpPr>
          <p:nvPr/>
        </p:nvSpPr>
        <p:spPr bwMode="auto">
          <a:xfrm>
            <a:off x="3302000" y="2470150"/>
            <a:ext cx="7778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(ion pairs/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6" name="Rectangle 38"/>
          <p:cNvSpPr>
            <a:spLocks noChangeArrowheads="1"/>
          </p:cNvSpPr>
          <p:nvPr/>
        </p:nvSpPr>
        <p:spPr bwMode="auto">
          <a:xfrm>
            <a:off x="4146550" y="2470150"/>
            <a:ext cx="2365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cm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7" name="Rectangle 39"/>
          <p:cNvSpPr>
            <a:spLocks noChangeArrowheads="1"/>
          </p:cNvSpPr>
          <p:nvPr/>
        </p:nvSpPr>
        <p:spPr bwMode="auto">
          <a:xfrm>
            <a:off x="4387850" y="2470150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)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8" name="Rectangle 40"/>
          <p:cNvSpPr>
            <a:spLocks noChangeArrowheads="1"/>
          </p:cNvSpPr>
          <p:nvPr/>
        </p:nvSpPr>
        <p:spPr bwMode="auto">
          <a:xfrm>
            <a:off x="5530850" y="2508250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25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89" name="Rectangle 41"/>
          <p:cNvSpPr>
            <a:spLocks noChangeArrowheads="1"/>
          </p:cNvSpPr>
          <p:nvPr/>
        </p:nvSpPr>
        <p:spPr bwMode="auto">
          <a:xfrm>
            <a:off x="7766050" y="2470150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55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0" name="Rectangle 42"/>
          <p:cNvSpPr>
            <a:spLocks noChangeArrowheads="1"/>
          </p:cNvSpPr>
          <p:nvPr/>
        </p:nvSpPr>
        <p:spPr bwMode="auto">
          <a:xfrm>
            <a:off x="3162300" y="2228850"/>
            <a:ext cx="266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dE/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1" name="Rectangle 43"/>
          <p:cNvSpPr>
            <a:spLocks noChangeArrowheads="1"/>
          </p:cNvSpPr>
          <p:nvPr/>
        </p:nvSpPr>
        <p:spPr bwMode="auto">
          <a:xfrm>
            <a:off x="3486150" y="2228850"/>
            <a:ext cx="1873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dx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3676650" y="2228850"/>
            <a:ext cx="107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(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3790950" y="2228850"/>
            <a:ext cx="3063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keV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4095750" y="2228850"/>
            <a:ext cx="49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/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4210050" y="2228850"/>
            <a:ext cx="2365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cm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4438650" y="2228850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)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7" name="Rectangle 49"/>
          <p:cNvSpPr>
            <a:spLocks noChangeArrowheads="1"/>
          </p:cNvSpPr>
          <p:nvPr/>
        </p:nvSpPr>
        <p:spPr bwMode="auto">
          <a:xfrm>
            <a:off x="3173413" y="1873250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GAS (STP)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8" name="Rectangle 50"/>
          <p:cNvSpPr>
            <a:spLocks noChangeArrowheads="1"/>
          </p:cNvSpPr>
          <p:nvPr/>
        </p:nvSpPr>
        <p:spPr bwMode="auto">
          <a:xfrm>
            <a:off x="5480050" y="2228850"/>
            <a:ext cx="246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2.4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99" name="Rectangle 51"/>
          <p:cNvSpPr>
            <a:spLocks noChangeArrowheads="1"/>
          </p:cNvSpPr>
          <p:nvPr/>
        </p:nvSpPr>
        <p:spPr bwMode="auto">
          <a:xfrm>
            <a:off x="7740650" y="2203450"/>
            <a:ext cx="246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3.9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0" name="Line 52"/>
          <p:cNvSpPr>
            <a:spLocks noChangeShapeType="1"/>
          </p:cNvSpPr>
          <p:nvPr/>
        </p:nvSpPr>
        <p:spPr bwMode="auto">
          <a:xfrm>
            <a:off x="6789738" y="1866900"/>
            <a:ext cx="1587" cy="800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1" name="Rectangle 53"/>
          <p:cNvSpPr>
            <a:spLocks noChangeArrowheads="1"/>
          </p:cNvSpPr>
          <p:nvPr/>
        </p:nvSpPr>
        <p:spPr bwMode="auto">
          <a:xfrm>
            <a:off x="6173788" y="1843088"/>
            <a:ext cx="5127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Xenon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2" name="Rectangle 54"/>
          <p:cNvSpPr>
            <a:spLocks noChangeArrowheads="1"/>
          </p:cNvSpPr>
          <p:nvPr/>
        </p:nvSpPr>
        <p:spPr bwMode="auto">
          <a:xfrm>
            <a:off x="6249988" y="2224088"/>
            <a:ext cx="2460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6.7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6275388" y="24907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44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4" name="Line 56"/>
          <p:cNvSpPr>
            <a:spLocks noChangeShapeType="1"/>
          </p:cNvSpPr>
          <p:nvPr/>
        </p:nvSpPr>
        <p:spPr bwMode="auto">
          <a:xfrm>
            <a:off x="7454900" y="1866900"/>
            <a:ext cx="1588" cy="800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5" name="Rectangle 57"/>
          <p:cNvSpPr>
            <a:spLocks noChangeArrowheads="1"/>
          </p:cNvSpPr>
          <p:nvPr/>
        </p:nvSpPr>
        <p:spPr bwMode="auto">
          <a:xfrm>
            <a:off x="6940550" y="1860550"/>
            <a:ext cx="2571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CH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7219950" y="1898650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4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7" name="Rectangle 59"/>
          <p:cNvSpPr>
            <a:spLocks noChangeArrowheads="1"/>
          </p:cNvSpPr>
          <p:nvPr/>
        </p:nvSpPr>
        <p:spPr bwMode="auto">
          <a:xfrm>
            <a:off x="6991350" y="2216150"/>
            <a:ext cx="246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1.5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7016750" y="2470150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16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" name="Line 61"/>
          <p:cNvSpPr>
            <a:spLocks noChangeShapeType="1"/>
          </p:cNvSpPr>
          <p:nvPr/>
        </p:nvSpPr>
        <p:spPr bwMode="auto">
          <a:xfrm>
            <a:off x="4564063" y="1852613"/>
            <a:ext cx="1587" cy="838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125" name="Group 77"/>
          <p:cNvGrpSpPr>
            <a:grpSpLocks/>
          </p:cNvGrpSpPr>
          <p:nvPr/>
        </p:nvGrpSpPr>
        <p:grpSpPr bwMode="auto">
          <a:xfrm>
            <a:off x="4851400" y="3446463"/>
            <a:ext cx="1092200" cy="668337"/>
            <a:chOff x="2220" y="3084"/>
            <a:chExt cx="688" cy="421"/>
          </a:xfrm>
        </p:grpSpPr>
        <p:sp>
          <p:nvSpPr>
            <p:cNvPr id="2113" name="Rectangle 65"/>
            <p:cNvSpPr>
              <a:spLocks noChangeArrowheads="1"/>
            </p:cNvSpPr>
            <p:nvPr/>
          </p:nvSpPr>
          <p:spPr bwMode="auto">
            <a:xfrm>
              <a:off x="2220" y="3193"/>
              <a:ext cx="9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20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P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14" name="Rectangle 66"/>
            <p:cNvSpPr>
              <a:spLocks noChangeArrowheads="1"/>
            </p:cNvSpPr>
            <p:nvPr/>
          </p:nvSpPr>
          <p:spPr bwMode="auto">
            <a:xfrm>
              <a:off x="2284" y="3284"/>
              <a:ext cx="4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2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k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15" name="Rectangle 67"/>
            <p:cNvSpPr>
              <a:spLocks noChangeArrowheads="1"/>
            </p:cNvSpPr>
            <p:nvPr/>
          </p:nvSpPr>
          <p:spPr bwMode="auto">
            <a:xfrm>
              <a:off x="2324" y="3172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2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n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16" name="Rectangle 68"/>
            <p:cNvSpPr>
              <a:spLocks noChangeArrowheads="1"/>
            </p:cNvSpPr>
            <p:nvPr/>
          </p:nvSpPr>
          <p:spPr bwMode="auto">
            <a:xfrm>
              <a:off x="2412" y="3166"/>
              <a:ext cx="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2000" smtClean="0">
                  <a:solidFill>
                    <a:srgbClr val="000000"/>
                  </a:solidFill>
                  <a:latin typeface="Symbol" charset="2"/>
                  <a:ea typeface="+mn-ea"/>
                  <a:cs typeface="+mn-cs"/>
                  <a:sym typeface="Symbol" charset="2"/>
                </a:rPr>
                <a:t>=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17" name="Rectangle 69"/>
            <p:cNvSpPr>
              <a:spLocks noChangeArrowheads="1"/>
            </p:cNvSpPr>
            <p:nvPr/>
          </p:nvSpPr>
          <p:spPr bwMode="auto">
            <a:xfrm>
              <a:off x="2556" y="3089"/>
              <a:ext cx="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20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n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18" name="Rectangle 70"/>
            <p:cNvSpPr>
              <a:spLocks noChangeArrowheads="1"/>
            </p:cNvSpPr>
            <p:nvPr/>
          </p:nvSpPr>
          <p:spPr bwMode="auto">
            <a:xfrm>
              <a:off x="2628" y="3084"/>
              <a:ext cx="4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2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k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19" name="Rectangle 71"/>
            <p:cNvSpPr>
              <a:spLocks noChangeArrowheads="1"/>
            </p:cNvSpPr>
            <p:nvPr/>
          </p:nvSpPr>
          <p:spPr bwMode="auto">
            <a:xfrm>
              <a:off x="2564" y="3313"/>
              <a:ext cx="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20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k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20" name="Rectangle 72"/>
            <p:cNvSpPr>
              <a:spLocks noChangeArrowheads="1"/>
            </p:cNvSpPr>
            <p:nvPr/>
          </p:nvSpPr>
          <p:spPr bwMode="auto">
            <a:xfrm>
              <a:off x="2628" y="3313"/>
              <a:ext cx="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20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!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21" name="Rectangle 73"/>
            <p:cNvSpPr>
              <a:spLocks noChangeArrowheads="1"/>
            </p:cNvSpPr>
            <p:nvPr/>
          </p:nvSpPr>
          <p:spPr bwMode="auto">
            <a:xfrm>
              <a:off x="2724" y="3193"/>
              <a:ext cx="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20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e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22" name="Rectangle 74"/>
            <p:cNvSpPr>
              <a:spLocks noChangeArrowheads="1"/>
            </p:cNvSpPr>
            <p:nvPr/>
          </p:nvSpPr>
          <p:spPr bwMode="auto">
            <a:xfrm>
              <a:off x="2796" y="3140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200" smtClean="0">
                  <a:solidFill>
                    <a:srgbClr val="000000"/>
                  </a:solidFill>
                  <a:latin typeface="Symbol" charset="2"/>
                  <a:ea typeface="+mn-ea"/>
                  <a:cs typeface="+mn-cs"/>
                  <a:sym typeface="Symbol" charset="2"/>
                </a:rPr>
                <a:t>-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23" name="Rectangle 75"/>
            <p:cNvSpPr>
              <a:spLocks noChangeArrowheads="1"/>
            </p:cNvSpPr>
            <p:nvPr/>
          </p:nvSpPr>
          <p:spPr bwMode="auto">
            <a:xfrm>
              <a:off x="2860" y="3172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2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n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24" name="Line 76"/>
            <p:cNvSpPr>
              <a:spLocks noChangeShapeType="1"/>
            </p:cNvSpPr>
            <p:nvPr/>
          </p:nvSpPr>
          <p:spPr bwMode="auto">
            <a:xfrm>
              <a:off x="2544" y="3256"/>
              <a:ext cx="15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126" name="Text Box 78"/>
          <p:cNvSpPr txBox="1">
            <a:spLocks noChangeArrowheads="1"/>
          </p:cNvSpPr>
          <p:nvPr/>
        </p:nvSpPr>
        <p:spPr bwMode="auto">
          <a:xfrm>
            <a:off x="3124200" y="3065463"/>
            <a:ext cx="3216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600" b="1" i="1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Statistics of primary ionization:</a:t>
            </a:r>
          </a:p>
        </p:txBody>
      </p:sp>
      <p:sp>
        <p:nvSpPr>
          <p:cNvPr id="2128" name="Text Box 80"/>
          <p:cNvSpPr txBox="1">
            <a:spLocks noChangeArrowheads="1"/>
          </p:cNvSpPr>
          <p:nvPr/>
        </p:nvSpPr>
        <p:spPr bwMode="auto">
          <a:xfrm>
            <a:off x="3565525" y="3582988"/>
            <a:ext cx="96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Poisson:</a:t>
            </a:r>
          </a:p>
        </p:txBody>
      </p:sp>
      <p:sp>
        <p:nvSpPr>
          <p:cNvPr id="2129" name="Text Box 81"/>
          <p:cNvSpPr txBox="1">
            <a:spLocks noChangeArrowheads="1"/>
          </p:cNvSpPr>
          <p:nvPr/>
        </p:nvSpPr>
        <p:spPr bwMode="auto">
          <a:xfrm>
            <a:off x="6613525" y="3506788"/>
            <a:ext cx="2073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hangingPunct="0"/>
            <a:r>
              <a:rPr lang="en-US" altLang="en-US" sz="1600" b="1" i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</a:t>
            </a:r>
            <a:r>
              <a:rPr lang="en-US" altLang="en-US" sz="1600" i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 average</a:t>
            </a:r>
          </a:p>
          <a:p>
            <a:pPr defTabSz="914400" eaLnBrk="0" hangingPunct="0"/>
            <a:r>
              <a:rPr lang="en-US" altLang="en-US" sz="1600" b="1" i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</a:t>
            </a:r>
            <a:r>
              <a:rPr lang="en-US" altLang="en-US" sz="1600" i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 actual number</a:t>
            </a:r>
          </a:p>
        </p:txBody>
      </p:sp>
      <p:sp>
        <p:nvSpPr>
          <p:cNvPr id="2130" name="Text Box 82"/>
          <p:cNvSpPr txBox="1">
            <a:spLocks noChangeArrowheads="1"/>
          </p:cNvSpPr>
          <p:nvPr/>
        </p:nvSpPr>
        <p:spPr bwMode="auto">
          <a:xfrm>
            <a:off x="3200400" y="4495800"/>
            <a:ext cx="3282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600" b="1" i="1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(Maximum) detection efficiency:</a:t>
            </a:r>
          </a:p>
        </p:txBody>
      </p:sp>
      <p:grpSp>
        <p:nvGrpSpPr>
          <p:cNvPr id="2139" name="Group 91"/>
          <p:cNvGrpSpPr>
            <a:grpSpLocks/>
          </p:cNvGrpSpPr>
          <p:nvPr/>
        </p:nvGrpSpPr>
        <p:grpSpPr bwMode="auto">
          <a:xfrm>
            <a:off x="3352800" y="5105400"/>
            <a:ext cx="958850" cy="350838"/>
            <a:chOff x="2592" y="3656"/>
            <a:chExt cx="604" cy="221"/>
          </a:xfrm>
        </p:grpSpPr>
        <p:sp>
          <p:nvSpPr>
            <p:cNvPr id="2132" name="Rectangle 84"/>
            <p:cNvSpPr>
              <a:spLocks noChangeArrowheads="1"/>
            </p:cNvSpPr>
            <p:nvPr/>
          </p:nvSpPr>
          <p:spPr bwMode="auto">
            <a:xfrm>
              <a:off x="2592" y="3700"/>
              <a:ext cx="6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800" i="1" smtClean="0">
                  <a:solidFill>
                    <a:srgbClr val="000000"/>
                  </a:solidFill>
                  <a:latin typeface="Symbol" charset="2"/>
                  <a:ea typeface="+mn-ea"/>
                  <a:cs typeface="+mn-cs"/>
                  <a:sym typeface="Symbol" charset="2"/>
                </a:rPr>
                <a:t>e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33" name="Rectangle 85"/>
            <p:cNvSpPr>
              <a:spLocks noChangeArrowheads="1"/>
            </p:cNvSpPr>
            <p:nvPr/>
          </p:nvSpPr>
          <p:spPr bwMode="auto">
            <a:xfrm>
              <a:off x="2704" y="3700"/>
              <a:ext cx="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800" smtClean="0">
                  <a:solidFill>
                    <a:srgbClr val="000000"/>
                  </a:solidFill>
                  <a:latin typeface="Symbol" charset="2"/>
                  <a:ea typeface="+mn-ea"/>
                  <a:cs typeface="+mn-cs"/>
                  <a:sym typeface="Symbol" charset="2"/>
                </a:rPr>
                <a:t>=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34" name="Rectangle 86"/>
            <p:cNvSpPr>
              <a:spLocks noChangeArrowheads="1"/>
            </p:cNvSpPr>
            <p:nvPr/>
          </p:nvSpPr>
          <p:spPr bwMode="auto">
            <a:xfrm>
              <a:off x="2824" y="3704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8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1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35" name="Rectangle 87"/>
            <p:cNvSpPr>
              <a:spLocks noChangeArrowheads="1"/>
            </p:cNvSpPr>
            <p:nvPr/>
          </p:nvSpPr>
          <p:spPr bwMode="auto">
            <a:xfrm>
              <a:off x="2904" y="3676"/>
              <a:ext cx="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800" smtClean="0">
                  <a:solidFill>
                    <a:srgbClr val="000000"/>
                  </a:solidFill>
                  <a:latin typeface="Symbol" charset="2"/>
                  <a:ea typeface="+mn-ea"/>
                  <a:cs typeface="+mn-cs"/>
                  <a:sym typeface="Symbol" charset="2"/>
                </a:rPr>
                <a:t>-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36" name="Rectangle 88"/>
            <p:cNvSpPr>
              <a:spLocks noChangeArrowheads="1"/>
            </p:cNvSpPr>
            <p:nvPr/>
          </p:nvSpPr>
          <p:spPr bwMode="auto">
            <a:xfrm>
              <a:off x="3016" y="3704"/>
              <a:ext cx="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8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e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37" name="Rectangle 89"/>
            <p:cNvSpPr>
              <a:spLocks noChangeArrowheads="1"/>
            </p:cNvSpPr>
            <p:nvPr/>
          </p:nvSpPr>
          <p:spPr bwMode="auto">
            <a:xfrm>
              <a:off x="3088" y="3656"/>
              <a:ext cx="4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100" smtClean="0">
                  <a:solidFill>
                    <a:srgbClr val="000000"/>
                  </a:solidFill>
                  <a:latin typeface="Symbol" charset="2"/>
                  <a:ea typeface="+mn-ea"/>
                  <a:cs typeface="+mn-cs"/>
                  <a:sym typeface="Symbol" charset="2"/>
                </a:rPr>
                <a:t>-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38" name="Rectangle 90"/>
            <p:cNvSpPr>
              <a:spLocks noChangeArrowheads="1"/>
            </p:cNvSpPr>
            <p:nvPr/>
          </p:nvSpPr>
          <p:spPr bwMode="auto">
            <a:xfrm>
              <a:off x="3152" y="3664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 eaLnBrk="0" hangingPunct="0"/>
              <a:r>
                <a:rPr lang="en-US" altLang="en-US" sz="1100" i="1" smtClean="0">
                  <a:solidFill>
                    <a:srgbClr val="000000"/>
                  </a:solidFill>
                  <a:latin typeface="Times" charset="0"/>
                  <a:ea typeface="+mn-ea"/>
                  <a:cs typeface="+mn-cs"/>
                </a:rPr>
                <a:t>n</a:t>
              </a:r>
              <a:endParaRPr lang="en-US" altLang="en-US" sz="16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156" name="Rectangle 108"/>
          <p:cNvSpPr>
            <a:spLocks noChangeArrowheads="1"/>
          </p:cNvSpPr>
          <p:nvPr/>
        </p:nvSpPr>
        <p:spPr bwMode="auto">
          <a:xfrm>
            <a:off x="5181600" y="5029200"/>
            <a:ext cx="3200400" cy="1295400"/>
          </a:xfrm>
          <a:prstGeom prst="rect">
            <a:avLst/>
          </a:prstGeom>
          <a:solidFill>
            <a:srgbClr val="EEEEE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alt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41" name="Rectangle 93"/>
          <p:cNvSpPr>
            <a:spLocks noChangeArrowheads="1"/>
          </p:cNvSpPr>
          <p:nvPr/>
        </p:nvSpPr>
        <p:spPr bwMode="auto">
          <a:xfrm>
            <a:off x="6705600" y="5053013"/>
            <a:ext cx="7397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i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thickness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42" name="Rectangle 94"/>
          <p:cNvSpPr>
            <a:spLocks noChangeArrowheads="1"/>
          </p:cNvSpPr>
          <p:nvPr/>
        </p:nvSpPr>
        <p:spPr bwMode="auto">
          <a:xfrm>
            <a:off x="7645400" y="5065713"/>
            <a:ext cx="431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i="1" smtClean="0">
                <a:solidFill>
                  <a:srgbClr val="000000"/>
                </a:solidFill>
                <a:latin typeface="Symbol" charset="2"/>
                <a:ea typeface="+mn-ea"/>
                <a:cs typeface="+mn-cs"/>
                <a:sym typeface="Symbol" charset="2"/>
              </a:rPr>
              <a:t> 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44" name="Line 96"/>
          <p:cNvSpPr>
            <a:spLocks noChangeShapeType="1"/>
          </p:cNvSpPr>
          <p:nvPr/>
        </p:nvSpPr>
        <p:spPr bwMode="auto">
          <a:xfrm>
            <a:off x="5283200" y="5334000"/>
            <a:ext cx="29337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45" name="Rectangle 97"/>
          <p:cNvSpPr>
            <a:spLocks noChangeArrowheads="1"/>
          </p:cNvSpPr>
          <p:nvPr/>
        </p:nvSpPr>
        <p:spPr bwMode="auto">
          <a:xfrm>
            <a:off x="5715000" y="5943600"/>
            <a:ext cx="5222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Argon 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46" name="Rectangle 98"/>
          <p:cNvSpPr>
            <a:spLocks noChangeArrowheads="1"/>
          </p:cNvSpPr>
          <p:nvPr/>
        </p:nvSpPr>
        <p:spPr bwMode="auto">
          <a:xfrm>
            <a:off x="5486400" y="5089525"/>
            <a:ext cx="889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GAS (STP)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47" name="Rectangle 99"/>
          <p:cNvSpPr>
            <a:spLocks noChangeArrowheads="1"/>
          </p:cNvSpPr>
          <p:nvPr/>
        </p:nvSpPr>
        <p:spPr bwMode="auto">
          <a:xfrm>
            <a:off x="6737350" y="5883275"/>
            <a:ext cx="1476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 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48" name="Rectangle 100"/>
          <p:cNvSpPr>
            <a:spLocks noChangeArrowheads="1"/>
          </p:cNvSpPr>
          <p:nvPr/>
        </p:nvSpPr>
        <p:spPr bwMode="auto">
          <a:xfrm>
            <a:off x="6908800" y="5883275"/>
            <a:ext cx="295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mm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49" name="Rectangle 101"/>
          <p:cNvSpPr>
            <a:spLocks noChangeArrowheads="1"/>
          </p:cNvSpPr>
          <p:nvPr/>
        </p:nvSpPr>
        <p:spPr bwMode="auto">
          <a:xfrm>
            <a:off x="7645400" y="5883275"/>
            <a:ext cx="3444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91.8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0" name="Rectangle 102"/>
          <p:cNvSpPr>
            <a:spLocks noChangeArrowheads="1"/>
          </p:cNvSpPr>
          <p:nvPr/>
        </p:nvSpPr>
        <p:spPr bwMode="auto">
          <a:xfrm>
            <a:off x="6737350" y="6111875"/>
            <a:ext cx="1476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 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1" name="Rectangle 103"/>
          <p:cNvSpPr>
            <a:spLocks noChangeArrowheads="1"/>
          </p:cNvSpPr>
          <p:nvPr/>
        </p:nvSpPr>
        <p:spPr bwMode="auto">
          <a:xfrm>
            <a:off x="6908800" y="6111875"/>
            <a:ext cx="295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mm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2" name="Rectangle 104"/>
          <p:cNvSpPr>
            <a:spLocks noChangeArrowheads="1"/>
          </p:cNvSpPr>
          <p:nvPr/>
        </p:nvSpPr>
        <p:spPr bwMode="auto">
          <a:xfrm>
            <a:off x="7645400" y="6099175"/>
            <a:ext cx="3444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99.3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3" name="Line 105"/>
          <p:cNvSpPr>
            <a:spLocks noChangeShapeType="1"/>
          </p:cNvSpPr>
          <p:nvPr/>
        </p:nvSpPr>
        <p:spPr bwMode="auto">
          <a:xfrm>
            <a:off x="6629400" y="50292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5" name="Rectangle 107"/>
          <p:cNvSpPr>
            <a:spLocks noChangeArrowheads="1"/>
          </p:cNvSpPr>
          <p:nvPr/>
        </p:nvSpPr>
        <p:spPr bwMode="auto">
          <a:xfrm>
            <a:off x="6886575" y="44259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endParaRPr lang="en-US" altLang="en-US" sz="16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9" name="Line 111"/>
          <p:cNvSpPr>
            <a:spLocks noChangeShapeType="1"/>
          </p:cNvSpPr>
          <p:nvPr/>
        </p:nvSpPr>
        <p:spPr bwMode="auto">
          <a:xfrm>
            <a:off x="5327650" y="1860550"/>
            <a:ext cx="1588" cy="838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60" name="Text Box 112"/>
          <p:cNvSpPr txBox="1">
            <a:spLocks noChangeArrowheads="1"/>
          </p:cNvSpPr>
          <p:nvPr/>
        </p:nvSpPr>
        <p:spPr bwMode="auto">
          <a:xfrm>
            <a:off x="4616450" y="1816100"/>
            <a:ext cx="73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Helium</a:t>
            </a:r>
          </a:p>
        </p:txBody>
      </p:sp>
      <p:sp>
        <p:nvSpPr>
          <p:cNvPr id="2161" name="Rectangle 113"/>
          <p:cNvSpPr>
            <a:spLocks noChangeArrowheads="1"/>
          </p:cNvSpPr>
          <p:nvPr/>
        </p:nvSpPr>
        <p:spPr bwMode="auto">
          <a:xfrm>
            <a:off x="4800600" y="2225675"/>
            <a:ext cx="3444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0.32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62" name="Text Box 114"/>
          <p:cNvSpPr txBox="1">
            <a:spLocks noChangeArrowheads="1"/>
          </p:cNvSpPr>
          <p:nvPr/>
        </p:nvSpPr>
        <p:spPr bwMode="auto">
          <a:xfrm>
            <a:off x="4851400" y="2454275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2164" name="Text Box 116"/>
          <p:cNvSpPr txBox="1">
            <a:spLocks noChangeArrowheads="1"/>
          </p:cNvSpPr>
          <p:nvPr/>
        </p:nvSpPr>
        <p:spPr bwMode="auto">
          <a:xfrm>
            <a:off x="5562600" y="5410200"/>
            <a:ext cx="73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Helium</a:t>
            </a:r>
          </a:p>
        </p:txBody>
      </p:sp>
      <p:sp>
        <p:nvSpPr>
          <p:cNvPr id="2165" name="Rectangle 117"/>
          <p:cNvSpPr>
            <a:spLocks noChangeArrowheads="1"/>
          </p:cNvSpPr>
          <p:nvPr/>
        </p:nvSpPr>
        <p:spPr bwMode="auto">
          <a:xfrm>
            <a:off x="6748463" y="5386388"/>
            <a:ext cx="14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 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66" name="Rectangle 118"/>
          <p:cNvSpPr>
            <a:spLocks noChangeArrowheads="1"/>
          </p:cNvSpPr>
          <p:nvPr/>
        </p:nvSpPr>
        <p:spPr bwMode="auto">
          <a:xfrm>
            <a:off x="6919913" y="5386388"/>
            <a:ext cx="295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mm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67" name="Rectangle 119"/>
          <p:cNvSpPr>
            <a:spLocks noChangeArrowheads="1"/>
          </p:cNvSpPr>
          <p:nvPr/>
        </p:nvSpPr>
        <p:spPr bwMode="auto">
          <a:xfrm>
            <a:off x="7656513" y="53863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45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68" name="Rectangle 120"/>
          <p:cNvSpPr>
            <a:spLocks noChangeArrowheads="1"/>
          </p:cNvSpPr>
          <p:nvPr/>
        </p:nvSpPr>
        <p:spPr bwMode="auto">
          <a:xfrm>
            <a:off x="6748463" y="5614988"/>
            <a:ext cx="14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 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69" name="Rectangle 121"/>
          <p:cNvSpPr>
            <a:spLocks noChangeArrowheads="1"/>
          </p:cNvSpPr>
          <p:nvPr/>
        </p:nvSpPr>
        <p:spPr bwMode="auto">
          <a:xfrm>
            <a:off x="6919913" y="5614988"/>
            <a:ext cx="295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mm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7656513" y="56022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altLang="en-US" sz="14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70</a:t>
            </a:r>
            <a:endParaRPr lang="en-US" altLang="en-US" sz="1400" smtClean="0">
              <a:solidFill>
                <a:srgbClr val="3B21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71" name="Line 123"/>
          <p:cNvSpPr>
            <a:spLocks noChangeShapeType="1"/>
          </p:cNvSpPr>
          <p:nvPr/>
        </p:nvSpPr>
        <p:spPr bwMode="auto">
          <a:xfrm>
            <a:off x="6629400" y="5867400"/>
            <a:ext cx="1600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1400" smtClean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latin typeface="+mj-lt"/>
              </a:rPr>
              <a:t>Charged particles with molecules</a:t>
            </a:r>
            <a:endParaRPr lang="en-US" dirty="0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2827734" y="5743872"/>
            <a:ext cx="190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Slide courtesy of </a:t>
            </a:r>
            <a:r>
              <a:rPr lang="en-US" sz="1800" i="1" dirty="0" smtClean="0">
                <a:solidFill>
                  <a:srgbClr val="FF0000"/>
                </a:solidFill>
              </a:rPr>
              <a:t>F. </a:t>
            </a:r>
            <a:r>
              <a:rPr lang="en-US" sz="1800" i="1" dirty="0" err="1" smtClean="0">
                <a:solidFill>
                  <a:srgbClr val="FF0000"/>
                </a:solidFill>
              </a:rPr>
              <a:t>Sauli</a:t>
            </a:r>
            <a:r>
              <a:rPr lang="en-US" sz="1800" i="1" dirty="0" smtClean="0">
                <a:solidFill>
                  <a:srgbClr val="FF0000"/>
                </a:solidFill>
              </a:rPr>
              <a:t> IEEE-NSS 2002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 hidden="1"/>
          <p:cNvSpPr txBox="1">
            <a:spLocks noChangeArrowheads="1"/>
          </p:cNvSpPr>
          <p:nvPr/>
        </p:nvSpPr>
        <p:spPr bwMode="auto">
          <a:xfrm>
            <a:off x="228600" y="457200"/>
            <a:ext cx="3883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600" dirty="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SECONDARY AND TOTAL IONIZATION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54672" y="585278"/>
            <a:ext cx="26597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US" altLang="en-US" sz="1400" i="1" dirty="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CLUSTERS &amp; </a:t>
            </a:r>
            <a:r>
              <a:rPr lang="el-GR" altLang="en-US" sz="1400" i="1" dirty="0" smtClean="0">
                <a:solidFill>
                  <a:srgbClr val="3B21FF"/>
                </a:solidFill>
                <a:latin typeface="Times New Roman"/>
                <a:ea typeface="+mn-ea"/>
                <a:cs typeface="Times New Roman"/>
              </a:rPr>
              <a:t>δ</a:t>
            </a:r>
            <a:r>
              <a:rPr lang="en-US" altLang="en-US" sz="1400" i="1" dirty="0" smtClean="0">
                <a:solidFill>
                  <a:srgbClr val="3B21FF"/>
                </a:solidFill>
                <a:latin typeface="Arial" charset="0"/>
                <a:ea typeface="+mn-ea"/>
                <a:cs typeface="+mn-cs"/>
              </a:rPr>
              <a:t> ELECTRONS: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8" y="961684"/>
            <a:ext cx="2362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7445"/>
            <a:ext cx="8229600" cy="605977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+mj-lt"/>
              </a:rPr>
              <a:t>Secondary &amp; total ionization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482089"/>
                  </p:ext>
                </p:extLst>
              </p:nvPr>
            </p:nvGraphicFramePr>
            <p:xfrm>
              <a:off x="3138984" y="961684"/>
              <a:ext cx="5547816" cy="4622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8867"/>
                    <a:gridCol w="1323833"/>
                    <a:gridCol w="1132764"/>
                    <a:gridCol w="1351128"/>
                    <a:gridCol w="921224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Gas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Ionization</a:t>
                          </a:r>
                          <a:r>
                            <a:rPr lang="en-US" baseline="0" dirty="0" smtClean="0"/>
                            <a:t> Potential (eV)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i="1" smtClean="0"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/>
                                          </a:rPr>
                                          <m:t>𝑬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𝑵</m:t>
                                    </m:r>
                                  </m:den>
                                </m:f>
                                <m:r>
                                  <a:rPr lang="en-US" b="1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/>
                                  </a:rPr>
                                  <m:t>𝑾</m:t>
                                </m:r>
                              </m:oMath>
                            </m:oMathPara>
                          </a14:m>
                          <a:endParaRPr lang="en-US" dirty="0" smtClean="0"/>
                        </a:p>
                        <a:p>
                          <a:r>
                            <a:rPr lang="en-US" dirty="0" smtClean="0"/>
                            <a:t>(eV)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E-Loss</a:t>
                          </a:r>
                        </a:p>
                        <a:p>
                          <a:r>
                            <a:rPr lang="en-US" dirty="0" smtClean="0"/>
                            <a:t>(</a:t>
                          </a:r>
                          <a:r>
                            <a:rPr lang="en-US" dirty="0" err="1" smtClean="0"/>
                            <a:t>keV</a:t>
                          </a:r>
                          <a:r>
                            <a:rPr lang="en-US" dirty="0" smtClean="0"/>
                            <a:t>/cm)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</a:t>
                          </a:r>
                        </a:p>
                        <a:p>
                          <a:r>
                            <a:rPr lang="en-US" dirty="0" smtClean="0"/>
                            <a:t>(cm</a:t>
                          </a:r>
                          <a:r>
                            <a:rPr lang="en-US" baseline="30000" dirty="0" smtClean="0"/>
                            <a:t>-1</a:t>
                          </a:r>
                          <a:r>
                            <a:rPr lang="en-US" baseline="0" dirty="0" smtClean="0"/>
                            <a:t>)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Ar</a:t>
                          </a:r>
                          <a:endParaRPr lang="en-US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2,53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Xe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6.87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312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He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24.5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41.6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0.345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8.3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H</a:t>
                          </a:r>
                          <a:r>
                            <a:rPr lang="en-US" baseline="-25000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36.4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0.32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8.8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</a:t>
                          </a:r>
                          <a:r>
                            <a:rPr lang="en-US" baseline="-25000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34.8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1.96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56.3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O</a:t>
                          </a:r>
                          <a:r>
                            <a:rPr lang="en-US" baseline="-25000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2.26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74.8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CH</a:t>
                          </a:r>
                          <a:r>
                            <a:rPr lang="en-US" baseline="-25000" dirty="0" smtClean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1.61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</a:t>
                          </a:r>
                          <a:r>
                            <a:rPr lang="en-US" baseline="-25000" dirty="0" smtClean="0"/>
                            <a:t>2</a:t>
                          </a:r>
                          <a:r>
                            <a:rPr lang="en-US" baseline="0" dirty="0" smtClean="0"/>
                            <a:t>H</a:t>
                          </a:r>
                          <a:r>
                            <a:rPr lang="en-US" baseline="-25000" dirty="0" smtClean="0"/>
                            <a:t>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2.91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</a:t>
                          </a:r>
                          <a:r>
                            <a:rPr lang="en-US" baseline="-25000" dirty="0" smtClean="0"/>
                            <a:t>4</a:t>
                          </a:r>
                          <a:r>
                            <a:rPr lang="en-US" baseline="0" dirty="0" smtClean="0"/>
                            <a:t>H</a:t>
                          </a:r>
                          <a:r>
                            <a:rPr lang="en-US" baseline="-25000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5.67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220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CO</a:t>
                          </a:r>
                          <a:r>
                            <a:rPr lang="en-US" baseline="-25000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13.8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3.35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482089"/>
                  </p:ext>
                </p:extLst>
              </p:nvPr>
            </p:nvGraphicFramePr>
            <p:xfrm>
              <a:off x="3138984" y="961684"/>
              <a:ext cx="5547816" cy="4622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8867"/>
                    <a:gridCol w="1323833"/>
                    <a:gridCol w="1132764"/>
                    <a:gridCol w="1351128"/>
                    <a:gridCol w="921224"/>
                  </a:tblGrid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Gas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Ionization</a:t>
                          </a:r>
                          <a:r>
                            <a:rPr lang="en-US" baseline="0" dirty="0" smtClean="0"/>
                            <a:t> Potential (eV)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l="-189247" t="-3333" r="-200538" b="-41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E-Loss</a:t>
                          </a:r>
                        </a:p>
                        <a:p>
                          <a:r>
                            <a:rPr lang="en-US" dirty="0" smtClean="0"/>
                            <a:t>(</a:t>
                          </a:r>
                          <a:r>
                            <a:rPr lang="en-US" dirty="0" err="1" smtClean="0"/>
                            <a:t>keV</a:t>
                          </a:r>
                          <a:r>
                            <a:rPr lang="en-US" dirty="0" smtClean="0"/>
                            <a:t>/cm)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</a:t>
                          </a:r>
                        </a:p>
                        <a:p>
                          <a:r>
                            <a:rPr lang="en-US" dirty="0" smtClean="0"/>
                            <a:t>(cm</a:t>
                          </a:r>
                          <a:r>
                            <a:rPr lang="en-US" baseline="30000" dirty="0" smtClean="0"/>
                            <a:t>-1</a:t>
                          </a:r>
                          <a:r>
                            <a:rPr lang="en-US" baseline="0" dirty="0" smtClean="0"/>
                            <a:t>)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Ar</a:t>
                          </a:r>
                          <a:endParaRPr lang="en-US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2,53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106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Xe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6.87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312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He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24.5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41.6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0.345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8.3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H</a:t>
                          </a:r>
                          <a:r>
                            <a:rPr lang="en-US" baseline="-25000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36.4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0.32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8.8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</a:t>
                          </a:r>
                          <a:r>
                            <a:rPr lang="en-US" baseline="-25000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34.8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1.96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56.3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O</a:t>
                          </a:r>
                          <a:r>
                            <a:rPr lang="en-US" baseline="-25000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2.26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74.8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CH</a:t>
                          </a:r>
                          <a:r>
                            <a:rPr lang="en-US" baseline="-25000" dirty="0" smtClean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12.6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1.61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54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</a:t>
                          </a:r>
                          <a:r>
                            <a:rPr lang="en-US" baseline="-25000" dirty="0" smtClean="0"/>
                            <a:t>2</a:t>
                          </a:r>
                          <a:r>
                            <a:rPr lang="en-US" baseline="0" dirty="0" smtClean="0"/>
                            <a:t>H</a:t>
                          </a:r>
                          <a:r>
                            <a:rPr lang="en-US" baseline="-25000" dirty="0" smtClean="0"/>
                            <a:t>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2.91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112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</a:t>
                          </a:r>
                          <a:r>
                            <a:rPr lang="en-US" baseline="-25000" dirty="0" smtClean="0"/>
                            <a:t>4</a:t>
                          </a:r>
                          <a:r>
                            <a:rPr lang="en-US" baseline="0" dirty="0" smtClean="0"/>
                            <a:t>H</a:t>
                          </a:r>
                          <a:r>
                            <a:rPr lang="en-US" baseline="-25000" dirty="0" smtClean="0"/>
                            <a:t>10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5.67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220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CO</a:t>
                          </a:r>
                          <a:r>
                            <a:rPr lang="en-US" baseline="-25000" dirty="0" smtClean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13.8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3.35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100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extBox 1"/>
          <p:cNvSpPr txBox="1"/>
          <p:nvPr/>
        </p:nvSpPr>
        <p:spPr>
          <a:xfrm>
            <a:off x="0" y="55844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Statistical nature of ionization means W not strongly dependent on particle type or 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DRIFT 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57200" y="1265832"/>
            <a:ext cx="408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>
                <a:solidFill>
                  <a:srgbClr val="180CFF"/>
                </a:solidFill>
              </a:rPr>
              <a:t>ELECTRIC FIELD </a:t>
            </a:r>
            <a:r>
              <a:rPr lang="en-US" altLang="en-US" b="1" i="1">
                <a:solidFill>
                  <a:srgbClr val="E3352F"/>
                </a:solidFill>
              </a:rPr>
              <a:t>E = 0: </a:t>
            </a:r>
            <a:r>
              <a:rPr lang="en-US" altLang="en-US" b="1" i="1">
                <a:solidFill>
                  <a:srgbClr val="180CFF"/>
                </a:solidFill>
              </a:rPr>
              <a:t>THERMAL DIFFUSION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28600" y="948837"/>
            <a:ext cx="486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rgbClr val="2119FF"/>
                </a:solidFill>
              </a:rPr>
              <a:t>DRIFT AND DIFFUSION OF CHARGES IN GASES</a:t>
            </a:r>
          </a:p>
        </p:txBody>
      </p:sp>
      <p:grpSp>
        <p:nvGrpSpPr>
          <p:cNvPr id="20502" name="Group 22"/>
          <p:cNvGrpSpPr>
            <a:grpSpLocks/>
          </p:cNvGrpSpPr>
          <p:nvPr/>
        </p:nvGrpSpPr>
        <p:grpSpPr bwMode="auto">
          <a:xfrm>
            <a:off x="2362200" y="1875432"/>
            <a:ext cx="3657600" cy="1346200"/>
            <a:chOff x="1488" y="1104"/>
            <a:chExt cx="2304" cy="848"/>
          </a:xfrm>
        </p:grpSpPr>
        <p:pic>
          <p:nvPicPr>
            <p:cNvPr id="20484" name="Picture 4" descr="el diff.tif                                                    000025FE&#10;WORKS 2002                     B6F74E7B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104"/>
              <a:ext cx="2304" cy="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7" name="Oval 17"/>
            <p:cNvSpPr>
              <a:spLocks noChangeArrowheads="1"/>
            </p:cNvSpPr>
            <p:nvPr/>
          </p:nvSpPr>
          <p:spPr bwMode="auto">
            <a:xfrm>
              <a:off x="3120" y="1632"/>
              <a:ext cx="74" cy="81"/>
            </a:xfrm>
            <a:prstGeom prst="ellipse">
              <a:avLst/>
            </a:prstGeom>
            <a:solidFill>
              <a:srgbClr val="FF0F23"/>
            </a:solidFill>
            <a:ln w="9525">
              <a:solidFill>
                <a:srgbClr val="FF0F2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Freeform 19"/>
            <p:cNvSpPr>
              <a:spLocks/>
            </p:cNvSpPr>
            <p:nvPr/>
          </p:nvSpPr>
          <p:spPr bwMode="auto">
            <a:xfrm>
              <a:off x="1797" y="1189"/>
              <a:ext cx="1488" cy="683"/>
            </a:xfrm>
            <a:custGeom>
              <a:avLst/>
              <a:gdLst>
                <a:gd name="T0" fmla="*/ 1392 w 1488"/>
                <a:gd name="T1" fmla="*/ 448 h 683"/>
                <a:gd name="T2" fmla="*/ 1488 w 1488"/>
                <a:gd name="T3" fmla="*/ 288 h 683"/>
                <a:gd name="T4" fmla="*/ 1179 w 1488"/>
                <a:gd name="T5" fmla="*/ 208 h 683"/>
                <a:gd name="T6" fmla="*/ 950 w 1488"/>
                <a:gd name="T7" fmla="*/ 443 h 683"/>
                <a:gd name="T8" fmla="*/ 416 w 1488"/>
                <a:gd name="T9" fmla="*/ 683 h 683"/>
                <a:gd name="T10" fmla="*/ 475 w 1488"/>
                <a:gd name="T11" fmla="*/ 256 h 683"/>
                <a:gd name="T12" fmla="*/ 704 w 1488"/>
                <a:gd name="T13" fmla="*/ 0 h 683"/>
                <a:gd name="T14" fmla="*/ 0 w 1488"/>
                <a:gd name="T15" fmla="*/ 262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8" h="683">
                  <a:moveTo>
                    <a:pt x="1392" y="448"/>
                  </a:moveTo>
                  <a:lnTo>
                    <a:pt x="1488" y="288"/>
                  </a:lnTo>
                  <a:lnTo>
                    <a:pt x="1179" y="208"/>
                  </a:lnTo>
                  <a:lnTo>
                    <a:pt x="950" y="443"/>
                  </a:lnTo>
                  <a:lnTo>
                    <a:pt x="416" y="683"/>
                  </a:lnTo>
                  <a:lnTo>
                    <a:pt x="475" y="256"/>
                  </a:lnTo>
                  <a:lnTo>
                    <a:pt x="704" y="0"/>
                  </a:lnTo>
                  <a:lnTo>
                    <a:pt x="0" y="262"/>
                  </a:lnTo>
                </a:path>
              </a:pathLst>
            </a:custGeom>
            <a:noFill/>
            <a:ln w="9525" cmpd="sng">
              <a:solidFill>
                <a:srgbClr val="FF0F2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Line 21"/>
            <p:cNvSpPr>
              <a:spLocks noChangeShapeType="1"/>
            </p:cNvSpPr>
            <p:nvPr/>
          </p:nvSpPr>
          <p:spPr bwMode="auto">
            <a:xfrm>
              <a:off x="1781" y="1450"/>
              <a:ext cx="138" cy="219"/>
            </a:xfrm>
            <a:prstGeom prst="line">
              <a:avLst/>
            </a:prstGeom>
            <a:noFill/>
            <a:ln w="9525">
              <a:solidFill>
                <a:srgbClr val="FF0F2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99662" y="2611474"/>
                <a:ext cx="1127424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662" y="2611474"/>
                <a:ext cx="1127424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2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81000" y="3684896"/>
            <a:ext cx="7630316" cy="2748843"/>
            <a:chOff x="381000" y="3684896"/>
            <a:chExt cx="7630316" cy="2748843"/>
          </a:xfrm>
        </p:grpSpPr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381000" y="3684896"/>
              <a:ext cx="66294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 i="1" dirty="0">
                  <a:solidFill>
                    <a:srgbClr val="180CFF"/>
                  </a:solidFill>
                </a:rPr>
                <a:t>ELECTRIC FIELD </a:t>
              </a:r>
              <a:r>
                <a:rPr lang="en-US" altLang="en-US" b="1" i="1" dirty="0">
                  <a:solidFill>
                    <a:srgbClr val="E3352F"/>
                  </a:solidFill>
                </a:rPr>
                <a:t>E &gt; 0: </a:t>
              </a:r>
              <a:r>
                <a:rPr lang="en-US" altLang="en-US" b="1" i="1" dirty="0">
                  <a:solidFill>
                    <a:srgbClr val="180CFF"/>
                  </a:solidFill>
                </a:rPr>
                <a:t>CHARGE TRANSPORT AND DIFFUSION</a:t>
              </a:r>
              <a:r>
                <a:rPr lang="en-US" altLang="en-US" b="1" i="1" dirty="0">
                  <a:solidFill>
                    <a:srgbClr val="E3352F"/>
                  </a:solidFill>
                </a:rPr>
                <a:t> </a:t>
              </a:r>
            </a:p>
          </p:txBody>
        </p:sp>
        <p:pic>
          <p:nvPicPr>
            <p:cNvPr id="20492" name="Picture 12" descr="drift diff.tif                                                 000025FE&#10;WORKS 2002                     B6F74E7B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04" y="4817664"/>
              <a:ext cx="5183188" cy="139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685829" y="6097189"/>
              <a:ext cx="3190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 i="1" dirty="0">
                  <a:solidFill>
                    <a:srgbClr val="E3352F"/>
                  </a:solidFill>
                </a:rPr>
                <a:t>E</a:t>
              </a: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854104" y="4514828"/>
              <a:ext cx="6191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i="1" dirty="0">
                  <a:solidFill>
                    <a:srgbClr val="E3352F"/>
                  </a:solidFill>
                </a:rPr>
                <a:t>IONS</a:t>
              </a:r>
            </a:p>
          </p:txBody>
        </p:sp>
        <p:sp>
          <p:nvSpPr>
            <p:cNvPr id="20495" name="Text Box 15"/>
            <p:cNvSpPr txBox="1">
              <a:spLocks noChangeArrowheads="1"/>
            </p:cNvSpPr>
            <p:nvPr/>
          </p:nvSpPr>
          <p:spPr bwMode="auto">
            <a:xfrm>
              <a:off x="3048029" y="4498953"/>
              <a:ext cx="12811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i="1" dirty="0">
                  <a:solidFill>
                    <a:srgbClr val="180CFF"/>
                  </a:solidFill>
                </a:rPr>
                <a:t>ELECTRONS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5672919" y="3948757"/>
                  <a:ext cx="2338397" cy="48878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</a:rPr>
                                  <m:t>drift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2919" y="3948757"/>
                  <a:ext cx="2338397" cy="48878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975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Can we derive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 i="0" smtClean="0">
                            <a:latin typeface="Cambria Math"/>
                          </a:rPr>
                          <m:t>drift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1852" t="-2121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Detector Physics - Lecture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8012" y="1105467"/>
                <a:ext cx="8466036" cy="1305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KE</m:t>
                          </m:r>
                        </m:e>
                        <m:sub/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𝑘𝑇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500 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>
                                        <a:latin typeface="Cambria Math"/>
                                        <a:ea typeface="Cambria Math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420 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>
                                    <a:latin typeface="Cambria Math"/>
                                    <a:ea typeface="Cambria Math"/>
                                  </a:rPr>
                                  <m:t>Ar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m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s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12" y="1105467"/>
                <a:ext cx="8466036" cy="13057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4269" y="2288996"/>
                <a:ext cx="1263744" cy="856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69" y="2288996"/>
                <a:ext cx="1263744" cy="8560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Callout 2 (Border and Accent Bar) 9"/>
          <p:cNvSpPr/>
          <p:nvPr/>
        </p:nvSpPr>
        <p:spPr>
          <a:xfrm>
            <a:off x="1296140" y="3862316"/>
            <a:ext cx="1747311" cy="107817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5095"/>
              <a:gd name="adj6" fmla="val -25578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113F7C"/>
                </a:solidFill>
              </a:rPr>
              <a:t>Average time between collisions </a:t>
            </a:r>
            <a:endParaRPr lang="en-US" dirty="0">
              <a:solidFill>
                <a:srgbClr val="113F7C"/>
              </a:solidFill>
            </a:endParaRPr>
          </a:p>
        </p:txBody>
      </p:sp>
      <p:sp>
        <p:nvSpPr>
          <p:cNvPr id="11" name="Line Callout 2 (Border and Accent Bar) 10"/>
          <p:cNvSpPr/>
          <p:nvPr/>
        </p:nvSpPr>
        <p:spPr>
          <a:xfrm>
            <a:off x="3946081" y="2772768"/>
            <a:ext cx="1567616" cy="77565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41915"/>
              <a:gd name="adj5" fmla="val -31247"/>
              <a:gd name="adj6" fmla="val -138614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113F7C"/>
                </a:solidFill>
              </a:rPr>
              <a:t>Mean free path</a:t>
            </a:r>
            <a:endParaRPr lang="en-US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Lascar_TRIUMF_Template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Lascar_TRIUMF_Template</Template>
  <TotalTime>5158</TotalTime>
  <Words>2662</Words>
  <Application>Microsoft Office PowerPoint</Application>
  <PresentationFormat>On-screen Show (4:3)</PresentationFormat>
  <Paragraphs>523</Paragraphs>
  <Slides>36</Slides>
  <Notes>20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Lascar_TRIUMF_Template</vt:lpstr>
      <vt:lpstr>Image</vt:lpstr>
      <vt:lpstr>PowerPoint Presentation</vt:lpstr>
      <vt:lpstr>Outline</vt:lpstr>
      <vt:lpstr>Gas a detector medium</vt:lpstr>
      <vt:lpstr>Charged particle energy loss – Due to e-</vt:lpstr>
      <vt:lpstr>E loss due to e-: 2 types</vt:lpstr>
      <vt:lpstr>Charged particles with molecules</vt:lpstr>
      <vt:lpstr>Secondary &amp; total ionization</vt:lpstr>
      <vt:lpstr>DRIFT </vt:lpstr>
      <vt:lpstr>Can we derive v_"drift" ?</vt:lpstr>
      <vt:lpstr>Mean free path - λ</vt:lpstr>
      <vt:lpstr>Can we derive v_"drift" ?</vt:lpstr>
      <vt:lpstr>Can we derive v_"drift" ?</vt:lpstr>
      <vt:lpstr>Can we derive v_"drift" ?</vt:lpstr>
      <vt:lpstr>Gas mixture matters</vt:lpstr>
      <vt:lpstr>What is going on in the gas?</vt:lpstr>
      <vt:lpstr>What is going on in the gas?</vt:lpstr>
      <vt:lpstr>Ionization chamber</vt:lpstr>
      <vt:lpstr>Challenge:</vt:lpstr>
      <vt:lpstr>The Geiger-Müller tube </vt:lpstr>
      <vt:lpstr>The Geiger-Müller tube </vt:lpstr>
      <vt:lpstr>The Geiger-Müller tube </vt:lpstr>
      <vt:lpstr>The Geiger-Müller tube </vt:lpstr>
      <vt:lpstr>The Geiger-Müller tube </vt:lpstr>
      <vt:lpstr>Proportional Tube Array</vt:lpstr>
      <vt:lpstr>TRACER</vt:lpstr>
      <vt:lpstr>TRACER</vt:lpstr>
      <vt:lpstr>Multiwire Proportional Chamber (MWPC)</vt:lpstr>
      <vt:lpstr>MWPC X-Y sensitivity</vt:lpstr>
      <vt:lpstr>E.G. The Time Projection Chamber (TPC)</vt:lpstr>
      <vt:lpstr>TPC movie</vt:lpstr>
      <vt:lpstr>What if you need more gain?</vt:lpstr>
      <vt:lpstr>What is a GEM?</vt:lpstr>
      <vt:lpstr>How does it work?</vt:lpstr>
      <vt:lpstr>Additional Material</vt:lpstr>
      <vt:lpstr>PowerPoint Presentation</vt:lpstr>
      <vt:lpstr>Consequences of E-loss statistics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Lascar</dc:creator>
  <cp:lastModifiedBy>Daniel Lascar</cp:lastModifiedBy>
  <cp:revision>142</cp:revision>
  <dcterms:created xsi:type="dcterms:W3CDTF">2015-08-10T20:28:33Z</dcterms:created>
  <dcterms:modified xsi:type="dcterms:W3CDTF">2015-11-13T23:47:18Z</dcterms:modified>
</cp:coreProperties>
</file>