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49"/>
  </p:notesMasterIdLst>
  <p:handoutMasterIdLst>
    <p:handoutMasterId r:id="rId5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290" r:id="rId45"/>
    <p:sldId id="289" r:id="rId46"/>
    <p:sldId id="292" r:id="rId47"/>
    <p:sldId id="296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7C"/>
    <a:srgbClr val="514843"/>
    <a:srgbClr val="847470"/>
    <a:srgbClr val="95938E"/>
    <a:srgbClr val="E7E7E4"/>
    <a:srgbClr val="4F4946"/>
    <a:srgbClr val="74241F"/>
    <a:srgbClr val="A02A17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0" autoAdjust="0"/>
    <p:restoredTop sz="81883" autoAdjust="0"/>
  </p:normalViewPr>
  <p:slideViewPr>
    <p:cSldViewPr snapToGrid="0" snapToObjects="1">
      <p:cViewPr>
        <p:scale>
          <a:sx n="60" d="100"/>
          <a:sy n="60" d="100"/>
        </p:scale>
        <p:origin x="-15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 smtClean="0"/>
              <a:t>Smallest cross sections: Gamma-induced beta-decay</a:t>
            </a:r>
            <a:r>
              <a:rPr lang="en-US" baseline="0" dirty="0" smtClean="0"/>
              <a:t> (~10</a:t>
            </a:r>
            <a:r>
              <a:rPr lang="en-US" baseline="30000" dirty="0" smtClean="0"/>
              <a:t>-3</a:t>
            </a:r>
            <a:r>
              <a:rPr lang="en-US" baseline="0" dirty="0" smtClean="0"/>
              <a:t> b)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baseline="0" dirty="0" smtClean="0"/>
              <a:t>Largest reaction cross sections: Thermal neutron absorptions (~10</a:t>
            </a:r>
            <a:r>
              <a:rPr lang="en-US" baseline="30000" dirty="0" smtClean="0"/>
              <a:t>3</a:t>
            </a:r>
            <a:r>
              <a:rPr lang="en-US" baseline="0" dirty="0" smtClean="0"/>
              <a:t> b)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b="1" baseline="0" dirty="0" err="1" smtClean="0"/>
              <a:t>Inellastic</a:t>
            </a:r>
            <a:r>
              <a:rPr lang="en-US" b="1" baseline="0" dirty="0" smtClean="0"/>
              <a:t> electrons with atomic electrons: (10</a:t>
            </a:r>
            <a:r>
              <a:rPr lang="en-US" b="1" baseline="30000" dirty="0" smtClean="0"/>
              <a:t>7</a:t>
            </a:r>
            <a:r>
              <a:rPr lang="en-US" b="1" baseline="0" dirty="0" smtClean="0"/>
              <a:t> – 10</a:t>
            </a:r>
            <a:r>
              <a:rPr lang="en-US" b="1" baseline="30000" dirty="0" smtClean="0"/>
              <a:t>8</a:t>
            </a:r>
            <a:r>
              <a:rPr lang="en-US" b="1" baseline="0" dirty="0" smtClean="0"/>
              <a:t> b)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Classically </a:t>
            </a:r>
            <a:r>
              <a:rPr lang="el-GR" dirty="0" smtClean="0"/>
              <a:t>Δ</a:t>
            </a:r>
            <a:r>
              <a:rPr lang="en-US" dirty="0" smtClean="0"/>
              <a:t>E=(1/2)m(2v)</a:t>
            </a:r>
            <a:r>
              <a:rPr lang="en-US" baseline="30000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w/Relativity, </a:t>
            </a:r>
            <a:r>
              <a:rPr lang="el-GR" dirty="0" smtClean="0"/>
              <a:t>Δ</a:t>
            </a:r>
            <a:r>
              <a:rPr lang="en-US" dirty="0" smtClean="0"/>
              <a:t>E = (1/2)m(2v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baseline="0" dirty="0" smtClean="0"/>
              <a:t>=2</a:t>
            </a:r>
            <a:r>
              <a:rPr lang="el-GR" baseline="0" dirty="0" smtClean="0"/>
              <a:t>γ</a:t>
            </a:r>
            <a:r>
              <a:rPr lang="en-US" baseline="30000" dirty="0" smtClean="0"/>
              <a:t>2</a:t>
            </a:r>
            <a:r>
              <a:rPr lang="en-US" baseline="0" dirty="0" smtClean="0"/>
              <a:t>mv</a:t>
            </a:r>
            <a:r>
              <a:rPr lang="en-US" baseline="30000" dirty="0" smtClean="0"/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</a:t>
            </a:r>
            <a:r>
              <a:rPr lang="en-US" baseline="-25000" dirty="0" smtClean="0"/>
              <a:t>int</a:t>
            </a:r>
            <a:r>
              <a:rPr lang="en-US" baseline="0" dirty="0" smtClean="0"/>
              <a:t> must be small relative to the period of the bound electron because “otherwise the perturbation is adiabatic and no energy is transferred.”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what is known as “</a:t>
            </a:r>
            <a:r>
              <a:rPr lang="en-US" i="1" baseline="0" dirty="0" smtClean="0"/>
              <a:t>adiabatic invariance</a:t>
            </a:r>
            <a:r>
              <a:rPr lang="en-US" baseline="0" dirty="0" smtClean="0"/>
              <a:t>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7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7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Classically </a:t>
            </a:r>
            <a:r>
              <a:rPr lang="el-GR" dirty="0" smtClean="0"/>
              <a:t>Δ</a:t>
            </a:r>
            <a:r>
              <a:rPr lang="en-US" dirty="0" smtClean="0"/>
              <a:t>E=(1/2)m(2v)</a:t>
            </a:r>
            <a:r>
              <a:rPr lang="en-US" baseline="30000" dirty="0" smtClean="0"/>
              <a:t>2</a:t>
            </a:r>
            <a:endParaRPr lang="en-US" baseline="0" dirty="0" smtClean="0"/>
          </a:p>
          <a:p>
            <a:r>
              <a:rPr lang="en-US" baseline="0" dirty="0" smtClean="0"/>
              <a:t>w/Relativity, </a:t>
            </a:r>
            <a:r>
              <a:rPr lang="el-GR" dirty="0" smtClean="0"/>
              <a:t>Δ</a:t>
            </a:r>
            <a:r>
              <a:rPr lang="en-US" dirty="0" smtClean="0"/>
              <a:t>E = (1/2)m(2v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baseline="0" dirty="0" smtClean="0"/>
              <a:t>=2</a:t>
            </a:r>
            <a:r>
              <a:rPr lang="el-GR" baseline="0" dirty="0" smtClean="0"/>
              <a:t>γ</a:t>
            </a:r>
            <a:r>
              <a:rPr lang="en-US" baseline="30000" dirty="0" smtClean="0"/>
              <a:t>2</a:t>
            </a:r>
            <a:r>
              <a:rPr lang="en-US" baseline="0" dirty="0" smtClean="0"/>
              <a:t>mv</a:t>
            </a:r>
            <a:r>
              <a:rPr lang="en-US" baseline="30000" dirty="0" smtClean="0"/>
              <a:t>2</a:t>
            </a:r>
          </a:p>
          <a:p>
            <a:r>
              <a:rPr lang="en-US" baseline="0" dirty="0" smtClean="0"/>
              <a:t>t</a:t>
            </a:r>
            <a:r>
              <a:rPr lang="en-US" baseline="-25000" dirty="0" smtClean="0"/>
              <a:t>int</a:t>
            </a:r>
            <a:r>
              <a:rPr lang="en-US" baseline="0" dirty="0" smtClean="0"/>
              <a:t> must be small because “otherwise the perturbation is adiabatic and no energy is transferred.”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 smtClean="0"/>
              <a:t>This is the result of Bohr’s calculation and is perfectly fine for alpha’s and everything heavier.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lighter beams, we need quantum mechanics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electrons? Because most of matter is electrons.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Section 2.2 in Leo deals with each term in </a:t>
            </a:r>
            <a:r>
              <a:rPr lang="en-US" i="1" dirty="0" smtClean="0"/>
              <a:t>painstaking</a:t>
            </a:r>
            <a:r>
              <a:rPr lang="en-US" i="0" baseline="0" dirty="0" smtClean="0"/>
              <a:t> detail. Investigate at your </a:t>
            </a:r>
            <a:r>
              <a:rPr lang="en-US" i="0" strike="sngStrike" baseline="0" dirty="0" smtClean="0"/>
              <a:t>peril</a:t>
            </a:r>
            <a:r>
              <a:rPr lang="en-US" i="0" baseline="0" dirty="0" smtClean="0"/>
              <a:t> leisure.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3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Left – Energy loss in air as a function of particle 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Calculated via Bethe Bloch formula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If</a:t>
            </a:r>
            <a:r>
              <a:rPr lang="en-US" baseline="0" dirty="0" smtClean="0"/>
              <a:t> density is in units of g/cm</a:t>
            </a:r>
            <a:r>
              <a:rPr lang="en-US" baseline="30000" dirty="0" smtClean="0"/>
              <a:t>3</a:t>
            </a:r>
            <a:r>
              <a:rPr lang="en-US" baseline="0" dirty="0" smtClean="0"/>
              <a:t> then E is in units of MeV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Right – 300 MeV proton in water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E-loss decreases with increasing energy, it increases with decreasing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3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a particle moves through</a:t>
            </a:r>
            <a:r>
              <a:rPr lang="en-US" baseline="0" dirty="0" smtClean="0"/>
              <a:t> a medium faster than the speed of light in that medium, it emits Cherenkov radiation.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It’s a shock wave. No different from</a:t>
            </a:r>
            <a:r>
              <a:rPr lang="en-US" baseline="0" dirty="0" smtClean="0"/>
              <a:t> the shock wave produced by a jet flying faster than the speed of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difference is that here, the emission is blue photons.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Tavernier gives a good derivation from Maxwell’s equations.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Jackson’s is more rigorous in Chapter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Jackson’s treatment in chapter 14 is pretty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graph: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Dashed</a:t>
            </a:r>
            <a:r>
              <a:rPr lang="en-US" baseline="0" dirty="0" smtClean="0"/>
              <a:t> Line 1- Collisional Loss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Dashed Line 2 – Bremsstrahlung loss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Solid Line – Sum of dashed 1&amp;2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Dotted Line – </a:t>
            </a:r>
            <a:r>
              <a:rPr lang="en-US" baseline="0" dirty="0" err="1" smtClean="0"/>
              <a:t>dE</a:t>
            </a:r>
            <a:r>
              <a:rPr lang="en-US" baseline="0" dirty="0" smtClean="0"/>
              <a:t>/dx for protons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larger the mass, the less energy is radiated.</a:t>
            </a:r>
            <a:r>
              <a:rPr lang="en-US" baseline="0" dirty="0" smtClean="0"/>
              <a:t> This is why the ILC which uses (e</a:t>
            </a:r>
            <a:r>
              <a:rPr lang="en-US" baseline="30000" dirty="0" smtClean="0"/>
              <a:t>-</a:t>
            </a:r>
            <a:r>
              <a:rPr lang="en-US" baseline="0" dirty="0" smtClean="0"/>
              <a:t> &amp; e</a:t>
            </a:r>
            <a:r>
              <a:rPr lang="en-US" baseline="30000" dirty="0" smtClean="0"/>
              <a:t>+</a:t>
            </a:r>
            <a:r>
              <a:rPr lang="en-US" baseline="0" dirty="0" smtClean="0"/>
              <a:t>) needs to be an </a:t>
            </a:r>
            <a:r>
              <a:rPr lang="en-US" b="1" baseline="0" dirty="0" smtClean="0"/>
              <a:t>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1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Won’t talk about photodisintegration in this context</a:t>
            </a:r>
            <a:r>
              <a:rPr lang="en-US" baseline="0" dirty="0" smtClean="0"/>
              <a:t> but important to astrophysics.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attenuation is of a beam with many </a:t>
            </a:r>
            <a:r>
              <a:rPr lang="en-US" baseline="0" dirty="0" err="1" smtClean="0"/>
              <a:t>many</a:t>
            </a:r>
            <a:r>
              <a:rPr lang="en-US" baseline="0" dirty="0" smtClean="0"/>
              <a:t> photons. µ is the absorption coefficient and x is the material thickness.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Scattering =</a:t>
            </a:r>
            <a:r>
              <a:rPr lang="en-US" baseline="0" dirty="0" smtClean="0"/>
              <a:t> any reaction where any outgoing particle is emitted. </a:t>
            </a:r>
            <a:endParaRPr lang="en-US" dirty="0" smtClean="0"/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F</a:t>
            </a:r>
            <a:r>
              <a:rPr lang="en-US" baseline="0" dirty="0" smtClean="0"/>
              <a:t> = Flux = Number of incident particles/unit area/unit time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baseline="0" dirty="0" smtClean="0"/>
              <a:t>N</a:t>
            </a:r>
            <a:r>
              <a:rPr lang="en-US" baseline="-25000" dirty="0" smtClean="0"/>
              <a:t>s </a:t>
            </a:r>
            <a:r>
              <a:rPr lang="en-US" baseline="0" dirty="0" smtClean="0"/>
              <a:t>= Average number of scattered particles per unit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 is between 3 and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4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Klein-</a:t>
            </a:r>
            <a:r>
              <a:rPr lang="en-US" baseline="0" dirty="0" err="1" smtClean="0"/>
              <a:t>Nishina</a:t>
            </a:r>
            <a:r>
              <a:rPr lang="en-US" baseline="0" dirty="0" smtClean="0"/>
              <a:t> formula. It’s one of the first results achieved with quantum electrodynamics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Far from the nucleus, a</a:t>
            </a:r>
            <a:r>
              <a:rPr lang="en-US" baseline="0" dirty="0" smtClean="0"/>
              <a:t> pair </a:t>
            </a:r>
            <a:r>
              <a:rPr lang="en-US" dirty="0" smtClean="0"/>
              <a:t>can’t be produced because a reference frame could be chosen where e- &amp; e+ momenta sum to zero. Then the </a:t>
            </a:r>
            <a:r>
              <a:rPr lang="el-GR" dirty="0" smtClean="0"/>
              <a:t>γ</a:t>
            </a:r>
            <a:r>
              <a:rPr lang="en-US" dirty="0" smtClean="0"/>
              <a:t> would have to have zero momentum -&gt; Impossible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Near the nucleus, the Coulomb field allows the nucleus to take </a:t>
            </a:r>
            <a:r>
              <a:rPr lang="en-US" baseline="0" smtClean="0"/>
              <a:t>the momentum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2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different energy ranges, different effects dominate: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1-100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=&gt; Photoelectric Effect. (Heavily Z dependent)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100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– 1 MeV =&gt; Compton scattering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&gt; 1 MeV =&gt; Pair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5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there’s no Coulomb</a:t>
            </a:r>
            <a:r>
              <a:rPr lang="en-US" baseline="0" dirty="0" smtClean="0"/>
              <a:t> interaction, </a:t>
            </a:r>
            <a:r>
              <a:rPr lang="en-US" baseline="0" smtClean="0"/>
              <a:t>the neutron must </a:t>
            </a:r>
            <a:r>
              <a:rPr lang="en-US" baseline="0" dirty="0" smtClean="0"/>
              <a:t>be within 10</a:t>
            </a:r>
            <a:r>
              <a:rPr lang="en-US" baseline="30000" dirty="0" smtClean="0"/>
              <a:t>-13</a:t>
            </a:r>
            <a:r>
              <a:rPr lang="en-US" baseline="0" dirty="0" smtClean="0"/>
              <a:t> cm of the nucleus.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4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high energies, the Coulomb barrier can be ignored and the neutron behaves</a:t>
            </a:r>
            <a:r>
              <a:rPr lang="en-US" baseline="0" dirty="0" smtClean="0"/>
              <a:t> similarly to </a:t>
            </a:r>
            <a:r>
              <a:rPr lang="en-US" baseline="0" smtClean="0"/>
              <a:t>the proton.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4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 smtClean="0"/>
              <a:t>“I” is, theoretically,</a:t>
            </a:r>
            <a:r>
              <a:rPr lang="en-US" baseline="0" dirty="0" smtClean="0"/>
              <a:t> a logarithmic average of orbital frequencies weighted by the oscillator strengths of atomic levels.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baseline="0" dirty="0" smtClean="0"/>
              <a:t>“Oscillator strength” – dimensionless quantity that expresses the probability of absorption of emission of energy in level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5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 defTabSz="457146">
              <a:buFont typeface="Arial" panose="020B0604020202020204" pitchFamily="34" charset="0"/>
              <a:buChar char="•"/>
            </a:pPr>
            <a:r>
              <a:rPr lang="en-US" dirty="0" smtClean="0"/>
              <a:t>Targets of single atoms aren’t practical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with the momentum imparted</a:t>
            </a:r>
            <a:r>
              <a:rPr lang="en-US" baseline="0" dirty="0" smtClean="0"/>
              <a:t> to the electron by the heavy particle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other components of the electric filed cancel and what remains is </a:t>
            </a:r>
            <a:r>
              <a:rPr lang="en-US" b="1" dirty="0" smtClean="0"/>
              <a:t>the E-field component perpendicular particle’s trajectory</a:t>
            </a:r>
            <a:r>
              <a:rPr lang="en-US" b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To calculate the integral we use Gauss' Law over an infinitely long cylinder centered on the particle trajectory and passing through the position of the electron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energy lost to all the electrons in a volume of thickness dx and radius from b to </a:t>
            </a:r>
            <a:r>
              <a:rPr lang="en-US" baseline="0" dirty="0" err="1" smtClean="0"/>
              <a:t>b+db</a:t>
            </a:r>
            <a:endParaRPr lang="en-US" baseline="0" dirty="0" smtClean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baseline="0" dirty="0" smtClean="0"/>
              <a:t>n</a:t>
            </a:r>
            <a:r>
              <a:rPr lang="en-US" baseline="-25000" dirty="0" smtClean="0"/>
              <a:t>e</a:t>
            </a:r>
            <a:r>
              <a:rPr lang="en-US" baseline="0" dirty="0" smtClean="0"/>
              <a:t> is the </a:t>
            </a:r>
            <a:r>
              <a:rPr lang="en-US" baseline="0" smtClean="0"/>
              <a:t>electron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rgbClr val="113F7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0"/>
            <a:ext cx="2325687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948165" y="1140839"/>
            <a:ext cx="2161417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et 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8166" y="276193"/>
            <a:ext cx="1856911" cy="5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33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967449"/>
            <a:ext cx="211328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800" b="0" baseline="0" dirty="0" smtClean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638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9" y="6396038"/>
            <a:ext cx="7992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Sept XX, 2015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8186" y="6400800"/>
            <a:ext cx="46784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eHkpUSaVwU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092640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Detector Physics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Radiation Interacting </a:t>
            </a:r>
            <a:r>
              <a:rPr lang="en-US" smtClean="0"/>
              <a:t>with Matter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D. Lascar | Postdoctoral Fellow | TRIUMF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28656" y="4572000"/>
            <a:ext cx="1905000" cy="167640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028656" y="914400"/>
            <a:ext cx="1905000" cy="16764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28656" y="2743200"/>
            <a:ext cx="1905000" cy="1676400"/>
          </a:xfrm>
        </p:spPr>
      </p:sp>
    </p:spTree>
    <p:extLst>
      <p:ext uri="{BB962C8B-B14F-4D97-AF65-F5344CB8AC3E}">
        <p14:creationId xmlns:p14="http://schemas.microsoft.com/office/powerpoint/2010/main" val="3086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probabilities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7226" y="1285875"/>
                <a:ext cx="6648449" cy="322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 smtClean="0">
                              <a:latin typeface="Cambria Math"/>
                            </a:rPr>
                            <m:t>𝜎𝛿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 smtClean="0">
                              <a:latin typeface="Cambria Math"/>
                            </a:rPr>
                            <m:t>𝜎</m:t>
                          </m:r>
                        </m: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 smtClean="0">
                              <a:latin typeface="Cambria Math"/>
                            </a:rPr>
                            <m:t>𝜎</m:t>
                          </m:r>
                        </m: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&amp;=&amp;&amp;−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6" y="1285875"/>
                <a:ext cx="6648449" cy="32247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00575"/>
                <a:ext cx="8229600" cy="1495424"/>
              </a:xfrm>
            </p:spPr>
            <p:txBody>
              <a:bodyPr/>
              <a:lstStyle/>
              <a:p>
                <a:r>
                  <a:rPr lang="en-US" dirty="0" smtClean="0"/>
                  <a:t>From the initial conditions,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00575"/>
                <a:ext cx="8229600" cy="1495424"/>
              </a:xfrm>
              <a:blipFill rotWithShape="1">
                <a:blip r:embed="rId3"/>
                <a:stretch>
                  <a:fillRect l="-125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probabilities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0991" y="1790700"/>
                <a:ext cx="6202019" cy="1519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b="0" i="1" smtClean="0">
                              <a:latin typeface="Cambria Math"/>
                            </a:rPr>
                            <m:t>&amp;=&amp;&amp;1−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b="0" i="1" smtClean="0">
                              <a:latin typeface="Cambria Math"/>
                            </a:rPr>
                            <m:t>&amp;=&amp;&amp;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sz="48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91" y="1790700"/>
                <a:ext cx="6202019" cy="15190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Callout 1 (Accent Bar) 3"/>
          <p:cNvSpPr/>
          <p:nvPr/>
        </p:nvSpPr>
        <p:spPr>
          <a:xfrm>
            <a:off x="200026" y="1410932"/>
            <a:ext cx="1657350" cy="759535"/>
          </a:xfrm>
          <a:prstGeom prst="accentCallout1">
            <a:avLst>
              <a:gd name="adj1" fmla="val 40069"/>
              <a:gd name="adj2" fmla="val 104886"/>
              <a:gd name="adj3" fmla="val 108738"/>
              <a:gd name="adj4" fmla="val 155920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srgbClr val="113F7C"/>
                </a:solidFill>
                <a:effectLst/>
                <a:latin typeface="+mj-lt"/>
              </a:rPr>
              <a:t>Prob. of interaction between 0 an x</a:t>
            </a:r>
            <a:endParaRPr lang="en-US" sz="1600" dirty="0">
              <a:solidFill>
                <a:srgbClr val="113F7C"/>
              </a:solidFill>
              <a:effectLst/>
              <a:latin typeface="+mj-lt"/>
            </a:endParaRPr>
          </a:p>
        </p:txBody>
      </p:sp>
      <p:sp>
        <p:nvSpPr>
          <p:cNvPr id="5" name="Line Callout 1 (Accent Bar) 4"/>
          <p:cNvSpPr/>
          <p:nvPr/>
        </p:nvSpPr>
        <p:spPr>
          <a:xfrm>
            <a:off x="6886575" y="3314365"/>
            <a:ext cx="2162175" cy="904875"/>
          </a:xfrm>
          <a:prstGeom prst="accentCallout1">
            <a:avLst>
              <a:gd name="adj1" fmla="val 25066"/>
              <a:gd name="adj2" fmla="val -844"/>
              <a:gd name="adj3" fmla="val -9605"/>
              <a:gd name="adj4" fmla="val -69170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113F7C"/>
                </a:solidFill>
                <a:latin typeface="+mj-lt"/>
              </a:rPr>
              <a:t>Prob. of not interacting between 0 and x</a:t>
            </a:r>
            <a:endParaRPr lang="en-US" sz="1600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we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the Probability density function</a:t>
                </a:r>
              </a:p>
              <a:p>
                <a:pPr lvl="1"/>
                <a:r>
                  <a:rPr lang="en-US" dirty="0" smtClean="0"/>
                  <a:t>As long as the cumulative distribution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continuous.</a:t>
                </a:r>
              </a:p>
              <a:p>
                <a:r>
                  <a:rPr lang="en-US" dirty="0" smtClean="0"/>
                  <a:t>From there,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is just the expectation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5"/>
                <a:stretch>
                  <a:fillRect l="-2564" t="-1282" r="-1961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free path - </a:t>
            </a:r>
            <a:r>
              <a:rPr lang="el-GR" dirty="0" smtClean="0">
                <a:latin typeface="Calibri"/>
              </a:rPr>
              <a:t>λ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60526" y="1533525"/>
                <a:ext cx="3413948" cy="1873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526" y="1533525"/>
                <a:ext cx="3413948" cy="1873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0685" y="3559130"/>
                <a:ext cx="2942279" cy="174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𝑥𝑊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eqAr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685" y="3559130"/>
                <a:ext cx="2942279" cy="17436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4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we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the Probability density function</a:t>
                </a:r>
              </a:p>
              <a:p>
                <a:pPr lvl="1"/>
                <a:r>
                  <a:rPr lang="en-US" dirty="0" smtClean="0"/>
                  <a:t>As long as the cumulative distribution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continuous.</a:t>
                </a:r>
              </a:p>
              <a:p>
                <a:r>
                  <a:rPr lang="en-US" dirty="0" smtClean="0"/>
                  <a:t>From there,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is just the expectation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5"/>
                <a:stretch>
                  <a:fillRect l="-2564" t="-1282" r="-1961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free path - </a:t>
            </a:r>
            <a:r>
              <a:rPr lang="el-GR" dirty="0" smtClean="0">
                <a:latin typeface="Calibri"/>
              </a:rPr>
              <a:t>λ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60526" y="1533525"/>
                <a:ext cx="3413948" cy="1873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526" y="1533525"/>
                <a:ext cx="3413948" cy="1873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4936" y="3559130"/>
                <a:ext cx="3509490" cy="285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nary>
                            <m:nary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𝑥𝑊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𝑥𝑛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  <m:e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36" y="3559130"/>
                <a:ext cx="3509490" cy="28598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4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particle energy loss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4100" y="124777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Dealing with 2 regimes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66800" y="1832550"/>
            <a:ext cx="3505200" cy="1270001"/>
            <a:chOff x="1066800" y="1832550"/>
            <a:chExt cx="3505200" cy="1270001"/>
          </a:xfrm>
        </p:grpSpPr>
        <p:cxnSp>
          <p:nvCxnSpPr>
            <p:cNvPr id="10" name="Straight Arrow Connector 9"/>
            <p:cNvCxnSpPr>
              <a:stCxn id="8" idx="2"/>
              <a:endCxn id="15" idx="0"/>
            </p:cNvCxnSpPr>
            <p:nvPr/>
          </p:nvCxnSpPr>
          <p:spPr>
            <a:xfrm flipH="1">
              <a:off x="2428875" y="1832550"/>
              <a:ext cx="2143125" cy="68522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66800" y="2517776"/>
              <a:ext cx="2724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</a:rPr>
                <a:t>e</a:t>
              </a:r>
              <a:r>
                <a:rPr lang="en-US" sz="3200" baseline="30000" dirty="0" smtClean="0">
                  <a:solidFill>
                    <a:schemeClr val="accent1"/>
                  </a:solidFill>
                </a:rPr>
                <a:t>-</a:t>
              </a:r>
              <a:r>
                <a:rPr lang="en-US" sz="3200" dirty="0" smtClean="0">
                  <a:solidFill>
                    <a:schemeClr val="accent1"/>
                  </a:solidFill>
                </a:rPr>
                <a:t> &amp; e</a:t>
              </a:r>
              <a:r>
                <a:rPr lang="en-US" sz="3200" baseline="30000" dirty="0" smtClean="0">
                  <a:solidFill>
                    <a:schemeClr val="accent1"/>
                  </a:solidFill>
                </a:rPr>
                <a:t>+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0" y="1832550"/>
            <a:ext cx="4572000" cy="4354002"/>
            <a:chOff x="4572000" y="1832550"/>
            <a:chExt cx="4572000" cy="43540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969" y="2517775"/>
              <a:ext cx="3638345" cy="246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>
              <a:stCxn id="8" idx="2"/>
              <a:endCxn id="1026" idx="0"/>
            </p:cNvCxnSpPr>
            <p:nvPr/>
          </p:nvCxnSpPr>
          <p:spPr>
            <a:xfrm>
              <a:off x="4572000" y="1832550"/>
              <a:ext cx="1953142" cy="68522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715494" y="5109334"/>
              <a:ext cx="3638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</a:rPr>
                <a:t>Just about everything else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pic>
          <p:nvPicPr>
            <p:cNvPr id="1028" name="Picture 4" descr="http://phycomp.technion.ac.il/~webteach/phys3/ph114053/adler/meson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8" t="4825" r="4176" b="5608"/>
            <a:stretch/>
          </p:blipFill>
          <p:spPr bwMode="auto">
            <a:xfrm>
              <a:off x="7183385" y="3429246"/>
              <a:ext cx="1960615" cy="168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72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Heavy Particle Passing Through Material</a:t>
                </a:r>
              </a:p>
              <a:p>
                <a:r>
                  <a:rPr lang="en-US" dirty="0" smtClean="0"/>
                  <a:t>Heavy Particle:</a:t>
                </a:r>
              </a:p>
              <a:p>
                <a:pPr lvl="1"/>
                <a:r>
                  <a:rPr lang="en-US" dirty="0" smtClean="0"/>
                  <a:t>Mass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Charge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Velocity –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Negligible deviation from path</a:t>
                </a:r>
              </a:p>
              <a:p>
                <a:r>
                  <a:rPr lang="en-US" dirty="0" smtClean="0"/>
                  <a:t>Electron is:</a:t>
                </a:r>
              </a:p>
              <a:p>
                <a:pPr lvl="1"/>
                <a:r>
                  <a:rPr lang="en-US" dirty="0" smtClean="0"/>
                  <a:t>Free</a:t>
                </a:r>
              </a:p>
              <a:p>
                <a:pPr lvl="1"/>
                <a:r>
                  <a:rPr lang="en-US" dirty="0" smtClean="0"/>
                  <a:t>Initially at rest</a:t>
                </a:r>
              </a:p>
              <a:p>
                <a:pPr lvl="1"/>
                <a:r>
                  <a:rPr lang="en-US" dirty="0" smtClean="0"/>
                  <a:t>Small movement due to interaction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classical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classical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77666" y="1105138"/>
            <a:ext cx="4588668" cy="1165622"/>
            <a:chOff x="2200275" y="1105138"/>
            <a:chExt cx="4588668" cy="1165622"/>
          </a:xfrm>
        </p:grpSpPr>
        <p:sp>
          <p:nvSpPr>
            <p:cNvPr id="8" name="Oval 7"/>
            <p:cNvSpPr/>
            <p:nvPr/>
          </p:nvSpPr>
          <p:spPr>
            <a:xfrm>
              <a:off x="5724525" y="1447799"/>
              <a:ext cx="228600" cy="8229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2551112" y="1447800"/>
              <a:ext cx="228600" cy="822960"/>
            </a:xfrm>
            <a:prstGeom prst="arc">
              <a:avLst>
                <a:gd name="adj1" fmla="val 5745385"/>
                <a:gd name="adj2" fmla="val 16128389"/>
              </a:avLst>
            </a:prstGeom>
            <a:noFill/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>
              <a:off x="2665413" y="1447799"/>
              <a:ext cx="3173412" cy="1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65411" y="2263521"/>
              <a:ext cx="31734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0275" y="1831848"/>
              <a:ext cx="43338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06276" y="17907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15" idx="3"/>
            </p:cNvCxnSpPr>
            <p:nvPr/>
          </p:nvCxnSpPr>
          <p:spPr>
            <a:xfrm flipV="1">
              <a:off x="4119667" y="1447800"/>
              <a:ext cx="766658" cy="42094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39701" y="1409700"/>
              <a:ext cx="91440" cy="91440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43325" y="1882140"/>
              <a:ext cx="62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M,z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1311" r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748212" y="1105138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</a:t>
              </a:r>
              <a:endParaRPr lang="en-US" sz="1800" dirty="0"/>
            </a:p>
          </p:txBody>
        </p:sp>
        <p:cxnSp>
          <p:nvCxnSpPr>
            <p:cNvPr id="28" name="Straight Connector 27"/>
            <p:cNvCxnSpPr>
              <a:stCxn id="8" idx="0"/>
            </p:cNvCxnSpPr>
            <p:nvPr/>
          </p:nvCxnSpPr>
          <p:spPr>
            <a:xfrm>
              <a:off x="5838825" y="1447799"/>
              <a:ext cx="0" cy="38404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95975" y="14783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16307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54538" y="2409825"/>
                <a:ext cx="3549626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eqAr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38" y="2409825"/>
                <a:ext cx="3549626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classical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77666" y="1105138"/>
            <a:ext cx="4588668" cy="1165622"/>
            <a:chOff x="2200275" y="1105138"/>
            <a:chExt cx="4588668" cy="1165622"/>
          </a:xfrm>
        </p:grpSpPr>
        <p:sp>
          <p:nvSpPr>
            <p:cNvPr id="8" name="Oval 7"/>
            <p:cNvSpPr/>
            <p:nvPr/>
          </p:nvSpPr>
          <p:spPr>
            <a:xfrm>
              <a:off x="5724525" y="1447799"/>
              <a:ext cx="228600" cy="8229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2551112" y="1447800"/>
              <a:ext cx="228600" cy="822960"/>
            </a:xfrm>
            <a:prstGeom prst="arc">
              <a:avLst>
                <a:gd name="adj1" fmla="val 5745385"/>
                <a:gd name="adj2" fmla="val 16128389"/>
              </a:avLst>
            </a:prstGeom>
            <a:noFill/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>
              <a:off x="2665413" y="1447799"/>
              <a:ext cx="3173412" cy="1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65411" y="2263521"/>
              <a:ext cx="31734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0275" y="1831848"/>
              <a:ext cx="43338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06276" y="17907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15" idx="3"/>
            </p:cNvCxnSpPr>
            <p:nvPr/>
          </p:nvCxnSpPr>
          <p:spPr>
            <a:xfrm flipV="1">
              <a:off x="4119667" y="1447800"/>
              <a:ext cx="766658" cy="42094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39701" y="1409700"/>
              <a:ext cx="91440" cy="91440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43325" y="1882140"/>
              <a:ext cx="62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M,z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1311" r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748212" y="1105138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</a:t>
              </a:r>
              <a:endParaRPr lang="en-US" sz="1800" dirty="0"/>
            </a:p>
          </p:txBody>
        </p:sp>
        <p:cxnSp>
          <p:nvCxnSpPr>
            <p:cNvPr id="28" name="Straight Connector 27"/>
            <p:cNvCxnSpPr>
              <a:stCxn id="8" idx="0"/>
            </p:cNvCxnSpPr>
            <p:nvPr/>
          </p:nvCxnSpPr>
          <p:spPr>
            <a:xfrm>
              <a:off x="5838825" y="1447799"/>
              <a:ext cx="0" cy="38404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95975" y="14783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16307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54538" y="2409825"/>
                <a:ext cx="4159920" cy="2082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eqAr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38" y="2409825"/>
                <a:ext cx="4159920" cy="20828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ine Callout 2 (Accent Bar) 21"/>
              <p:cNvSpPr/>
              <p:nvPr/>
            </p:nvSpPr>
            <p:spPr>
              <a:xfrm>
                <a:off x="7291387" y="4657725"/>
                <a:ext cx="1490663" cy="514350"/>
              </a:xfrm>
              <a:prstGeom prst="accentCallout2">
                <a:avLst>
                  <a:gd name="adj1" fmla="val 20221"/>
                  <a:gd name="adj2" fmla="val -2582"/>
                  <a:gd name="adj3" fmla="val 18750"/>
                  <a:gd name="adj4" fmla="val -16667"/>
                  <a:gd name="adj5" fmla="val -89134"/>
                  <a:gd name="adj6" fmla="val -51140"/>
                </a:avLst>
              </a:prstGeom>
              <a:noFill/>
              <a:ln>
                <a:solidFill>
                  <a:srgbClr val="113F7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113F7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 smtClean="0">
                    <a:solidFill>
                      <a:srgbClr val="113F7C"/>
                    </a:solidFill>
                    <a:latin typeface="+mj-lt"/>
                  </a:rPr>
                  <a:t> is not a function of x</a:t>
                </a:r>
                <a:endParaRPr lang="en-US" sz="1800" dirty="0">
                  <a:solidFill>
                    <a:srgbClr val="113F7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Line Callout 2 (Accent Bar)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387" y="4657725"/>
                <a:ext cx="1490663" cy="514350"/>
              </a:xfrm>
              <a:prstGeom prst="accentCallout2">
                <a:avLst>
                  <a:gd name="adj1" fmla="val 20221"/>
                  <a:gd name="adj2" fmla="val -2582"/>
                  <a:gd name="adj3" fmla="val 18750"/>
                  <a:gd name="adj4" fmla="val -16667"/>
                  <a:gd name="adj5" fmla="val -89134"/>
                  <a:gd name="adj6" fmla="val -51140"/>
                </a:avLst>
              </a:prstGeom>
              <a:blipFill rotWithShape="1">
                <a:blip r:embed="rId5"/>
                <a:stretch>
                  <a:fillRect r="-200820" b="-16875"/>
                </a:stretch>
              </a:blipFill>
              <a:ln>
                <a:solidFill>
                  <a:srgbClr val="113F7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Callout 2 (Accent Bar) 26"/>
          <p:cNvSpPr/>
          <p:nvPr/>
        </p:nvSpPr>
        <p:spPr>
          <a:xfrm>
            <a:off x="7086600" y="2000131"/>
            <a:ext cx="1490663" cy="1000244"/>
          </a:xfrm>
          <a:prstGeom prst="accentCallout2">
            <a:avLst>
              <a:gd name="adj1" fmla="val 20221"/>
              <a:gd name="adj2" fmla="val -2582"/>
              <a:gd name="adj3" fmla="val 22454"/>
              <a:gd name="adj4" fmla="val -42226"/>
              <a:gd name="adj5" fmla="val 73991"/>
              <a:gd name="adj6" fmla="val -92673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All other components of E cancel out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6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classical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77666" y="1105138"/>
            <a:ext cx="4588668" cy="1165622"/>
            <a:chOff x="2200275" y="1105138"/>
            <a:chExt cx="4588668" cy="1165622"/>
          </a:xfrm>
        </p:grpSpPr>
        <p:sp>
          <p:nvSpPr>
            <p:cNvPr id="8" name="Oval 7"/>
            <p:cNvSpPr/>
            <p:nvPr/>
          </p:nvSpPr>
          <p:spPr>
            <a:xfrm>
              <a:off x="5724525" y="1447799"/>
              <a:ext cx="228600" cy="8229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2551112" y="1447800"/>
              <a:ext cx="228600" cy="822960"/>
            </a:xfrm>
            <a:prstGeom prst="arc">
              <a:avLst>
                <a:gd name="adj1" fmla="val 5745385"/>
                <a:gd name="adj2" fmla="val 16128389"/>
              </a:avLst>
            </a:prstGeom>
            <a:noFill/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>
              <a:off x="2665413" y="1447799"/>
              <a:ext cx="3173412" cy="1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65411" y="2263521"/>
              <a:ext cx="31734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0275" y="1831848"/>
              <a:ext cx="43338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06276" y="17907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15" idx="3"/>
            </p:cNvCxnSpPr>
            <p:nvPr/>
          </p:nvCxnSpPr>
          <p:spPr>
            <a:xfrm flipV="1">
              <a:off x="4119667" y="1447800"/>
              <a:ext cx="766658" cy="42094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39701" y="1409700"/>
              <a:ext cx="91440" cy="91440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43325" y="1882140"/>
              <a:ext cx="62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M,z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1311" r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748212" y="1105138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</a:t>
              </a:r>
              <a:endParaRPr lang="en-US" sz="1800" dirty="0"/>
            </a:p>
          </p:txBody>
        </p:sp>
        <p:cxnSp>
          <p:nvCxnSpPr>
            <p:cNvPr id="28" name="Straight Connector 27"/>
            <p:cNvCxnSpPr>
              <a:stCxn id="8" idx="0"/>
            </p:cNvCxnSpPr>
            <p:nvPr/>
          </p:nvCxnSpPr>
          <p:spPr>
            <a:xfrm>
              <a:off x="5838825" y="1447799"/>
              <a:ext cx="0" cy="38404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95975" y="14783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16307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54538" y="2409825"/>
                <a:ext cx="4125360" cy="2082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eqAr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38" y="2409825"/>
                <a:ext cx="4125360" cy="20828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159389"/>
                <a:ext cx="5226367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59389"/>
                <a:ext cx="5226367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554391" y="3990975"/>
            <a:ext cx="1513284" cy="1332661"/>
            <a:chOff x="6554391" y="3990975"/>
            <a:chExt cx="1513284" cy="1332661"/>
          </a:xfrm>
        </p:grpSpPr>
        <p:sp>
          <p:nvSpPr>
            <p:cNvPr id="10" name="TextBox 9"/>
            <p:cNvSpPr txBox="1"/>
            <p:nvPr/>
          </p:nvSpPr>
          <p:spPr>
            <a:xfrm>
              <a:off x="7086601" y="4492639"/>
              <a:ext cx="981074" cy="830997"/>
            </a:xfrm>
            <a:prstGeom prst="rect">
              <a:avLst/>
            </a:prstGeom>
            <a:noFill/>
            <a:ln>
              <a:solidFill>
                <a:srgbClr val="113F7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13F7C"/>
                  </a:solidFill>
                </a:rPr>
                <a:t>Apply Here</a:t>
              </a:r>
              <a:endParaRPr lang="en-US" dirty="0">
                <a:solidFill>
                  <a:srgbClr val="113F7C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0" idx="1"/>
            </p:cNvCxnSpPr>
            <p:nvPr/>
          </p:nvCxnSpPr>
          <p:spPr>
            <a:xfrm flipH="1" flipV="1">
              <a:off x="6554391" y="3990975"/>
              <a:ext cx="532210" cy="917163"/>
            </a:xfrm>
            <a:prstGeom prst="straightConnector1">
              <a:avLst/>
            </a:prstGeom>
            <a:ln>
              <a:solidFill>
                <a:srgbClr val="113F7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04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classical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277666" y="1105138"/>
            <a:ext cx="4588668" cy="1165622"/>
            <a:chOff x="2200275" y="1105138"/>
            <a:chExt cx="4588668" cy="1165622"/>
          </a:xfrm>
        </p:grpSpPr>
        <p:sp>
          <p:nvSpPr>
            <p:cNvPr id="8" name="Oval 7"/>
            <p:cNvSpPr/>
            <p:nvPr/>
          </p:nvSpPr>
          <p:spPr>
            <a:xfrm>
              <a:off x="5724525" y="1447799"/>
              <a:ext cx="228600" cy="8229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2551112" y="1447800"/>
              <a:ext cx="228600" cy="822960"/>
            </a:xfrm>
            <a:prstGeom prst="arc">
              <a:avLst>
                <a:gd name="adj1" fmla="val 5745385"/>
                <a:gd name="adj2" fmla="val 16128389"/>
              </a:avLst>
            </a:prstGeom>
            <a:noFill/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>
              <a:off x="2665413" y="1447799"/>
              <a:ext cx="3173412" cy="1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65411" y="2263521"/>
              <a:ext cx="31734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0275" y="1831848"/>
              <a:ext cx="43338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06276" y="17907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15" idx="3"/>
            </p:cNvCxnSpPr>
            <p:nvPr/>
          </p:nvCxnSpPr>
          <p:spPr>
            <a:xfrm flipV="1">
              <a:off x="4119667" y="1447800"/>
              <a:ext cx="766658" cy="42094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39701" y="1409700"/>
              <a:ext cx="91440" cy="91440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43325" y="1882140"/>
              <a:ext cx="62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M,z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1311" r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748212" y="1105138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</a:t>
              </a:r>
              <a:endParaRPr lang="en-US" sz="1800" dirty="0"/>
            </a:p>
          </p:txBody>
        </p:sp>
        <p:cxnSp>
          <p:nvCxnSpPr>
            <p:cNvPr id="28" name="Straight Connector 27"/>
            <p:cNvCxnSpPr>
              <a:stCxn id="8" idx="0"/>
            </p:cNvCxnSpPr>
            <p:nvPr/>
          </p:nvCxnSpPr>
          <p:spPr>
            <a:xfrm>
              <a:off x="5838825" y="1447799"/>
              <a:ext cx="0" cy="38404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95975" y="14783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16307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sz="1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54538" y="2409825"/>
                <a:ext cx="4159920" cy="2876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i="1" smtClean="0">
                              <a:latin typeface="Cambria Math"/>
                            </a:rPr>
                            <m:t>=</m:t>
                          </m:r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i="1" smtClean="0">
                              <a:latin typeface="Cambria Math"/>
                            </a:rPr>
                            <m:t>=</m:t>
                          </m:r>
                        </m:e>
                        <m:e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38" y="2409825"/>
                <a:ext cx="4159920" cy="28769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159389"/>
                <a:ext cx="5226367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59389"/>
                <a:ext cx="5226367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71875" y="4438650"/>
            <a:ext cx="872728" cy="848116"/>
          </a:xfrm>
          <a:prstGeom prst="rect">
            <a:avLst/>
          </a:prstGeom>
          <a:noFill/>
          <a:ln w="28575">
            <a:solidFill>
              <a:srgbClr val="A02A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Interacting with Matter</a:t>
            </a:r>
          </a:p>
          <a:p>
            <a:pPr lvl="1"/>
            <a:r>
              <a:rPr lang="en-US" dirty="0" smtClean="0"/>
              <a:t>Cross Section (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Mean Free Path (</a:t>
            </a:r>
            <a:r>
              <a:rPr lang="el-GR" dirty="0" smtClean="0">
                <a:latin typeface="Calibri"/>
              </a:rPr>
              <a:t>λ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r>
              <a:rPr lang="en-US" dirty="0" smtClean="0">
                <a:latin typeface="+mj-lt"/>
              </a:rPr>
              <a:t>Energy Loss</a:t>
            </a:r>
          </a:p>
          <a:p>
            <a:pPr lvl="2"/>
            <a:r>
              <a:rPr lang="en-US" dirty="0" smtClean="0">
                <a:latin typeface="+mj-lt"/>
              </a:rPr>
              <a:t>Electrons</a:t>
            </a:r>
          </a:p>
          <a:p>
            <a:pPr lvl="2"/>
            <a:r>
              <a:rPr lang="en-US" dirty="0" smtClean="0">
                <a:latin typeface="+mj-lt"/>
              </a:rPr>
              <a:t>Cherenkov Radiation</a:t>
            </a:r>
          </a:p>
          <a:p>
            <a:pPr lvl="2"/>
            <a:r>
              <a:rPr lang="en-US" dirty="0" smtClean="0">
                <a:latin typeface="+mj-lt"/>
              </a:rPr>
              <a:t>Bremsstrahlung</a:t>
            </a:r>
          </a:p>
          <a:p>
            <a:pPr lvl="2"/>
            <a:r>
              <a:rPr lang="en-US" dirty="0" err="1" smtClean="0">
                <a:latin typeface="+mj-lt"/>
              </a:rPr>
              <a:t>Phontons</a:t>
            </a:r>
            <a:endParaRPr lang="en-US" dirty="0" smtClean="0">
              <a:latin typeface="+mj-lt"/>
            </a:endParaRPr>
          </a:p>
          <a:p>
            <a:pPr lvl="2"/>
            <a:r>
              <a:rPr lang="en-US" smtClean="0">
                <a:latin typeface="+mj-lt"/>
              </a:rPr>
              <a:t>Neutrons</a:t>
            </a:r>
            <a:endParaRPr lang="en-US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gained by the e</a:t>
            </a:r>
            <a:r>
              <a:rPr lang="en-US" baseline="30000" dirty="0" smtClean="0"/>
              <a:t>-</a:t>
            </a:r>
            <a:r>
              <a:rPr lang="en-US" dirty="0" smtClean="0"/>
              <a:t> is: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76055" y="1600200"/>
                <a:ext cx="3391890" cy="2955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&amp;=&amp;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𝑏𝑣</m:t>
                              </m:r>
                            </m:den>
                          </m:f>
                        </m:e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55" y="1600200"/>
                <a:ext cx="3391890" cy="29556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energy </a:t>
            </a:r>
            <a:r>
              <a:rPr lang="en-US" u="sng" dirty="0" smtClean="0"/>
              <a:t>lost</a:t>
            </a:r>
            <a:r>
              <a:rPr lang="en-US" d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925" y="1428750"/>
                <a:ext cx="3291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428750"/>
                <a:ext cx="329141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77666" y="3007851"/>
            <a:ext cx="4588668" cy="1165622"/>
            <a:chOff x="2200275" y="1105138"/>
            <a:chExt cx="4588668" cy="1165622"/>
          </a:xfrm>
        </p:grpSpPr>
        <p:sp>
          <p:nvSpPr>
            <p:cNvPr id="9" name="Oval 8"/>
            <p:cNvSpPr/>
            <p:nvPr/>
          </p:nvSpPr>
          <p:spPr>
            <a:xfrm>
              <a:off x="5724525" y="1447799"/>
              <a:ext cx="228600" cy="82296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2551112" y="1447800"/>
              <a:ext cx="228600" cy="822960"/>
            </a:xfrm>
            <a:prstGeom prst="arc">
              <a:avLst>
                <a:gd name="adj1" fmla="val 5745385"/>
                <a:gd name="adj2" fmla="val 16128389"/>
              </a:avLst>
            </a:prstGeom>
            <a:noFill/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H="1">
              <a:off x="2665413" y="1447799"/>
              <a:ext cx="3173412" cy="1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65411" y="2263521"/>
              <a:ext cx="3173413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00275" y="1831848"/>
              <a:ext cx="433387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106276" y="17907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cxnSp>
          <p:nvCxnSpPr>
            <p:cNvPr id="15" name="Straight Connector 14"/>
            <p:cNvCxnSpPr>
              <a:stCxn id="14" idx="3"/>
            </p:cNvCxnSpPr>
            <p:nvPr/>
          </p:nvCxnSpPr>
          <p:spPr>
            <a:xfrm flipV="1">
              <a:off x="4119667" y="1447800"/>
              <a:ext cx="766658" cy="420949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839701" y="1409700"/>
              <a:ext cx="91440" cy="91440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43325" y="1882140"/>
              <a:ext cx="62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/>
                <a:t>M,z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815" y="1499417"/>
                  <a:ext cx="29763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1311" r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4748212" y="1105138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</a:t>
              </a:r>
              <a:endParaRPr lang="en-US" sz="1800" dirty="0"/>
            </a:p>
          </p:txBody>
        </p:sp>
        <p:cxnSp>
          <p:nvCxnSpPr>
            <p:cNvPr id="20" name="Straight Connector 19"/>
            <p:cNvCxnSpPr>
              <a:stCxn id="9" idx="0"/>
            </p:cNvCxnSpPr>
            <p:nvPr/>
          </p:nvCxnSpPr>
          <p:spPr>
            <a:xfrm>
              <a:off x="5838825" y="1447799"/>
              <a:ext cx="0" cy="384049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95975" y="14783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7000" y="1630799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x</a:t>
              </a:r>
              <a:endParaRPr lang="en-US" sz="1800" dirty="0"/>
            </a:p>
          </p:txBody>
        </p:sp>
      </p:grpSp>
      <p:cxnSp>
        <p:nvCxnSpPr>
          <p:cNvPr id="25" name="Straight Connector 24"/>
          <p:cNvCxnSpPr>
            <a:stCxn id="23" idx="4"/>
            <a:endCxn id="9" idx="4"/>
          </p:cNvCxnSpPr>
          <p:nvPr/>
        </p:nvCxnSpPr>
        <p:spPr>
          <a:xfrm flipV="1">
            <a:off x="5913075" y="4173472"/>
            <a:ext cx="3141" cy="74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739339" y="3312412"/>
            <a:ext cx="971023" cy="1242253"/>
            <a:chOff x="5739339" y="3312412"/>
            <a:chExt cx="971023" cy="1242253"/>
          </a:xfrm>
        </p:grpSpPr>
        <p:sp>
          <p:nvSpPr>
            <p:cNvPr id="23" name="Oval 22"/>
            <p:cNvSpPr/>
            <p:nvPr/>
          </p:nvSpPr>
          <p:spPr>
            <a:xfrm>
              <a:off x="5739339" y="3312412"/>
              <a:ext cx="347472" cy="93573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ne Callout 2 (Accent Bar) 25"/>
            <p:cNvSpPr/>
            <p:nvPr/>
          </p:nvSpPr>
          <p:spPr>
            <a:xfrm>
              <a:off x="6192785" y="4307647"/>
              <a:ext cx="517577" cy="247018"/>
            </a:xfrm>
            <a:prstGeom prst="accentCallout2">
              <a:avLst>
                <a:gd name="adj1" fmla="val 18750"/>
                <a:gd name="adj2" fmla="val 7576"/>
                <a:gd name="adj3" fmla="val 18750"/>
                <a:gd name="adj4" fmla="val -16667"/>
                <a:gd name="adj5" fmla="val -29605"/>
                <a:gd name="adj6" fmla="val -47504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 err="1" smtClean="0">
                  <a:solidFill>
                    <a:schemeClr val="tx1"/>
                  </a:solidFill>
                  <a:latin typeface="+mj-lt"/>
                </a:rPr>
                <a:t>db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7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energy </a:t>
            </a:r>
            <a:r>
              <a:rPr lang="en-US" u="sng" dirty="0" smtClean="0"/>
              <a:t>lost</a:t>
            </a:r>
            <a:r>
              <a:rPr lang="en-US" d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925" y="1428750"/>
                <a:ext cx="3784882" cy="1287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428750"/>
                <a:ext cx="3784882" cy="12872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2 (Accent Bar) 6"/>
              <p:cNvSpPr/>
              <p:nvPr/>
            </p:nvSpPr>
            <p:spPr>
              <a:xfrm>
                <a:off x="6510337" y="3055038"/>
                <a:ext cx="2500313" cy="342900"/>
              </a:xfrm>
              <a:prstGeom prst="accentCallout2">
                <a:avLst>
                  <a:gd name="adj1" fmla="val 21528"/>
                  <a:gd name="adj2" fmla="val -3762"/>
                  <a:gd name="adj3" fmla="val 18750"/>
                  <a:gd name="adj4" fmla="val -16667"/>
                  <a:gd name="adj5" fmla="val -185249"/>
                  <a:gd name="adj6" fmla="val -29313"/>
                </a:avLst>
              </a:prstGeom>
              <a:noFill/>
              <a:ln>
                <a:solidFill>
                  <a:srgbClr val="113F7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𝑑𝑉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Line Callout 2 (Accent Bar)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37" y="3055038"/>
                <a:ext cx="2500313" cy="342900"/>
              </a:xfrm>
              <a:prstGeom prst="accentCallout2">
                <a:avLst>
                  <a:gd name="adj1" fmla="val 21528"/>
                  <a:gd name="adj2" fmla="val -3762"/>
                  <a:gd name="adj3" fmla="val 18750"/>
                  <a:gd name="adj4" fmla="val -16667"/>
                  <a:gd name="adj5" fmla="val -185249"/>
                  <a:gd name="adj6" fmla="val -29313"/>
                </a:avLst>
              </a:prstGeom>
              <a:blipFill rotWithShape="1">
                <a:blip r:embed="rId3"/>
                <a:stretch>
                  <a:fillRect r="-364815" b="-3727"/>
                </a:stretch>
              </a:blipFill>
              <a:ln>
                <a:solidFill>
                  <a:srgbClr val="113F7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277666" y="3007851"/>
            <a:ext cx="4588668" cy="1546814"/>
            <a:chOff x="2277666" y="3007851"/>
            <a:chExt cx="4588668" cy="1546814"/>
          </a:xfrm>
        </p:grpSpPr>
        <p:grpSp>
          <p:nvGrpSpPr>
            <p:cNvPr id="8" name="Group 7"/>
            <p:cNvGrpSpPr/>
            <p:nvPr/>
          </p:nvGrpSpPr>
          <p:grpSpPr>
            <a:xfrm>
              <a:off x="2277666" y="3007851"/>
              <a:ext cx="4588668" cy="1165622"/>
              <a:chOff x="2200275" y="1105138"/>
              <a:chExt cx="4588668" cy="116562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724525" y="1447799"/>
                <a:ext cx="228600" cy="8229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2551112" y="1447800"/>
                <a:ext cx="228600" cy="822960"/>
              </a:xfrm>
              <a:prstGeom prst="arc">
                <a:avLst>
                  <a:gd name="adj1" fmla="val 5745385"/>
                  <a:gd name="adj2" fmla="val 16128389"/>
                </a:avLst>
              </a:prstGeom>
              <a:noFill/>
              <a:ln w="9525">
                <a:solidFill>
                  <a:schemeClr val="tx1"/>
                </a:solidFill>
                <a:prstDash val="lg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9" idx="0"/>
              </p:cNvCxnSpPr>
              <p:nvPr/>
            </p:nvCxnSpPr>
            <p:spPr>
              <a:xfrm flipH="1">
                <a:off x="2665413" y="1447799"/>
                <a:ext cx="3173412" cy="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665411" y="2263521"/>
                <a:ext cx="3173413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00275" y="1831848"/>
                <a:ext cx="43338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06276" y="1790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`</a:t>
                </a:r>
                <a:endParaRPr lang="en-US" dirty="0"/>
              </a:p>
            </p:txBody>
          </p:sp>
          <p:cxnSp>
            <p:nvCxnSpPr>
              <p:cNvPr id="15" name="Straight Connector 14"/>
              <p:cNvCxnSpPr>
                <a:stCxn id="14" idx="3"/>
              </p:cNvCxnSpPr>
              <p:nvPr/>
            </p:nvCxnSpPr>
            <p:spPr>
              <a:xfrm flipV="1">
                <a:off x="4119667" y="1447800"/>
                <a:ext cx="766658" cy="42094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39701" y="1409700"/>
                <a:ext cx="91440" cy="91440"/>
              </a:xfrm>
              <a:prstGeom prst="ellipse">
                <a:avLst/>
              </a:prstGeom>
              <a:solidFill>
                <a:srgbClr val="0070C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`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43325" y="1882140"/>
                <a:ext cx="623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/>
                  <a:t>M,z</a:t>
                </a:r>
                <a:endParaRPr lang="en-US" sz="1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065815" y="1499417"/>
                    <a:ext cx="297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5815" y="1499417"/>
                    <a:ext cx="297636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21311" r="-270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4748212" y="1105138"/>
                <a:ext cx="311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e</a:t>
                </a:r>
                <a:endParaRPr lang="en-US" sz="1800" dirty="0"/>
              </a:p>
            </p:txBody>
          </p:sp>
          <p:cxnSp>
            <p:nvCxnSpPr>
              <p:cNvPr id="20" name="Straight Connector 19"/>
              <p:cNvCxnSpPr>
                <a:stCxn id="9" idx="0"/>
              </p:cNvCxnSpPr>
              <p:nvPr/>
            </p:nvCxnSpPr>
            <p:spPr>
              <a:xfrm>
                <a:off x="5838825" y="1447799"/>
                <a:ext cx="0" cy="38404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895975" y="1478399"/>
                <a:ext cx="311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b</a:t>
                </a:r>
                <a:endParaRPr lang="en-US" sz="1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77000" y="1630799"/>
                <a:ext cx="311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endParaRPr lang="en-US" sz="18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739339" y="3312412"/>
              <a:ext cx="971023" cy="1242253"/>
              <a:chOff x="5739339" y="3312412"/>
              <a:chExt cx="971023" cy="124225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739339" y="3312412"/>
                <a:ext cx="347472" cy="9357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Line Callout 2 (Accent Bar) 24"/>
              <p:cNvSpPr/>
              <p:nvPr/>
            </p:nvSpPr>
            <p:spPr>
              <a:xfrm>
                <a:off x="6192785" y="4307647"/>
                <a:ext cx="517577" cy="247018"/>
              </a:xfrm>
              <a:prstGeom prst="accentCallout2">
                <a:avLst>
                  <a:gd name="adj1" fmla="val 18750"/>
                  <a:gd name="adj2" fmla="val 7576"/>
                  <a:gd name="adj3" fmla="val 18750"/>
                  <a:gd name="adj4" fmla="val -16667"/>
                  <a:gd name="adj5" fmla="val -29605"/>
                  <a:gd name="adj6" fmla="val -47504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err="1" smtClean="0">
                    <a:solidFill>
                      <a:schemeClr val="tx1"/>
                    </a:solidFill>
                    <a:latin typeface="+mj-lt"/>
                  </a:rPr>
                  <a:t>db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4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energy </a:t>
            </a:r>
            <a:r>
              <a:rPr lang="en-US" u="sng" dirty="0" smtClean="0"/>
              <a:t>lost</a:t>
            </a:r>
            <a:r>
              <a:rPr lang="en-US" d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925" y="1428750"/>
                <a:ext cx="4530856" cy="214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428750"/>
                <a:ext cx="4530856" cy="21458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4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24350"/>
                <a:ext cx="8229600" cy="1771650"/>
              </a:xfrm>
            </p:spPr>
            <p:txBody>
              <a:bodyPr/>
              <a:lstStyle/>
              <a:p>
                <a:r>
                  <a:rPr lang="en-US" dirty="0" smtClean="0"/>
                  <a:t>Complications:</a:t>
                </a:r>
              </a:p>
              <a:p>
                <a:pPr lvl="1"/>
                <a:r>
                  <a:rPr lang="en-US" dirty="0" smtClean="0"/>
                  <a:t>Can’t integrate over b=0</a:t>
                </a:r>
              </a:p>
              <a:p>
                <a:pPr lvl="1"/>
                <a:r>
                  <a:rPr lang="en-US" dirty="0" smtClean="0"/>
                  <a:t>Have to integrate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24350"/>
                <a:ext cx="8229600" cy="1771650"/>
              </a:xfrm>
              <a:blipFill rotWithShape="1">
                <a:blip r:embed="rId2"/>
                <a:stretch>
                  <a:fillRect l="-1259" t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energy </a:t>
            </a:r>
            <a:r>
              <a:rPr lang="en-US" u="sng" dirty="0" smtClean="0"/>
              <a:t>lost</a:t>
            </a:r>
            <a:r>
              <a:rPr lang="en-US" d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925" y="1428750"/>
                <a:ext cx="4530856" cy="3102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428750"/>
                <a:ext cx="4530856" cy="31027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energy </a:t>
            </a:r>
            <a:r>
              <a:rPr lang="en-US" u="sng" dirty="0" smtClean="0"/>
              <a:t>lost</a:t>
            </a:r>
            <a:r>
              <a:rPr lang="en-US" d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925" y="1428750"/>
                <a:ext cx="4530856" cy="385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𝑑𝐸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l-GR" i="1">
                              <a:latin typeface="Cambria Math"/>
                            </a:rPr>
                            <m:t>𝛥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𝑑𝑉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𝑑𝑉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 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max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min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428750"/>
                <a:ext cx="4530856" cy="38590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3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Head on collision</a:t>
                </a:r>
              </a:p>
              <a:p>
                <a:pPr lvl="1"/>
                <a:r>
                  <a:rPr lang="en-US" dirty="0" smtClean="0"/>
                  <a:t>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gets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100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&amp;=&amp;2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&amp;=&amp;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eqAr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Assume bound, orbiting electron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int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min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Line Callout 2 (Accent Bar) 7"/>
          <p:cNvSpPr/>
          <p:nvPr/>
        </p:nvSpPr>
        <p:spPr>
          <a:xfrm>
            <a:off x="7791450" y="2524125"/>
            <a:ext cx="1352549" cy="600075"/>
          </a:xfrm>
          <a:prstGeom prst="accentCallout2">
            <a:avLst>
              <a:gd name="adj1" fmla="val 79068"/>
              <a:gd name="adj2" fmla="val 2227"/>
              <a:gd name="adj3" fmla="val 77480"/>
              <a:gd name="adj4" fmla="val -18276"/>
              <a:gd name="adj5" fmla="val 128373"/>
              <a:gd name="adj6" fmla="val -5339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Frequency, not velocity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3895725" y="2976562"/>
            <a:ext cx="1276349" cy="600075"/>
          </a:xfrm>
          <a:prstGeom prst="accentCallout2">
            <a:avLst>
              <a:gd name="adj1" fmla="val 74306"/>
              <a:gd name="adj2" fmla="val 92861"/>
              <a:gd name="adj3" fmla="val 74306"/>
              <a:gd name="adj4" fmla="val 112542"/>
              <a:gd name="adj5" fmla="val 52182"/>
              <a:gd name="adj6" fmla="val 129709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Interaction time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1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Head on collision</a:t>
                </a:r>
              </a:p>
              <a:p>
                <a:pPr lvl="1"/>
                <a:r>
                  <a:rPr lang="en-US" dirty="0" smtClean="0"/>
                  <a:t>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gets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100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&amp;=&amp;2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&amp;=&amp;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eqAr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Assume bound, orbiting electron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int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min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Line Callout 2 (Accent Bar) 10"/>
          <p:cNvSpPr/>
          <p:nvPr/>
        </p:nvSpPr>
        <p:spPr>
          <a:xfrm>
            <a:off x="4648200" y="5053012"/>
            <a:ext cx="1895475" cy="600075"/>
          </a:xfrm>
          <a:prstGeom prst="accentCallout2">
            <a:avLst>
              <a:gd name="adj1" fmla="val 26687"/>
              <a:gd name="adj2" fmla="val 96379"/>
              <a:gd name="adj3" fmla="val 26687"/>
              <a:gd name="adj4" fmla="val 115055"/>
              <a:gd name="adj5" fmla="val -60516"/>
              <a:gd name="adj6" fmla="val 15182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Avg. orbital freq. over all orbits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3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Head on collision</a:t>
                </a:r>
              </a:p>
              <a:p>
                <a:pPr lvl="1"/>
                <a:r>
                  <a:rPr lang="en-US" dirty="0" smtClean="0"/>
                  <a:t>e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 gets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100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&amp;=&amp;2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&amp;=&amp;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eqAr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Assume bound, orbiting electron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int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sub>
                      </m:sSub>
                      <m:r>
                        <a:rPr lang="en-US" b="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 smtClean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min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4925" y="4391025"/>
            <a:ext cx="2647950" cy="1162050"/>
          </a:xfrm>
          <a:prstGeom prst="rect">
            <a:avLst/>
          </a:prstGeom>
          <a:noFill/>
          <a:ln w="38100">
            <a:solidFill>
              <a:srgbClr val="A02A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5124450"/>
            <a:ext cx="1924050" cy="1162050"/>
          </a:xfrm>
          <a:prstGeom prst="rect">
            <a:avLst/>
          </a:prstGeom>
          <a:noFill/>
          <a:ln w="38100">
            <a:solidFill>
              <a:srgbClr val="A02A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energy </a:t>
            </a:r>
            <a:r>
              <a:rPr lang="en-US" u="sng" dirty="0" smtClean="0"/>
              <a:t>lost</a:t>
            </a:r>
            <a:r>
              <a:rPr lang="en-US" d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925" y="1428750"/>
                <a:ext cx="4530856" cy="388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𝑑𝐸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l-GR" i="1">
                              <a:latin typeface="Cambria Math"/>
                            </a:rPr>
                            <m:t>𝛥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𝑑𝑉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𝑑𝑉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 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𝑑𝑏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max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min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428750"/>
                <a:ext cx="4530856" cy="3882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8490" y="5330338"/>
                <a:ext cx="4034566" cy="931409"/>
              </a:xfrm>
              <a:prstGeom prst="rect">
                <a:avLst/>
              </a:prstGeom>
              <a:noFill/>
              <a:ln w="38100">
                <a:solidFill>
                  <a:srgbClr val="A02A17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</m:acc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90" y="5330338"/>
                <a:ext cx="4034566" cy="9314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A02A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0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things happen most of the time:</a:t>
            </a:r>
          </a:p>
          <a:p>
            <a:pPr lvl="1"/>
            <a:r>
              <a:rPr lang="en-US" dirty="0" smtClean="0"/>
              <a:t>Inelastic collisions with the target’s electrons</a:t>
            </a:r>
          </a:p>
          <a:p>
            <a:pPr lvl="1"/>
            <a:r>
              <a:rPr lang="en-US" dirty="0"/>
              <a:t>Elastic scattering of the target’s </a:t>
            </a:r>
            <a:r>
              <a:rPr lang="en-US" dirty="0" smtClean="0"/>
              <a:t>nuclei</a:t>
            </a:r>
          </a:p>
          <a:p>
            <a:r>
              <a:rPr lang="en-US" dirty="0" smtClean="0"/>
              <a:t>More interesting things happen less often</a:t>
            </a:r>
          </a:p>
          <a:p>
            <a:pPr lvl="1"/>
            <a:r>
              <a:rPr lang="en-US" dirty="0" smtClean="0"/>
              <a:t>Cherenkov radiation emission</a:t>
            </a:r>
          </a:p>
          <a:p>
            <a:pPr lvl="1"/>
            <a:r>
              <a:rPr lang="en-US" dirty="0" smtClean="0"/>
              <a:t>Nuclear reactions</a:t>
            </a:r>
          </a:p>
          <a:p>
            <a:pPr lvl="1"/>
            <a:r>
              <a:rPr lang="en-US" dirty="0" smtClean="0"/>
              <a:t>Bremsstrahlung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Charged particles going through matter</a:t>
            </a:r>
            <a:endParaRPr lang="en-US" dirty="0"/>
          </a:p>
        </p:txBody>
      </p:sp>
      <p:sp>
        <p:nvSpPr>
          <p:cNvPr id="4" name="Line Callout 2 (Accent Bar) 3"/>
          <p:cNvSpPr/>
          <p:nvPr/>
        </p:nvSpPr>
        <p:spPr>
          <a:xfrm>
            <a:off x="5572125" y="3933825"/>
            <a:ext cx="2133600" cy="971550"/>
          </a:xfrm>
          <a:prstGeom prst="accentCallout2">
            <a:avLst>
              <a:gd name="adj1" fmla="val 42279"/>
              <a:gd name="adj2" fmla="val -3868"/>
              <a:gd name="adj3" fmla="val -4779"/>
              <a:gd name="adj4" fmla="val -25149"/>
              <a:gd name="adj5" fmla="val -6127"/>
              <a:gd name="adj6" fmla="val -89524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The reason we’re in business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8388" y="5514975"/>
            <a:ext cx="446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1 barn = 10</a:t>
            </a:r>
            <a:r>
              <a:rPr lang="en-US" sz="3200" baseline="30000" dirty="0" smtClean="0">
                <a:solidFill>
                  <a:schemeClr val="accent1"/>
                </a:solidFill>
              </a:rPr>
              <a:t>-24</a:t>
            </a:r>
            <a:r>
              <a:rPr lang="en-US" sz="3200" dirty="0" smtClean="0">
                <a:solidFill>
                  <a:schemeClr val="accent1"/>
                </a:solidFill>
              </a:rPr>
              <a:t> cm</a:t>
            </a:r>
            <a:r>
              <a:rPr lang="en-US" sz="3200" baseline="30000" dirty="0" smtClean="0">
                <a:solidFill>
                  <a:schemeClr val="accent1"/>
                </a:solidFill>
              </a:rPr>
              <a:t>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particle energy loss – Due to 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81163" y="1143000"/>
            <a:ext cx="5781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The Bethe-Block Equation for linear energy transfer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7695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C. Leroy and P. </a:t>
            </a:r>
            <a:r>
              <a:rPr lang="en-US" sz="1400" dirty="0" err="1"/>
              <a:t>Rancoita</a:t>
            </a:r>
            <a:r>
              <a:rPr lang="en-US" sz="1400" dirty="0"/>
              <a:t>, </a:t>
            </a:r>
            <a:r>
              <a:rPr lang="en-US" sz="1400" i="1" dirty="0"/>
              <a:t>Principles of radiation interaction in matter and detection</a:t>
            </a:r>
            <a:r>
              <a:rPr lang="en-US" sz="1400" dirty="0"/>
              <a:t>, </a:t>
            </a:r>
            <a:r>
              <a:rPr lang="en-US" sz="1400" dirty="0" smtClean="0"/>
              <a:t>World Scientific </a:t>
            </a:r>
            <a:r>
              <a:rPr lang="en-US" sz="1400" dirty="0"/>
              <a:t>(2004).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3174929"/>
                <a:ext cx="9144000" cy="84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5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15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5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en-US" sz="215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150" b="0" i="1" smtClean="0">
                          <a:latin typeface="Cambria Math"/>
                        </a:rPr>
                        <m:t>=2</m:t>
                      </m:r>
                      <m:r>
                        <a:rPr lang="en-US" sz="2150" b="0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sSubSup>
                        <m:sSubSupPr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5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5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5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num>
                            <m:den>
                              <m:r>
                                <a:rPr lang="en-US" sz="215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5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5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15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15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15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15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15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15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sz="215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en-US" sz="215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15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15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15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f>
                            <m:fPr>
                              <m:ctrlP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15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den>
                          </m:f>
                          <m:r>
                            <a:rPr lang="en-US" sz="215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1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4929"/>
                <a:ext cx="9144000" cy="842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2 (Accent Bar) 5"/>
          <p:cNvSpPr/>
          <p:nvPr/>
        </p:nvSpPr>
        <p:spPr>
          <a:xfrm>
            <a:off x="1038225" y="1504950"/>
            <a:ext cx="1038225" cy="822254"/>
          </a:xfrm>
          <a:prstGeom prst="accentCallout2">
            <a:avLst>
              <a:gd name="adj1" fmla="val 52344"/>
              <a:gd name="adj2" fmla="val -8333"/>
              <a:gd name="adj3" fmla="val 51185"/>
              <a:gd name="adj4" fmla="val -24007"/>
              <a:gd name="adj5" fmla="val 205655"/>
              <a:gd name="adj6" fmla="val -3932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Energy loss/unit length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12" name="Line Callout 2 (Accent Bar) 11"/>
          <p:cNvSpPr/>
          <p:nvPr/>
        </p:nvSpPr>
        <p:spPr>
          <a:xfrm>
            <a:off x="1247775" y="2999163"/>
            <a:ext cx="1038225" cy="241282"/>
          </a:xfrm>
          <a:prstGeom prst="accentCallout2">
            <a:avLst>
              <a:gd name="adj1" fmla="val 28620"/>
              <a:gd name="adj2" fmla="val 94420"/>
              <a:gd name="adj3" fmla="val 25659"/>
              <a:gd name="adj4" fmla="val 111774"/>
              <a:gd name="adj5" fmla="val 132239"/>
              <a:gd name="adj6" fmla="val 157003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Target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6000750" y="4248224"/>
            <a:ext cx="1279527" cy="642858"/>
          </a:xfrm>
          <a:prstGeom prst="accentCallout2">
            <a:avLst>
              <a:gd name="adj1" fmla="val 28619"/>
              <a:gd name="adj2" fmla="val 98089"/>
              <a:gd name="adj3" fmla="val 29618"/>
              <a:gd name="adj4" fmla="val 118166"/>
              <a:gd name="adj5" fmla="val -62890"/>
              <a:gd name="adj6" fmla="val 13298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Density correction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14" name="Line Callout 2 (Accent Bar) 13"/>
          <p:cNvSpPr/>
          <p:nvPr/>
        </p:nvSpPr>
        <p:spPr>
          <a:xfrm>
            <a:off x="1757363" y="2476946"/>
            <a:ext cx="1038225" cy="256729"/>
          </a:xfrm>
          <a:prstGeom prst="accentCallout2">
            <a:avLst>
              <a:gd name="adj1" fmla="val 28620"/>
              <a:gd name="adj2" fmla="val 94420"/>
              <a:gd name="adj3" fmla="val 28128"/>
              <a:gd name="adj4" fmla="val 116361"/>
              <a:gd name="adj5" fmla="val 321434"/>
              <a:gd name="adj6" fmla="val 154251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Beam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15" name="Line Callout 2 (Accent Bar) 14"/>
          <p:cNvSpPr/>
          <p:nvPr/>
        </p:nvSpPr>
        <p:spPr>
          <a:xfrm>
            <a:off x="5934075" y="4986332"/>
            <a:ext cx="1466850" cy="771527"/>
          </a:xfrm>
          <a:prstGeom prst="accentCallout2">
            <a:avLst>
              <a:gd name="adj1" fmla="val 27385"/>
              <a:gd name="adj2" fmla="val -2333"/>
              <a:gd name="adj3" fmla="val 26893"/>
              <a:gd name="adj4" fmla="val -23899"/>
              <a:gd name="adj5" fmla="val -135677"/>
              <a:gd name="adj6" fmla="val -46846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Mean excitation energy (eV)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16" name="Line Callout 2 (Accent Bar) 15"/>
          <p:cNvSpPr/>
          <p:nvPr/>
        </p:nvSpPr>
        <p:spPr>
          <a:xfrm>
            <a:off x="3744915" y="2282564"/>
            <a:ext cx="1074737" cy="793680"/>
          </a:xfrm>
          <a:prstGeom prst="accentCallout2">
            <a:avLst>
              <a:gd name="adj1" fmla="val 28619"/>
              <a:gd name="adj2" fmla="val 98089"/>
              <a:gd name="adj3" fmla="val 27850"/>
              <a:gd name="adj4" fmla="val 118520"/>
              <a:gd name="adj5" fmla="val 115627"/>
              <a:gd name="adj6" fmla="val 183212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Max E transfer to e</a:t>
            </a:r>
            <a:r>
              <a:rPr lang="en-US" sz="1800" baseline="30000" dirty="0" smtClean="0">
                <a:solidFill>
                  <a:srgbClr val="113F7C"/>
                </a:solidFill>
                <a:latin typeface="+mj-lt"/>
              </a:rPr>
              <a:t>-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6672265" y="2320783"/>
            <a:ext cx="1279527" cy="642858"/>
          </a:xfrm>
          <a:prstGeom prst="accentCallout2">
            <a:avLst>
              <a:gd name="adj1" fmla="val 28619"/>
              <a:gd name="adj2" fmla="val 98089"/>
              <a:gd name="adj3" fmla="val 29618"/>
              <a:gd name="adj4" fmla="val 118166"/>
              <a:gd name="adj5" fmla="val 143061"/>
              <a:gd name="adj6" fmla="val 156056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Shell Correction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975" y="4105567"/>
                <a:ext cx="5322440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𝛽𝛾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4105567"/>
                <a:ext cx="5322440" cy="11669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047750" y="5455587"/>
            <a:ext cx="4095750" cy="461665"/>
            <a:chOff x="1047750" y="5455587"/>
            <a:chExt cx="409575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47750" y="5455587"/>
                  <a:ext cx="18886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50" y="5455587"/>
                  <a:ext cx="188865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Line Callout 2 (Accent Bar) 18"/>
                <p:cNvSpPr/>
                <p:nvPr/>
              </p:nvSpPr>
              <p:spPr>
                <a:xfrm>
                  <a:off x="3676650" y="5569887"/>
                  <a:ext cx="1466850" cy="297513"/>
                </a:xfrm>
                <a:prstGeom prst="accentCallout2">
                  <a:avLst>
                    <a:gd name="adj1" fmla="val 52344"/>
                    <a:gd name="adj2" fmla="val 2706"/>
                    <a:gd name="adj3" fmla="val 60790"/>
                    <a:gd name="adj4" fmla="val -16215"/>
                    <a:gd name="adj5" fmla="val 38845"/>
                    <a:gd name="adj6" fmla="val -36561"/>
                  </a:avLst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800" dirty="0" smtClean="0">
                      <a:solidFill>
                        <a:srgbClr val="113F7C"/>
                      </a:solidFill>
                      <a:latin typeface="+mj-lt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113F7C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1800" b="0" i="1" smtClean="0">
                          <a:solidFill>
                            <a:srgbClr val="113F7C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113F7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113F7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113F7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endParaRPr lang="en-US" sz="1800" dirty="0">
                    <a:solidFill>
                      <a:srgbClr val="113F7C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Line Callout 2 (Accent Bar)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650" y="5569887"/>
                  <a:ext cx="1466850" cy="297513"/>
                </a:xfrm>
                <a:prstGeom prst="accentCallout2">
                  <a:avLst>
                    <a:gd name="adj1" fmla="val 52344"/>
                    <a:gd name="adj2" fmla="val 2706"/>
                    <a:gd name="adj3" fmla="val 60790"/>
                    <a:gd name="adj4" fmla="val -16215"/>
                    <a:gd name="adj5" fmla="val 38845"/>
                    <a:gd name="adj6" fmla="val -36561"/>
                  </a:avLst>
                </a:prstGeom>
                <a:blipFill rotWithShape="1">
                  <a:blip r:embed="rId6"/>
                  <a:stretch>
                    <a:fillRect t="-22449" r="-185567" b="-42857"/>
                  </a:stretch>
                </a:blipFill>
                <a:ln>
                  <a:solidFill>
                    <a:schemeClr val="accent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78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particle energy loss – Due to 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" y="982976"/>
            <a:ext cx="3699340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95" y="982976"/>
            <a:ext cx="4443073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Callout 2 (Accent Bar) 23"/>
          <p:cNvSpPr/>
          <p:nvPr/>
        </p:nvSpPr>
        <p:spPr>
          <a:xfrm>
            <a:off x="1318988" y="5038799"/>
            <a:ext cx="1564536" cy="742876"/>
          </a:xfrm>
          <a:prstGeom prst="accentCallout2">
            <a:avLst>
              <a:gd name="adj1" fmla="val 28619"/>
              <a:gd name="adj2" fmla="val 98089"/>
              <a:gd name="adj3" fmla="val 28137"/>
              <a:gd name="adj4" fmla="val 119655"/>
              <a:gd name="adj5" fmla="val -104435"/>
              <a:gd name="adj6" fmla="val 14042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Electrons don’t have much mass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25" name="Line Callout 2 (Accent Bar) 24"/>
          <p:cNvSpPr/>
          <p:nvPr/>
        </p:nvSpPr>
        <p:spPr>
          <a:xfrm>
            <a:off x="5927723" y="1847924"/>
            <a:ext cx="1279527" cy="642858"/>
          </a:xfrm>
          <a:prstGeom prst="accentCallout2">
            <a:avLst>
              <a:gd name="adj1" fmla="val 28619"/>
              <a:gd name="adj2" fmla="val 98089"/>
              <a:gd name="adj3" fmla="val 29618"/>
              <a:gd name="adj4" fmla="val 118166"/>
              <a:gd name="adj5" fmla="val -83633"/>
              <a:gd name="adj6" fmla="val 166479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Bragg peak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795" y="4895846"/>
            <a:ext cx="4443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Range: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The distance a particle travels in medium before coming to rest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292677"/>
              </p:ext>
            </p:extLst>
          </p:nvPr>
        </p:nvGraphicFramePr>
        <p:xfrm>
          <a:off x="457200" y="3724275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1.000000000000000000000000000000000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(@ STP)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1.00028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(@ 20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 C)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1.333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 Iodide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1.736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Silicon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3.443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Germanium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4.065</a:t>
                      </a:r>
                      <a:endParaRPr lang="en-US" dirty="0"/>
                    </a:p>
                  </a:txBody>
                  <a:tcPr marL="186331" marR="186331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8" y="997493"/>
            <a:ext cx="3941611" cy="25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7eHkpUSaVw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76725" y="1057275"/>
            <a:ext cx="4572000" cy="2571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76" y="809625"/>
            <a:ext cx="22574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taken from Tavernier </a:t>
            </a:r>
            <a:r>
              <a:rPr lang="en-US" sz="1100" dirty="0" smtClean="0"/>
              <a:t>(who took it from Jackson 13.4)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0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Radiation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8"/>
          <a:stretch/>
        </p:blipFill>
        <p:spPr bwMode="auto">
          <a:xfrm>
            <a:off x="114299" y="902243"/>
            <a:ext cx="4410075" cy="519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658177" y="1685925"/>
            <a:ext cx="2742373" cy="1701785"/>
            <a:chOff x="1924877" y="1685925"/>
            <a:chExt cx="2742373" cy="1701785"/>
          </a:xfrm>
        </p:grpSpPr>
        <p:grpSp>
          <p:nvGrpSpPr>
            <p:cNvPr id="15" name="Group 14"/>
            <p:cNvGrpSpPr/>
            <p:nvPr/>
          </p:nvGrpSpPr>
          <p:grpSpPr>
            <a:xfrm>
              <a:off x="1924877" y="1685925"/>
              <a:ext cx="2742373" cy="1701785"/>
              <a:chOff x="1924877" y="1685925"/>
              <a:chExt cx="2742373" cy="170178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76450" y="1685925"/>
                <a:ext cx="2590800" cy="1352550"/>
                <a:chOff x="2076450" y="1685925"/>
                <a:chExt cx="2590800" cy="135255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2076450" y="1685925"/>
                  <a:ext cx="1047750" cy="13525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076450" y="3038475"/>
                  <a:ext cx="25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3124200" y="2987600"/>
                <a:ext cx="4190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vt</a:t>
                </a:r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 rot="18405992">
                    <a:off x="2048373" y="1762723"/>
                    <a:ext cx="510075" cy="7570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ct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405992">
                    <a:off x="2048373" y="1762723"/>
                    <a:ext cx="510075" cy="75706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76525" y="2371725"/>
                  <a:ext cx="5561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525" y="2371725"/>
                  <a:ext cx="55617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c 19"/>
            <p:cNvSpPr/>
            <p:nvPr/>
          </p:nvSpPr>
          <p:spPr>
            <a:xfrm rot="1041007">
              <a:off x="1988862" y="2563623"/>
              <a:ext cx="731520" cy="731520"/>
            </a:xfrm>
            <a:prstGeom prst="arc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5274" y="807699"/>
                <a:ext cx="2986715" cy="100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ct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vt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nv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74" y="807699"/>
                <a:ext cx="2986715" cy="10097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62500" y="1935807"/>
                <a:ext cx="4052263" cy="1304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1935807"/>
                <a:ext cx="4052263" cy="13041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35098"/>
              </p:ext>
            </p:extLst>
          </p:nvPr>
        </p:nvGraphicFramePr>
        <p:xfrm>
          <a:off x="4705350" y="3591562"/>
          <a:ext cx="416242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050"/>
                <a:gridCol w="1139000"/>
                <a:gridCol w="1095374"/>
              </a:tblGrid>
              <a:tr h="246797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Neutron 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246797">
                <a:tc>
                  <a:txBody>
                    <a:bodyPr/>
                    <a:lstStyle/>
                    <a:p>
                      <a:r>
                        <a:rPr lang="en-US" dirty="0" smtClean="0"/>
                        <a:t>Air (@ STP)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38,772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</a:tr>
              <a:tr h="246797">
                <a:tc>
                  <a:txBody>
                    <a:bodyPr/>
                    <a:lstStyle/>
                    <a:p>
                      <a:r>
                        <a:rPr lang="en-US" dirty="0" smtClean="0"/>
                        <a:t>Water (@ 20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 C)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</a:tr>
              <a:tr h="246797">
                <a:tc>
                  <a:txBody>
                    <a:bodyPr/>
                    <a:lstStyle/>
                    <a:p>
                      <a:r>
                        <a:rPr lang="en-US" dirty="0" smtClean="0"/>
                        <a:t>Sodium Iodide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</a:tr>
              <a:tr h="246797">
                <a:tc>
                  <a:txBody>
                    <a:bodyPr/>
                    <a:lstStyle/>
                    <a:p>
                      <a:r>
                        <a:rPr lang="en-US" dirty="0" smtClean="0"/>
                        <a:t>Silicon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</a:tr>
              <a:tr h="246797">
                <a:tc>
                  <a:txBody>
                    <a:bodyPr/>
                    <a:lstStyle/>
                    <a:p>
                      <a:r>
                        <a:rPr lang="en-US" dirty="0" smtClean="0"/>
                        <a:t>Germanium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82976"/>
            <a:ext cx="4038600" cy="5143187"/>
          </a:xfrm>
        </p:spPr>
        <p:txBody>
          <a:bodyPr/>
          <a:lstStyle/>
          <a:p>
            <a:r>
              <a:rPr lang="en-US" dirty="0" smtClean="0"/>
              <a:t>Emitted whenever a charged particle is accelerated</a:t>
            </a:r>
          </a:p>
          <a:p>
            <a:pPr lvl="1"/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B&amp;E Field deflections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Bremsstrahlung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19835" y="982976"/>
            <a:ext cx="3846117" cy="1523877"/>
            <a:chOff x="4720628" y="982976"/>
            <a:chExt cx="3846117" cy="1523877"/>
          </a:xfrm>
        </p:grpSpPr>
        <p:sp>
          <p:nvSpPr>
            <p:cNvPr id="9" name="TextBox 8"/>
            <p:cNvSpPr txBox="1"/>
            <p:nvPr/>
          </p:nvSpPr>
          <p:spPr>
            <a:xfrm>
              <a:off x="5067299" y="982976"/>
              <a:ext cx="315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13F7C"/>
                  </a:solidFill>
                </a:rPr>
                <a:t>Total radiated power:</a:t>
              </a:r>
              <a:endParaRPr lang="en-US" dirty="0">
                <a:solidFill>
                  <a:srgbClr val="113F7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20628" y="1581150"/>
                  <a:ext cx="3846117" cy="925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acc>
                                      <m:accPr>
                                        <m:chr m:val="̇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628" y="1581150"/>
                  <a:ext cx="3846117" cy="9257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066506" y="2721749"/>
            <a:ext cx="3152775" cy="1494381"/>
            <a:chOff x="4893964" y="982976"/>
            <a:chExt cx="3152775" cy="1494381"/>
          </a:xfrm>
        </p:grpSpPr>
        <p:sp>
          <p:nvSpPr>
            <p:cNvPr id="13" name="TextBox 12"/>
            <p:cNvSpPr txBox="1"/>
            <p:nvPr/>
          </p:nvSpPr>
          <p:spPr>
            <a:xfrm>
              <a:off x="4893964" y="982976"/>
              <a:ext cx="315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13F7C"/>
                  </a:solidFill>
                </a:rPr>
                <a:t>Linear acceleration:</a:t>
              </a:r>
              <a:endParaRPr lang="en-US" dirty="0">
                <a:solidFill>
                  <a:srgbClr val="113F7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444076" y="1581150"/>
                  <a:ext cx="2052550" cy="896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076" y="1581150"/>
                  <a:ext cx="2052550" cy="8962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638675" y="4431026"/>
            <a:ext cx="4008437" cy="1494381"/>
            <a:chOff x="4638676" y="982976"/>
            <a:chExt cx="4008437" cy="1494381"/>
          </a:xfrm>
        </p:grpSpPr>
        <p:sp>
          <p:nvSpPr>
            <p:cNvPr id="19" name="TextBox 18"/>
            <p:cNvSpPr txBox="1"/>
            <p:nvPr/>
          </p:nvSpPr>
          <p:spPr>
            <a:xfrm>
              <a:off x="4638676" y="982976"/>
              <a:ext cx="4008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13F7C"/>
                  </a:solidFill>
                </a:rPr>
                <a:t>Perpendicular acceleration:</a:t>
              </a:r>
              <a:endParaRPr lang="en-US" dirty="0">
                <a:solidFill>
                  <a:srgbClr val="113F7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620916" y="1581150"/>
                  <a:ext cx="2043957" cy="896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916" y="1581150"/>
                  <a:ext cx="2043957" cy="8962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4" y="3522455"/>
            <a:ext cx="3304973" cy="28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025747" y="3196357"/>
            <a:ext cx="1598130" cy="923330"/>
            <a:chOff x="3216119" y="3630925"/>
            <a:chExt cx="1598130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3401219" y="3630925"/>
              <a:ext cx="1227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13F7C"/>
                  </a:solidFill>
                </a:rPr>
                <a:t>Since:</a:t>
              </a:r>
              <a:endParaRPr lang="en-US" dirty="0">
                <a:solidFill>
                  <a:srgbClr val="113F7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216119" y="4092590"/>
                  <a:ext cx="15981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119" y="4092590"/>
                  <a:ext cx="159813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623877" y="3537193"/>
            <a:ext cx="1990700" cy="2171224"/>
            <a:chOff x="3623877" y="3537193"/>
            <a:chExt cx="1990700" cy="2171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909880" y="3537193"/>
                  <a:ext cx="17046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880" y="3537193"/>
                  <a:ext cx="170469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909880" y="5246752"/>
                  <a:ext cx="17046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880" y="5246752"/>
                  <a:ext cx="170469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22" idx="3"/>
              <a:endCxn id="24" idx="1"/>
            </p:cNvCxnSpPr>
            <p:nvPr/>
          </p:nvCxnSpPr>
          <p:spPr>
            <a:xfrm flipV="1">
              <a:off x="3623877" y="3768026"/>
              <a:ext cx="286003" cy="1208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3"/>
              <a:endCxn id="25" idx="0"/>
            </p:cNvCxnSpPr>
            <p:nvPr/>
          </p:nvCxnSpPr>
          <p:spPr>
            <a:xfrm>
              <a:off x="3623877" y="3888855"/>
              <a:ext cx="1138352" cy="13578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8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138145"/>
              </p:ext>
            </p:extLst>
          </p:nvPr>
        </p:nvGraphicFramePr>
        <p:xfrm>
          <a:off x="457200" y="1857375"/>
          <a:ext cx="82296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248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 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~1000 MeV/cm/(mass density).</a:t>
                      </a:r>
                      <a:r>
                        <a:rPr lang="en-US" baseline="0" dirty="0" smtClean="0"/>
                        <a:t> Range ~10 µm in solid and cm in gas. Straight trajectory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Garamond" panose="02020404030301010803" pitchFamily="18" charset="0"/>
                        </a:rPr>
                        <a:t>β</a:t>
                      </a:r>
                      <a:r>
                        <a:rPr lang="en-US" dirty="0" smtClean="0">
                          <a:latin typeface="Garamond" panose="02020404030301010803" pitchFamily="18" charset="0"/>
                        </a:rPr>
                        <a:t>’s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 MeV/cm/(charge density). Significant loss due to bremsstrahlung. Multiple scattering creates “random walk” trajectory. When </a:t>
                      </a:r>
                      <a:r>
                        <a:rPr lang="el-GR" dirty="0" smtClean="0">
                          <a:latin typeface="Garamond" panose="02020404030301010803" pitchFamily="18" charset="0"/>
                        </a:rPr>
                        <a:t>β</a:t>
                      </a:r>
                      <a:r>
                        <a:rPr lang="en-US" baseline="30000" dirty="0" smtClean="0">
                          <a:latin typeface="Garamond" panose="02020404030301010803" pitchFamily="18" charset="0"/>
                        </a:rPr>
                        <a:t>+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stop, they annihilate -&gt; 2 x 511 </a:t>
                      </a:r>
                      <a:r>
                        <a:rPr lang="en-US" baseline="0" dirty="0" err="1" smtClean="0">
                          <a:latin typeface="Garamond" panose="02020404030301010803" pitchFamily="18" charset="0"/>
                        </a:rPr>
                        <a:t>keV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l-GR" baseline="0" dirty="0" smtClean="0">
                          <a:latin typeface="Garamond" panose="02020404030301010803" pitchFamily="18" charset="0"/>
                        </a:rPr>
                        <a:t>γ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 ~ 1 mm in solid and ~1 m in gas. Straight trajectory.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fragments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Similar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’s</a:t>
                      </a:r>
                      <a:r>
                        <a:rPr lang="en-US" baseline="0" dirty="0" smtClean="0"/>
                        <a:t> but more massive so more energy loss/distance. ~1 µm in solid. Straight line trajectory.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Particle Overview </a:t>
            </a:r>
            <a:r>
              <a:rPr lang="en-US" b="0" dirty="0" smtClean="0"/>
              <a:t>(100 </a:t>
            </a:r>
            <a:r>
              <a:rPr lang="en-US" b="0" dirty="0" err="1" smtClean="0"/>
              <a:t>keV</a:t>
            </a:r>
            <a:r>
              <a:rPr lang="en-US" b="0" dirty="0" smtClean="0"/>
              <a:t> – 10 MeV)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67"/>
            <a:ext cx="9144000" cy="571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8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Photons primarily interact with matter in 3 ways: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Photoelectric Effect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Compton Scattering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Pair Production</a:t>
                </a:r>
              </a:p>
              <a:p>
                <a:pPr lvl="1"/>
                <a:r>
                  <a:rPr lang="en-US" dirty="0" smtClean="0"/>
                  <a:t>Some others as well:</a:t>
                </a:r>
              </a:p>
              <a:p>
                <a:pPr lvl="2"/>
                <a:r>
                  <a:rPr lang="en-US" dirty="0" smtClean="0"/>
                  <a:t>Photodisintegration: (</a:t>
                </a:r>
                <a:r>
                  <a:rPr lang="el-GR" dirty="0" smtClean="0">
                    <a:latin typeface="Garamond"/>
                  </a:rPr>
                  <a:t>γ</a:t>
                </a:r>
                <a:r>
                  <a:rPr lang="en-US" dirty="0" smtClean="0">
                    <a:latin typeface="+mj-lt"/>
                  </a:rPr>
                  <a:t>,n), </a:t>
                </a:r>
                <a:r>
                  <a:rPr lang="en-US" dirty="0"/>
                  <a:t>(</a:t>
                </a:r>
                <a:r>
                  <a:rPr lang="el-GR" dirty="0">
                    <a:latin typeface="Garamond"/>
                  </a:rPr>
                  <a:t>γ</a:t>
                </a:r>
                <a:r>
                  <a:rPr lang="en-US" dirty="0" smtClean="0"/>
                  <a:t>,p), </a:t>
                </a:r>
                <a:r>
                  <a:rPr lang="en-US" dirty="0"/>
                  <a:t>(</a:t>
                </a:r>
                <a:r>
                  <a:rPr lang="el-GR" dirty="0">
                    <a:latin typeface="Garamond"/>
                  </a:rPr>
                  <a:t>γ</a:t>
                </a:r>
                <a:r>
                  <a:rPr lang="en-US" dirty="0" smtClean="0"/>
                  <a:t>,</a:t>
                </a:r>
                <a:r>
                  <a:rPr lang="el-GR" dirty="0" smtClean="0">
                    <a:latin typeface="Garamond"/>
                  </a:rPr>
                  <a:t>α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Longer range in matter</a:t>
                </a:r>
              </a:p>
              <a:p>
                <a:r>
                  <a:rPr lang="en-US" dirty="0" smtClean="0"/>
                  <a:t>Photons experience no energy loss (</a:t>
                </a:r>
                <a:r>
                  <a:rPr lang="en-US" b="1" dirty="0" smtClean="0"/>
                  <a:t>absorbed or not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But beams can be attenuated: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 Interacting with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1625"/>
                <a:ext cx="8229600" cy="4524375"/>
              </a:xfrm>
            </p:spPr>
            <p:txBody>
              <a:bodyPr/>
              <a:lstStyle/>
              <a:p>
                <a:r>
                  <a:rPr lang="en-US" dirty="0" smtClean="0"/>
                  <a:t>The photon is totally absorbed. </a:t>
                </a:r>
              </a:p>
              <a:p>
                <a:r>
                  <a:rPr lang="en-US" dirty="0" smtClean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ℏ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Binding</m:t>
                        </m:r>
                      </m:sub>
                    </m:sSub>
                  </m:oMath>
                </a14:m>
                <a:r>
                  <a:rPr lang="en-US" dirty="0" smtClean="0"/>
                  <a:t> - Free electron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Binding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en-US" dirty="0" smtClean="0"/>
                  <a:t>Excited, bound electron</a:t>
                </a:r>
              </a:p>
              <a:p>
                <a:r>
                  <a:rPr lang="en-US" dirty="0" smtClean="0"/>
                  <a:t>Dominates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keV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3.5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1625"/>
                <a:ext cx="8229600" cy="4524375"/>
              </a:xfrm>
              <a:blipFill rotWithShape="1">
                <a:blip r:embed="rId3"/>
                <a:stretch>
                  <a:fillRect l="-125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Photoelectric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8178" y="942975"/>
                <a:ext cx="3807645" cy="55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Kinetic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Binding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178" y="942975"/>
                <a:ext cx="3807645" cy="552844"/>
              </a:xfrm>
              <a:prstGeom prst="rect">
                <a:avLst/>
              </a:prstGeom>
              <a:blipFill rotWithShape="1"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202422"/>
            <a:ext cx="2247899" cy="2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999"/>
            <a:ext cx="8229600" cy="870776"/>
          </a:xfrm>
        </p:spPr>
        <p:txBody>
          <a:bodyPr>
            <a:normAutofit/>
          </a:bodyPr>
          <a:lstStyle/>
          <a:p>
            <a:pPr>
              <a:tabLst>
                <a:tab pos="4286250" algn="l"/>
              </a:tabLst>
            </a:pPr>
            <a:r>
              <a:rPr lang="en-US" dirty="0" smtClean="0"/>
              <a:t>Compton Scattering</a:t>
            </a:r>
            <a:r>
              <a:rPr lang="en-US" b="0" dirty="0" smtClean="0"/>
              <a:t> - Elastic collision 	between </a:t>
            </a:r>
            <a:r>
              <a:rPr lang="el-GR" b="0" dirty="0" smtClean="0">
                <a:latin typeface="Garamond"/>
              </a:rPr>
              <a:t>γ</a:t>
            </a:r>
            <a:r>
              <a:rPr lang="en-US" b="0" dirty="0" smtClean="0">
                <a:latin typeface="Garamond"/>
              </a:rPr>
              <a:t> &amp; e</a:t>
            </a:r>
            <a:r>
              <a:rPr lang="en-US" b="0" baseline="30000" dirty="0" smtClean="0">
                <a:latin typeface="Garamond"/>
              </a:rPr>
              <a:t>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16" y="2076720"/>
            <a:ext cx="5717151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81225" y="1145693"/>
                <a:ext cx="4094134" cy="1159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1145693"/>
                <a:ext cx="4094134" cy="1159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Callout 2 (Accent Bar) 7"/>
          <p:cNvSpPr/>
          <p:nvPr/>
        </p:nvSpPr>
        <p:spPr>
          <a:xfrm>
            <a:off x="496890" y="2003835"/>
            <a:ext cx="1318364" cy="980183"/>
          </a:xfrm>
          <a:prstGeom prst="accentCallout2">
            <a:avLst>
              <a:gd name="adj1" fmla="val 28620"/>
              <a:gd name="adj2" fmla="val 94420"/>
              <a:gd name="adj3" fmla="val 28128"/>
              <a:gd name="adj4" fmla="val 116361"/>
              <a:gd name="adj5" fmla="val -32275"/>
              <a:gd name="adj6" fmla="val 206831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For homework, derive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118" y="5247095"/>
                <a:ext cx="8321765" cy="92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8" y="5247095"/>
                <a:ext cx="8321765" cy="9296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5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33500"/>
                <a:ext cx="4038600" cy="4754563"/>
              </a:xfrm>
            </p:spPr>
            <p:txBody>
              <a:bodyPr/>
              <a:lstStyle/>
              <a:p>
                <a:r>
                  <a:rPr lang="en-US" dirty="0" smtClean="0"/>
                  <a:t>Probability per unit solid angle that the beam will scatter.</a:t>
                </a:r>
              </a:p>
              <a:p>
                <a:pPr lvl="1"/>
                <a:r>
                  <a:rPr lang="en-US" dirty="0" smtClean="0"/>
                  <a:t>Unit analysis forces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to be in units of area</a:t>
                </a:r>
              </a:p>
              <a:p>
                <a:pPr lvl="1"/>
                <a:r>
                  <a:rPr lang="en-US" b="1" u="sng" dirty="0" smtClean="0"/>
                  <a:t>Not really a dimension</a:t>
                </a:r>
              </a:p>
              <a:p>
                <a:r>
                  <a:rPr lang="en-US" dirty="0" smtClean="0"/>
                  <a:t>Total cross section </a:t>
                </a:r>
                <a:r>
                  <a:rPr lang="el-GR" dirty="0" smtClean="0"/>
                  <a:t>σ</a:t>
                </a:r>
                <a:r>
                  <a:rPr lang="en-US" dirty="0" smtClean="0"/>
                  <a:t>(E)</a:t>
                </a:r>
              </a:p>
              <a:p>
                <a:pPr lvl="1"/>
                <a:r>
                  <a:rPr lang="en-US" dirty="0" smtClean="0"/>
                  <a:t>Integrated over all solid angles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33500"/>
                <a:ext cx="4038600" cy="4754563"/>
              </a:xfrm>
              <a:blipFill rotWithShape="1">
                <a:blip r:embed="rId3"/>
                <a:stretch>
                  <a:fillRect l="-2564" t="-1282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Cross Section (</a:t>
            </a:r>
            <a:r>
              <a:rPr lang="el-GR" dirty="0" smtClean="0"/>
              <a:t>σ</a:t>
            </a:r>
            <a:r>
              <a:rPr lang="en-US" dirty="0" smtClean="0"/>
              <a:t>) – 1 </a:t>
            </a:r>
            <a:r>
              <a:rPr lang="en-US" dirty="0" err="1" smtClean="0"/>
              <a:t>scatterer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199797" y="1871985"/>
            <a:ext cx="3862722" cy="2108151"/>
            <a:chOff x="5199797" y="1190531"/>
            <a:chExt cx="3862722" cy="2108151"/>
          </a:xfrm>
        </p:grpSpPr>
        <p:grpSp>
          <p:nvGrpSpPr>
            <p:cNvPr id="30" name="Group 29"/>
            <p:cNvGrpSpPr/>
            <p:nvPr/>
          </p:nvGrpSpPr>
          <p:grpSpPr>
            <a:xfrm>
              <a:off x="5514975" y="1492696"/>
              <a:ext cx="3008863" cy="1107629"/>
              <a:chOff x="5514975" y="1492696"/>
              <a:chExt cx="3008863" cy="110762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514975" y="2590800"/>
                <a:ext cx="1692275" cy="9525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Arc 23"/>
              <p:cNvSpPr/>
              <p:nvPr/>
            </p:nvSpPr>
            <p:spPr>
              <a:xfrm rot="6125659">
                <a:off x="6427974" y="1064450"/>
                <a:ext cx="1079500" cy="1935991"/>
              </a:xfrm>
              <a:prstGeom prst="arc">
                <a:avLst>
                  <a:gd name="adj1" fmla="val 17000738"/>
                  <a:gd name="adj2" fmla="val 19559680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789883" y="1715632"/>
                <a:ext cx="733955" cy="714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>
            <a:xfrm>
              <a:off x="5300799" y="2498757"/>
              <a:ext cx="182880" cy="182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2683" y="2600325"/>
              <a:ext cx="45720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7632072" y="1190531"/>
              <a:ext cx="1430447" cy="1491106"/>
            </a:xfrm>
            <a:prstGeom prst="line">
              <a:avLst/>
            </a:prstGeom>
            <a:ln w="9525">
              <a:solidFill>
                <a:srgbClr val="00B050">
                  <a:alpha val="47000"/>
                </a:srgb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6" idx="2"/>
            </p:cNvCxnSpPr>
            <p:nvPr/>
          </p:nvCxnSpPr>
          <p:spPr>
            <a:xfrm flipH="1">
              <a:off x="7630555" y="1851044"/>
              <a:ext cx="660534" cy="829075"/>
            </a:xfrm>
            <a:prstGeom prst="line">
              <a:avLst/>
            </a:prstGeom>
            <a:ln w="9525">
              <a:solidFill>
                <a:srgbClr val="00B05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rot="2474003">
              <a:off x="8268078" y="1871468"/>
              <a:ext cx="185596" cy="81483"/>
            </a:xfrm>
            <a:prstGeom prst="ellipse">
              <a:avLst/>
            </a:prstGeom>
            <a:noFill/>
            <a:ln w="95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6" idx="6"/>
            </p:cNvCxnSpPr>
            <p:nvPr/>
          </p:nvCxnSpPr>
          <p:spPr>
            <a:xfrm flipH="1">
              <a:off x="7629037" y="1973376"/>
              <a:ext cx="801626" cy="709752"/>
            </a:xfrm>
            <a:prstGeom prst="line">
              <a:avLst/>
            </a:prstGeom>
            <a:ln w="9525">
              <a:solidFill>
                <a:srgbClr val="00B05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358231" y="2145357"/>
              <a:ext cx="3421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d</a:t>
              </a:r>
              <a:r>
                <a:rPr lang="el-GR" sz="900" dirty="0" smtClean="0"/>
                <a:t>Ω</a:t>
              </a:r>
              <a:endParaRPr lang="en-US" sz="900" dirty="0"/>
            </a:p>
          </p:txBody>
        </p:sp>
        <p:cxnSp>
          <p:nvCxnSpPr>
            <p:cNvPr id="42" name="Straight Arrow Connector 41"/>
            <p:cNvCxnSpPr>
              <a:endCxn id="36" idx="6"/>
            </p:cNvCxnSpPr>
            <p:nvPr/>
          </p:nvCxnSpPr>
          <p:spPr>
            <a:xfrm flipH="1" flipV="1">
              <a:off x="8430663" y="1973376"/>
              <a:ext cx="93176" cy="23114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199797" y="2683128"/>
              <a:ext cx="708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Beam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52495" y="2990905"/>
              <a:ext cx="708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38506" y="1472030"/>
                <a:ext cx="2645211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06" y="1472030"/>
                <a:ext cx="2645211" cy="793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55919" y="4660724"/>
                <a:ext cx="3573384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919" y="4660724"/>
                <a:ext cx="3573384" cy="10610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742611" y="2826811"/>
            <a:ext cx="343989" cy="2308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077860" y="3063401"/>
            <a:ext cx="0" cy="7700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39743" y="3617535"/>
            <a:ext cx="343989" cy="2308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38578" y="2836257"/>
            <a:ext cx="0" cy="7700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57578" y="2542010"/>
                <a:ext cx="381000" cy="5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578" y="2542010"/>
                <a:ext cx="381000" cy="588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2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1" grpId="0"/>
      <p:bldP spid="52" grpId="0"/>
      <p:bldP spid="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0808"/>
                <a:ext cx="8229600" cy="4800600"/>
              </a:xfrm>
            </p:spPr>
            <p:txBody>
              <a:bodyPr/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=1022</m:t>
                    </m:r>
                  </m:oMath>
                </a14:m>
                <a:r>
                  <a:rPr lang="en-US" dirty="0" smtClean="0"/>
                  <a:t> keV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=211,316</m:t>
                    </m:r>
                  </m:oMath>
                </a14:m>
                <a:r>
                  <a:rPr lang="en-US" dirty="0" smtClean="0"/>
                  <a:t> keV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=1,876,544</m:t>
                    </m:r>
                  </m:oMath>
                </a14:m>
                <a:r>
                  <a:rPr lang="en-US" dirty="0" smtClean="0"/>
                  <a:t> keV</a:t>
                </a:r>
              </a:p>
              <a:p>
                <a:r>
                  <a:rPr lang="en-US" dirty="0" smtClean="0"/>
                  <a:t>For the production to last, it must occur near the nucleus.</a:t>
                </a:r>
              </a:p>
              <a:p>
                <a:pPr lvl="1"/>
                <a:r>
                  <a:rPr lang="en-US" dirty="0" smtClean="0"/>
                  <a:t>Otherwise, momentum would not be conserved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0808"/>
                <a:ext cx="8229600" cy="4800600"/>
              </a:xfrm>
              <a:blipFill rotWithShape="1">
                <a:blip r:embed="rId3"/>
                <a:stretch>
                  <a:fillRect l="-1259" t="-139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hidden="1"/>
              <p:cNvSpPr txBox="1"/>
              <p:nvPr/>
            </p:nvSpPr>
            <p:spPr>
              <a:xfrm>
                <a:off x="2180230" y="4660711"/>
                <a:ext cx="478354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𝛼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183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 hidden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230" y="4660711"/>
                <a:ext cx="4783540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Photon Interaction Range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259200"/>
            <a:ext cx="4694830" cy="4104370"/>
            <a:chOff x="496889" y="1259200"/>
            <a:chExt cx="3917456" cy="36540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75"/>
            <a:stretch/>
          </p:blipFill>
          <p:spPr bwMode="auto">
            <a:xfrm>
              <a:off x="496889" y="1259200"/>
              <a:ext cx="3917456" cy="33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27" b="1"/>
            <a:stretch/>
          </p:blipFill>
          <p:spPr bwMode="auto">
            <a:xfrm>
              <a:off x="496889" y="4572000"/>
              <a:ext cx="3917456" cy="34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7"/>
          <a:stretch/>
        </p:blipFill>
        <p:spPr bwMode="auto">
          <a:xfrm>
            <a:off x="4414790" y="1323974"/>
            <a:ext cx="4729210" cy="40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112025"/>
            <a:ext cx="4040188" cy="639762"/>
          </a:xfrm>
        </p:spPr>
        <p:txBody>
          <a:bodyPr/>
          <a:lstStyle/>
          <a:p>
            <a:r>
              <a:rPr lang="en-US" dirty="0"/>
              <a:t>Slow &lt; 0.5 </a:t>
            </a:r>
            <a:r>
              <a:rPr lang="en-US" u="sng" dirty="0"/>
              <a:t>eV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751787"/>
            <a:ext cx="4040188" cy="4389120"/>
          </a:xfrm>
        </p:spPr>
        <p:txBody>
          <a:bodyPr/>
          <a:lstStyle/>
          <a:p>
            <a:r>
              <a:rPr lang="en-US" dirty="0" smtClean="0"/>
              <a:t>Elastic Scattering</a:t>
            </a:r>
          </a:p>
          <a:p>
            <a:r>
              <a:rPr lang="en-US" dirty="0" smtClean="0"/>
              <a:t>Neutron capture followed by: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n,p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n,d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(n,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)</a:t>
            </a:r>
          </a:p>
          <a:p>
            <a:pPr lvl="1"/>
            <a:r>
              <a:rPr lang="en-US" dirty="0" smtClean="0">
                <a:cs typeface="Times New Roman"/>
              </a:rPr>
              <a:t>(</a:t>
            </a:r>
            <a:r>
              <a:rPr lang="en-US" dirty="0" err="1" smtClean="0">
                <a:cs typeface="Times New Roman"/>
              </a:rPr>
              <a:t>n,t</a:t>
            </a:r>
            <a:r>
              <a:rPr lang="en-US" dirty="0" smtClean="0">
                <a:cs typeface="Times New Roman"/>
              </a:rPr>
              <a:t>)</a:t>
            </a:r>
          </a:p>
          <a:p>
            <a:pPr lvl="1"/>
            <a:r>
              <a:rPr lang="en-US" dirty="0" smtClean="0">
                <a:cs typeface="Times New Roman"/>
              </a:rPr>
              <a:t>(n,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p)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n,f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112025"/>
            <a:ext cx="4041775" cy="639762"/>
          </a:xfrm>
        </p:spPr>
        <p:txBody>
          <a:bodyPr/>
          <a:lstStyle/>
          <a:p>
            <a:r>
              <a:rPr lang="en-US" dirty="0" smtClean="0"/>
              <a:t>Fast </a:t>
            </a:r>
            <a:r>
              <a:rPr lang="en-US" dirty="0"/>
              <a:t>= 100 </a:t>
            </a:r>
            <a:r>
              <a:rPr lang="en-US" dirty="0" err="1"/>
              <a:t>keV</a:t>
            </a:r>
            <a:r>
              <a:rPr lang="en-US" dirty="0"/>
              <a:t> – 10 </a:t>
            </a:r>
            <a:r>
              <a:rPr lang="en-US" dirty="0" smtClean="0"/>
              <a:t>MeV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751787"/>
            <a:ext cx="4041775" cy="4389120"/>
          </a:xfrm>
        </p:spPr>
        <p:txBody>
          <a:bodyPr/>
          <a:lstStyle/>
          <a:p>
            <a:r>
              <a:rPr lang="en-US" dirty="0"/>
              <a:t>Elastic Scattering</a:t>
            </a:r>
          </a:p>
          <a:p>
            <a:r>
              <a:rPr lang="en-US" dirty="0"/>
              <a:t>Neutron capture followed </a:t>
            </a:r>
            <a:r>
              <a:rPr lang="en-US" dirty="0" smtClean="0"/>
              <a:t>by….</a:t>
            </a:r>
          </a:p>
          <a:p>
            <a:r>
              <a:rPr lang="en-US" dirty="0" smtClean="0"/>
              <a:t>Radiative neutron capture (n,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cs typeface="Times New Roman"/>
              </a:rPr>
              <a:t>)</a:t>
            </a:r>
          </a:p>
          <a:p>
            <a:r>
              <a:rPr lang="en-US" dirty="0" smtClean="0">
                <a:cs typeface="Times New Roman"/>
              </a:rPr>
              <a:t>Inelastic scattering</a:t>
            </a:r>
          </a:p>
          <a:p>
            <a:pPr lvl="1"/>
            <a:r>
              <a:rPr lang="en-US" dirty="0" smtClean="0">
                <a:cs typeface="Times New Roman"/>
              </a:rPr>
              <a:t>Nucleus is left in an excited state and emits a:</a:t>
            </a:r>
          </a:p>
          <a:p>
            <a:pPr lvl="2"/>
            <a:r>
              <a:rPr lang="en-US" dirty="0" smtClean="0">
                <a:cs typeface="Times New Roman"/>
              </a:rPr>
              <a:t>Photon</a:t>
            </a:r>
          </a:p>
          <a:p>
            <a:pPr lvl="2"/>
            <a:r>
              <a:rPr lang="en-US" dirty="0" smtClean="0">
                <a:cs typeface="Times New Roman"/>
              </a:rPr>
              <a:t>Charged particle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Neutrons </a:t>
            </a:r>
            <a:r>
              <a:rPr lang="en-US" dirty="0" smtClean="0">
                <a:latin typeface="Calibri"/>
              </a:rPr>
              <a:t>→ Strong Interaction 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Line Callout 2 (Accent Bar) 9"/>
          <p:cNvSpPr/>
          <p:nvPr/>
        </p:nvSpPr>
        <p:spPr>
          <a:xfrm>
            <a:off x="2294305" y="5618109"/>
            <a:ext cx="1318364" cy="316284"/>
          </a:xfrm>
          <a:prstGeom prst="accentCallout2">
            <a:avLst>
              <a:gd name="adj1" fmla="val 37112"/>
              <a:gd name="adj2" fmla="val 216"/>
              <a:gd name="adj3" fmla="val 12122"/>
              <a:gd name="adj4" fmla="val -38920"/>
              <a:gd name="adj5" fmla="val -144466"/>
              <a:gd name="adj6" fmla="val -55076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113F7C"/>
                </a:solidFill>
                <a:latin typeface="+mj-lt"/>
              </a:rPr>
              <a:t>Fission</a:t>
            </a:r>
            <a:endParaRPr lang="en-US" sz="1800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14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uiExpand="1" build="p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112025"/>
            <a:ext cx="4040188" cy="639762"/>
          </a:xfrm>
        </p:spPr>
        <p:txBody>
          <a:bodyPr/>
          <a:lstStyle/>
          <a:p>
            <a:r>
              <a:rPr lang="en-US" dirty="0" smtClean="0"/>
              <a:t>High Energy &gt; 100 MeV</a:t>
            </a:r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751787"/>
            <a:ext cx="4040188" cy="4389120"/>
          </a:xfrm>
        </p:spPr>
        <p:txBody>
          <a:bodyPr/>
          <a:lstStyle/>
          <a:p>
            <a:r>
              <a:rPr lang="en-US" dirty="0" smtClean="0"/>
              <a:t>High energy hadronic showers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Neutrons </a:t>
            </a:r>
            <a:r>
              <a:rPr lang="en-US" dirty="0" smtClean="0">
                <a:latin typeface="Calibri"/>
              </a:rPr>
              <a:t>→ Strong Interaction only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2108"/>
          <a:stretch/>
        </p:blipFill>
        <p:spPr bwMode="auto">
          <a:xfrm>
            <a:off x="4599296" y="1629103"/>
            <a:ext cx="4531060" cy="46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2 (Accent Bar) 14"/>
          <p:cNvSpPr/>
          <p:nvPr/>
        </p:nvSpPr>
        <p:spPr>
          <a:xfrm>
            <a:off x="2125362" y="3120568"/>
            <a:ext cx="1649289" cy="1014704"/>
          </a:xfrm>
          <a:prstGeom prst="accentCallout2">
            <a:avLst>
              <a:gd name="adj1" fmla="val 37112"/>
              <a:gd name="adj2" fmla="val 216"/>
              <a:gd name="adj3" fmla="val 33642"/>
              <a:gd name="adj4" fmla="val -25680"/>
              <a:gd name="adj5" fmla="val -63766"/>
              <a:gd name="adj6" fmla="val -39353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113F7C"/>
                </a:solidFill>
                <a:latin typeface="+mj-lt"/>
              </a:rPr>
              <a:t>See</a:t>
            </a:r>
            <a:r>
              <a:rPr lang="en-US" sz="2800" b="1" dirty="0" smtClean="0">
                <a:solidFill>
                  <a:srgbClr val="113F7C"/>
                </a:solidFill>
                <a:latin typeface="+mj-lt"/>
              </a:rPr>
              <a:t>: LHC, the</a:t>
            </a:r>
            <a:endParaRPr lang="en-US" sz="2800" b="1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9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2530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theory: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Hard to calculate…so fit to experiment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en-US" b="0" i="0" smtClean="0">
                                  <a:latin typeface="Cambria Math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&lt;13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9.76+58.8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−1.19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≥13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Doesn’t take into account atomic shell closures</a:t>
                </a:r>
              </a:p>
              <a:p>
                <a:r>
                  <a:rPr lang="en-US" dirty="0" smtClean="0"/>
                  <a:t>Tables</a:t>
                </a:r>
              </a:p>
              <a:p>
                <a:pPr lvl="1"/>
                <a:r>
                  <a:rPr lang="en-US" dirty="0" smtClean="0"/>
                  <a:t>Table 2.1 in Leo</a:t>
                </a:r>
              </a:p>
              <a:p>
                <a:pPr lvl="1"/>
                <a:r>
                  <a:rPr lang="en-US" dirty="0" smtClean="0"/>
                  <a:t>Search “oscillator strength” in </a:t>
                </a:r>
                <a:r>
                  <a:rPr lang="en-US" i="1" dirty="0" smtClean="0"/>
                  <a:t>Atomic Data and Nuclear Data Tables</a:t>
                </a:r>
                <a:r>
                  <a:rPr lang="en-US" dirty="0" smtClean="0"/>
                  <a:t> (</a:t>
                </a:r>
                <a:r>
                  <a:rPr lang="en-US" dirty="0" smtClean="0">
                    <a:hlinkClick r:id="rId3"/>
                  </a:rPr>
                  <a:t>Elsevier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253038"/>
              </a:xfrm>
              <a:blipFill rotWithShape="1">
                <a:blip r:embed="rId4"/>
                <a:stretch>
                  <a:fillRect l="-1259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𝑰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/>
                  <a:t>M</a:t>
                </a:r>
                <a:r>
                  <a:rPr lang="en-US" dirty="0" smtClean="0"/>
                  <a:t>ean excitation potential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t="-20202" r="-18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particle energy loss – Due to 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1392551"/>
            <a:ext cx="426850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7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Radiation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2020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88052" y="1238250"/>
                <a:ext cx="6367897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nucl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nucl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183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g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nor/>
                                            </m:rPr>
                                            <a:rPr lang="en-US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nucl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52" y="1238250"/>
                <a:ext cx="6367897" cy="10468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43" y="2410802"/>
            <a:ext cx="6234113" cy="34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a large, thin target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tgt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beam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Thickness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Density of </a:t>
                </a:r>
                <a:r>
                  <a:rPr lang="en-US" dirty="0" err="1" smtClean="0"/>
                  <a:t>scatterers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= Prob. of having interaction by x </a:t>
                </a:r>
                <a:r>
                  <a:rPr lang="en-US" i="1" dirty="0" smtClean="0"/>
                  <a:t>in material</a:t>
                </a:r>
                <a:r>
                  <a:rPr lang="en-US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564" t="-1282" r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sheet of material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58454" y="1617450"/>
                <a:ext cx="4177800" cy="102733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𝐹𝐴𝑛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54" y="1617450"/>
                <a:ext cx="4177800" cy="1027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5973" y="4378645"/>
                <a:ext cx="3122762" cy="64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973" y="4378645"/>
                <a:ext cx="3122762" cy="6432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9788" y="3170180"/>
                <a:ext cx="32951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𝐹𝐴𝑛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88" y="3170180"/>
                <a:ext cx="32951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probabilities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396038"/>
            <a:ext cx="846137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7250" y="6400800"/>
            <a:ext cx="1439863" cy="476250"/>
          </a:xfrm>
        </p:spPr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24050" y="1295400"/>
                <a:ext cx="5046959" cy="761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𝜎𝛿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e/>
                      </m:eqAr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0" y="1295400"/>
                <a:ext cx="5046959" cy="7615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4143375" y="1676400"/>
            <a:ext cx="2581275" cy="1335822"/>
            <a:chOff x="4143375" y="1676400"/>
            <a:chExt cx="2581275" cy="1335822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5188743" y="1262063"/>
              <a:ext cx="490538" cy="131921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43375" y="2181225"/>
              <a:ext cx="25812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13F7C"/>
                  </a:solidFill>
                </a:rPr>
                <a:t>The probability of not interacting</a:t>
              </a:r>
              <a:endParaRPr lang="en-US" dirty="0">
                <a:solidFill>
                  <a:srgbClr val="113F7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7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probabilities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396038"/>
            <a:ext cx="798512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7250" y="6400800"/>
            <a:ext cx="1439863" cy="476250"/>
          </a:xfrm>
        </p:spPr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1285875"/>
                <a:ext cx="6133026" cy="1193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𝜎𝛿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</m:eqAr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85875"/>
                <a:ext cx="6133026" cy="11938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ine Callout 1 (Accent Bar) 1"/>
          <p:cNvSpPr/>
          <p:nvPr/>
        </p:nvSpPr>
        <p:spPr>
          <a:xfrm>
            <a:off x="2766475" y="3133725"/>
            <a:ext cx="2428875" cy="923925"/>
          </a:xfrm>
          <a:prstGeom prst="accentCallout1">
            <a:avLst>
              <a:gd name="adj1" fmla="val 18750"/>
              <a:gd name="adj2" fmla="val -8333"/>
              <a:gd name="adj3" fmla="val -77190"/>
              <a:gd name="adj4" fmla="val -24239"/>
            </a:avLst>
          </a:prstGeom>
          <a:noFill/>
          <a:ln>
            <a:solidFill>
              <a:srgbClr val="113F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113F7C"/>
                </a:solidFill>
                <a:latin typeface="+mj-lt"/>
              </a:rPr>
              <a:t>Definition of a derivative</a:t>
            </a:r>
            <a:endParaRPr lang="en-US" dirty="0">
              <a:solidFill>
                <a:srgbClr val="113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7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probabilities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96888" y="6396038"/>
            <a:ext cx="788987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7250" y="6400800"/>
            <a:ext cx="1439863" cy="476250"/>
          </a:xfrm>
        </p:spPr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7226" y="1285875"/>
                <a:ext cx="6648449" cy="231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 smtClean="0">
                              <a:latin typeface="Cambria Math"/>
                            </a:rPr>
                            <m:t>𝜎𝛿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eqAr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6" y="1285875"/>
                <a:ext cx="6648449" cy="23174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0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81474"/>
            <a:ext cx="8229600" cy="1914525"/>
          </a:xfrm>
        </p:spPr>
        <p:txBody>
          <a:bodyPr/>
          <a:lstStyle/>
          <a:p>
            <a:r>
              <a:rPr lang="en-US" dirty="0" smtClean="0"/>
              <a:t>The change in the probability of </a:t>
            </a:r>
            <a:r>
              <a:rPr lang="en-US" dirty="0" err="1" smtClean="0"/>
              <a:t>noninteraction</a:t>
            </a:r>
            <a:r>
              <a:rPr lang="en-US" dirty="0" smtClean="0"/>
              <a:t> is </a:t>
            </a:r>
            <a:r>
              <a:rPr lang="en-US" i="1" dirty="0" smtClean="0"/>
              <a:t>necessarily</a:t>
            </a:r>
            <a:r>
              <a:rPr lang="en-US" dirty="0" smtClean="0"/>
              <a:t> the negative of the change in the probability of interaction.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probabilities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 XX, 2015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Detector Physics - Lecture 1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2C25A-5506-FD4F-B37D-9145376A3A2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7226" y="1285875"/>
                <a:ext cx="6648449" cy="271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/>
                            </a:rPr>
                          </m:ctrlPr>
                        </m:eqArrPr>
                        <m:e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r>
                            <a:rPr lang="en-US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 smtClean="0">
                              <a:latin typeface="Cambria Math"/>
                            </a:rPr>
                            <m:t>𝜎𝛿</m:t>
                          </m:r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𝛿</m:t>
                                  </m:r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 smtClean="0">
                              <a:latin typeface="Cambria Math"/>
                            </a:rPr>
                            <m:t>𝜎</m:t>
                          </m:r>
                        </m: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i="1" smtClean="0">
                              <a:latin typeface="Cambria Math"/>
                            </a:rPr>
                            <m:t>&amp;=&amp;&amp;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&amp;=&amp;&amp;−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eqAr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6" y="1285875"/>
                <a:ext cx="6648449" cy="27187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car_TRIUMF_Template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Lascar_TRIUMF_Template</Template>
  <TotalTime>1709</TotalTime>
  <Words>4675</Words>
  <Application>Microsoft Office PowerPoint</Application>
  <PresentationFormat>On-screen Show (4:3)</PresentationFormat>
  <Paragraphs>568</Paragraphs>
  <Slides>47</Slides>
  <Notes>27</Notes>
  <HiddenSlides>4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Lascar_TRIUMF_Template</vt:lpstr>
      <vt:lpstr>PowerPoint Presentation</vt:lpstr>
      <vt:lpstr>Outline</vt:lpstr>
      <vt:lpstr>Charged particles going through matter</vt:lpstr>
      <vt:lpstr>Idealized Cross Section (σ) – 1 scatterer</vt:lpstr>
      <vt:lpstr>Thin sheet of material</vt:lpstr>
      <vt:lpstr>Interaction probabilities</vt:lpstr>
      <vt:lpstr>Interaction probabilities</vt:lpstr>
      <vt:lpstr>Interaction probabilities</vt:lpstr>
      <vt:lpstr>Interaction probabilities</vt:lpstr>
      <vt:lpstr>Interaction probabilities</vt:lpstr>
      <vt:lpstr>Interaction probabilities</vt:lpstr>
      <vt:lpstr>Mean free path - λ</vt:lpstr>
      <vt:lpstr>Mean free path - λ</vt:lpstr>
      <vt:lpstr>Charged particle energy loss</vt:lpstr>
      <vt:lpstr>Let’s look at the classical picture</vt:lpstr>
      <vt:lpstr>Let’s look at the classical picture</vt:lpstr>
      <vt:lpstr>Let’s look at the classical picture</vt:lpstr>
      <vt:lpstr>Let’s look at the classical picture</vt:lpstr>
      <vt:lpstr>Let’s look at the classical picture</vt:lpstr>
      <vt:lpstr>The energy gained by the e- is:</vt:lpstr>
      <vt:lpstr>So the energy lost by the heavy ion is:</vt:lpstr>
      <vt:lpstr>So the energy lost by the heavy ion is:</vt:lpstr>
      <vt:lpstr>So the energy lost by the heavy ion is:</vt:lpstr>
      <vt:lpstr>So the energy lost by the heavy ion is:</vt:lpstr>
      <vt:lpstr>So the energy lost by the heavy ion is:</vt:lpstr>
      <vt:lpstr>b_"max"  &amp; b_"min" </vt:lpstr>
      <vt:lpstr>b_"max"  &amp; b_"min" </vt:lpstr>
      <vt:lpstr>b_"max"  &amp; b_"min" </vt:lpstr>
      <vt:lpstr>So the energy lost by the heavy ion is:</vt:lpstr>
      <vt:lpstr>Charged particle energy loss – Due to e-</vt:lpstr>
      <vt:lpstr>Charged particle energy loss – Due to e-</vt:lpstr>
      <vt:lpstr>Cherenkov Radiation</vt:lpstr>
      <vt:lpstr>Cherenkov Radiation</vt:lpstr>
      <vt:lpstr>Bremsstrahlung</vt:lpstr>
      <vt:lpstr>Charge Particle Overview (100 keV – 10 MeV)</vt:lpstr>
      <vt:lpstr>PowerPoint Presentation</vt:lpstr>
      <vt:lpstr>Photons Interacting with Matter</vt:lpstr>
      <vt:lpstr>The Photoelectric Effect</vt:lpstr>
      <vt:lpstr>Compton Scattering - Elastic collision  between γ &amp; e-</vt:lpstr>
      <vt:lpstr>Pair Production</vt:lpstr>
      <vt:lpstr>Complete Photon Interaction Range</vt:lpstr>
      <vt:lpstr>Neutrons → Strong Interaction only</vt:lpstr>
      <vt:lpstr>Neutrons → Strong Interaction only</vt:lpstr>
      <vt:lpstr>PowerPoint Presentation</vt:lpstr>
      <vt:lpstr>I – Mean excitation potential</vt:lpstr>
      <vt:lpstr>Charged particle energy loss – Due to e-</vt:lpstr>
      <vt:lpstr>Radiation Length (X_0)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Lascar</dc:creator>
  <cp:lastModifiedBy>ddlascar</cp:lastModifiedBy>
  <cp:revision>57</cp:revision>
  <dcterms:created xsi:type="dcterms:W3CDTF">2015-08-10T20:28:33Z</dcterms:created>
  <dcterms:modified xsi:type="dcterms:W3CDTF">2015-10-19T07:14:16Z</dcterms:modified>
</cp:coreProperties>
</file>