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tags/tag6.xml" ContentType="application/vnd.openxmlformats-officedocument.presentationml.tags+xml"/>
  <Override PartName="/ppt/tags/tag8.xml" ContentType="application/vnd.openxmlformats-officedocument.presentationml.tag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tags/tag4.xml" ContentType="application/vnd.openxmlformats-officedocument.presentationml.tags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wmf" ContentType="image/x-wmf"/>
  <Override PartName="/ppt/tags/tag2.xml" ContentType="application/vnd.openxmlformats-officedocument.presentationml.tags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Default Extension="bin" ContentType="application/vnd.openxmlformats-officedocument.oleObject"/>
  <Override PartName="/ppt/tags/tag7.xml" ContentType="application/vnd.openxmlformats-officedocument.presentationml.tags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ags/tag5.xml" ContentType="application/vnd.openxmlformats-officedocument.presentationml.tag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tags/tag3.xml" ContentType="application/vnd.openxmlformats-officedocument.presentationml.tags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tags/tag1.xml" ContentType="application/vnd.openxmlformats-officedocument.presentationml.tags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7"/>
  </p:notesMasterIdLst>
  <p:handoutMasterIdLst>
    <p:handoutMasterId r:id="rId38"/>
  </p:handoutMasterIdLst>
  <p:sldIdLst>
    <p:sldId id="256" r:id="rId2"/>
    <p:sldId id="257" r:id="rId3"/>
    <p:sldId id="289" r:id="rId4"/>
    <p:sldId id="258" r:id="rId5"/>
    <p:sldId id="259" r:id="rId6"/>
    <p:sldId id="260" r:id="rId7"/>
    <p:sldId id="261" r:id="rId8"/>
    <p:sldId id="263" r:id="rId9"/>
    <p:sldId id="276" r:id="rId10"/>
    <p:sldId id="277" r:id="rId11"/>
    <p:sldId id="264" r:id="rId12"/>
    <p:sldId id="290" r:id="rId13"/>
    <p:sldId id="262" r:id="rId14"/>
    <p:sldId id="265" r:id="rId15"/>
    <p:sldId id="288" r:id="rId16"/>
    <p:sldId id="270" r:id="rId17"/>
    <p:sldId id="271" r:id="rId18"/>
    <p:sldId id="272" r:id="rId19"/>
    <p:sldId id="273" r:id="rId20"/>
    <p:sldId id="292" r:id="rId21"/>
    <p:sldId id="293" r:id="rId22"/>
    <p:sldId id="294" r:id="rId23"/>
    <p:sldId id="280" r:id="rId24"/>
    <p:sldId id="285" r:id="rId25"/>
    <p:sldId id="282" r:id="rId26"/>
    <p:sldId id="283" r:id="rId27"/>
    <p:sldId id="284" r:id="rId28"/>
    <p:sldId id="269" r:id="rId29"/>
    <p:sldId id="279" r:id="rId30"/>
    <p:sldId id="281" r:id="rId31"/>
    <p:sldId id="274" r:id="rId32"/>
    <p:sldId id="275" r:id="rId33"/>
    <p:sldId id="287" r:id="rId34"/>
    <p:sldId id="291" r:id="rId35"/>
    <p:sldId id="286" r:id="rId3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</p:showPr>
  <p:clrMru>
    <a:srgbClr val="5C0426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808" autoAdjust="0"/>
    <p:restoredTop sz="94658" autoAdjust="0"/>
  </p:normalViewPr>
  <p:slideViewPr>
    <p:cSldViewPr>
      <p:cViewPr varScale="1">
        <p:scale>
          <a:sx n="64" d="100"/>
          <a:sy n="64" d="100"/>
        </p:scale>
        <p:origin x="-102" y="-24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12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7" d="100"/>
          <a:sy n="57" d="100"/>
        </p:scale>
        <p:origin x="-2520" y="-78"/>
      </p:cViewPr>
      <p:guideLst>
        <p:guide orient="horz" pos="2880"/>
        <p:guide pos="2160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Documents%20and%20Settings\Daniel%20Lascar\Desktop\mass_model_S2n_comparison.xls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Documents%20and%20Settings\Daniel%20Lascar\Desktop\mass_model_S2n_comparison.xls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title>
      <c:tx>
        <c:rich>
          <a:bodyPr/>
          <a:lstStyle/>
          <a:p>
            <a:pPr>
              <a:defRPr sz="120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r>
              <a:rPr lang="en-US"/>
              <a:t>S2N: CPT/AME03</a:t>
            </a:r>
          </a:p>
        </c:rich>
      </c:tx>
      <c:layout>
        <c:manualLayout>
          <c:xMode val="edge"/>
          <c:yMode val="edge"/>
          <c:x val="0.42286348501664894"/>
          <c:y val="1.9575856443719435E-2"/>
        </c:manualLayout>
      </c:layout>
      <c:spPr>
        <a:noFill/>
        <a:ln w="25400">
          <a:noFill/>
        </a:ln>
      </c:spPr>
    </c:title>
    <c:plotArea>
      <c:layout>
        <c:manualLayout>
          <c:layoutTarget val="inner"/>
          <c:xMode val="edge"/>
          <c:yMode val="edge"/>
          <c:x val="0.10210876803551609"/>
          <c:y val="0.11582381729200648"/>
          <c:w val="0.74139844617092165"/>
          <c:h val="0.76998368678629692"/>
        </c:manualLayout>
      </c:layout>
      <c:scatterChart>
        <c:scatterStyle val="lineMarker"/>
        <c:ser>
          <c:idx val="0"/>
          <c:order val="0"/>
          <c:tx>
            <c:v>Sb-CPT</c:v>
          </c:tx>
          <c:spPr>
            <a:ln w="25400">
              <a:solidFill>
                <a:srgbClr val="993366"/>
              </a:solidFill>
              <a:prstDash val="solid"/>
            </a:ln>
          </c:spPr>
          <c:marker>
            <c:symbol val="diamond"/>
            <c:size val="5"/>
            <c:spPr>
              <a:solidFill>
                <a:srgbClr val="993366"/>
              </a:solidFill>
              <a:ln>
                <a:solidFill>
                  <a:srgbClr val="993366"/>
                </a:solidFill>
                <a:prstDash val="solid"/>
              </a:ln>
            </c:spPr>
          </c:marker>
          <c:xVal>
            <c:numRef>
              <c:f>Data!$B$32:$B$33</c:f>
              <c:numCache>
                <c:formatCode>General</c:formatCode>
                <c:ptCount val="2"/>
                <c:pt idx="0">
                  <c:v>82</c:v>
                </c:pt>
                <c:pt idx="1">
                  <c:v>83</c:v>
                </c:pt>
              </c:numCache>
            </c:numRef>
          </c:xVal>
          <c:yVal>
            <c:numRef>
              <c:f>Data!$G$32:$G$33</c:f>
              <c:numCache>
                <c:formatCode>_(* #,##0.00_);_(* \(#,##0.00\);_(* "-"??_);_(@_)</c:formatCode>
                <c:ptCount val="2"/>
                <c:pt idx="0">
                  <c:v>13073.337753987586</c:v>
                </c:pt>
                <c:pt idx="1">
                  <c:v>10231.928982148253</c:v>
                </c:pt>
              </c:numCache>
            </c:numRef>
          </c:yVal>
        </c:ser>
        <c:ser>
          <c:idx val="1"/>
          <c:order val="1"/>
          <c:tx>
            <c:v>Sb-Model</c:v>
          </c:tx>
          <c:spPr>
            <a:ln w="25400">
              <a:solidFill>
                <a:srgbClr val="993366"/>
              </a:solidFill>
              <a:prstDash val="sysDash"/>
            </a:ln>
          </c:spPr>
          <c:marker>
            <c:symbol val="none"/>
          </c:marker>
          <c:xVal>
            <c:numRef>
              <c:f>Data!$B$26:$B$43</c:f>
              <c:numCache>
                <c:formatCode>General</c:formatCode>
                <c:ptCount val="18"/>
                <c:pt idx="0">
                  <c:v>76</c:v>
                </c:pt>
                <c:pt idx="1">
                  <c:v>77</c:v>
                </c:pt>
                <c:pt idx="2">
                  <c:v>78</c:v>
                </c:pt>
                <c:pt idx="3">
                  <c:v>79</c:v>
                </c:pt>
                <c:pt idx="4">
                  <c:v>80</c:v>
                </c:pt>
                <c:pt idx="5">
                  <c:v>81</c:v>
                </c:pt>
                <c:pt idx="6">
                  <c:v>82</c:v>
                </c:pt>
                <c:pt idx="7">
                  <c:v>83</c:v>
                </c:pt>
                <c:pt idx="8">
                  <c:v>84</c:v>
                </c:pt>
                <c:pt idx="9">
                  <c:v>85</c:v>
                </c:pt>
                <c:pt idx="10">
                  <c:v>86</c:v>
                </c:pt>
                <c:pt idx="11">
                  <c:v>87</c:v>
                </c:pt>
                <c:pt idx="12">
                  <c:v>88</c:v>
                </c:pt>
                <c:pt idx="13">
                  <c:v>89</c:v>
                </c:pt>
                <c:pt idx="14">
                  <c:v>90</c:v>
                </c:pt>
                <c:pt idx="15">
                  <c:v>91</c:v>
                </c:pt>
                <c:pt idx="16">
                  <c:v>92</c:v>
                </c:pt>
                <c:pt idx="17">
                  <c:v>93</c:v>
                </c:pt>
              </c:numCache>
            </c:numRef>
          </c:xVal>
          <c:yVal>
            <c:numRef>
              <c:f>Data!$I$26:$I$43</c:f>
              <c:numCache>
                <c:formatCode>0.00</c:formatCode>
                <c:ptCount val="18"/>
                <c:pt idx="0">
                  <c:v>14587.233887823313</c:v>
                </c:pt>
                <c:pt idx="1">
                  <c:v>14352.748900933853</c:v>
                </c:pt>
                <c:pt idx="2">
                  <c:v>14070.215590070049</c:v>
                </c:pt>
                <c:pt idx="3">
                  <c:v>13825.707727652636</c:v>
                </c:pt>
                <c:pt idx="4">
                  <c:v>13502.935738589049</c:v>
                </c:pt>
                <c:pt idx="5">
                  <c:v>13524.603220739285</c:v>
                </c:pt>
                <c:pt idx="6">
                  <c:v>13097.249604815348</c:v>
                </c:pt>
                <c:pt idx="7">
                  <c:v>10634.851712467351</c:v>
                </c:pt>
                <c:pt idx="8">
                  <c:v>6907.6712547158331</c:v>
                </c:pt>
                <c:pt idx="9">
                  <c:v>6855.4004684057945</c:v>
                </c:pt>
                <c:pt idx="10">
                  <c:v>6693.3456611734873</c:v>
                </c:pt>
                <c:pt idx="11">
                  <c:v>6417.836746639543</c:v>
                </c:pt>
                <c:pt idx="12">
                  <c:v>6203.5931245695465</c:v>
                </c:pt>
              </c:numCache>
            </c:numRef>
          </c:yVal>
        </c:ser>
        <c:ser>
          <c:idx val="2"/>
          <c:order val="2"/>
          <c:tx>
            <c:v>Te-CPT</c:v>
          </c:tx>
          <c:spPr>
            <a:ln w="25400">
              <a:solidFill>
                <a:srgbClr val="000080"/>
              </a:solidFill>
              <a:prstDash val="solid"/>
            </a:ln>
          </c:spPr>
          <c:marker>
            <c:symbol val="triangle"/>
            <c:size val="5"/>
            <c:spPr>
              <a:solidFill>
                <a:srgbClr val="000080"/>
              </a:solidFill>
              <a:ln>
                <a:solidFill>
                  <a:srgbClr val="000080"/>
                </a:solidFill>
                <a:prstDash val="solid"/>
              </a:ln>
            </c:spPr>
          </c:marker>
          <c:xVal>
            <c:numRef>
              <c:f>Data!$B$55:$B$59</c:f>
              <c:numCache>
                <c:formatCode>General</c:formatCode>
                <c:ptCount val="5"/>
                <c:pt idx="0">
                  <c:v>82</c:v>
                </c:pt>
                <c:pt idx="1">
                  <c:v>83</c:v>
                </c:pt>
                <c:pt idx="2">
                  <c:v>84</c:v>
                </c:pt>
                <c:pt idx="3">
                  <c:v>85</c:v>
                </c:pt>
                <c:pt idx="4">
                  <c:v>86</c:v>
                </c:pt>
              </c:numCache>
            </c:numRef>
          </c:xVal>
          <c:yVal>
            <c:numRef>
              <c:f>Data!$G$55:$G$59</c:f>
              <c:numCache>
                <c:formatCode>_(* #,##0.00_);_(* \(#,##0.00\);_(* "-"??_);_(@_)</c:formatCode>
                <c:ptCount val="5"/>
                <c:pt idx="0">
                  <c:v>13493.038351502733</c:v>
                </c:pt>
                <c:pt idx="1">
                  <c:v>10931.20677746533</c:v>
                </c:pt>
                <c:pt idx="2">
                  <c:v>8034.2267398594213</c:v>
                </c:pt>
                <c:pt idx="3">
                  <c:v>7691.7726664036581</c:v>
                </c:pt>
              </c:numCache>
            </c:numRef>
          </c:yVal>
        </c:ser>
        <c:ser>
          <c:idx val="3"/>
          <c:order val="3"/>
          <c:tx>
            <c:v>Te-Model</c:v>
          </c:tx>
          <c:spPr>
            <a:ln w="25400">
              <a:solidFill>
                <a:srgbClr val="000080"/>
              </a:solidFill>
              <a:prstDash val="sysDash"/>
            </a:ln>
          </c:spPr>
          <c:marker>
            <c:symbol val="none"/>
          </c:marker>
          <c:xVal>
            <c:numRef>
              <c:f>Data!$B$53:$B$70</c:f>
              <c:numCache>
                <c:formatCode>General</c:formatCode>
                <c:ptCount val="18"/>
                <c:pt idx="0">
                  <c:v>80</c:v>
                </c:pt>
                <c:pt idx="1">
                  <c:v>81</c:v>
                </c:pt>
                <c:pt idx="2">
                  <c:v>82</c:v>
                </c:pt>
                <c:pt idx="3">
                  <c:v>83</c:v>
                </c:pt>
                <c:pt idx="4">
                  <c:v>84</c:v>
                </c:pt>
                <c:pt idx="5">
                  <c:v>85</c:v>
                </c:pt>
                <c:pt idx="6">
                  <c:v>86</c:v>
                </c:pt>
                <c:pt idx="7">
                  <c:v>87</c:v>
                </c:pt>
                <c:pt idx="8">
                  <c:v>88</c:v>
                </c:pt>
                <c:pt idx="9">
                  <c:v>89</c:v>
                </c:pt>
                <c:pt idx="10">
                  <c:v>90</c:v>
                </c:pt>
                <c:pt idx="11">
                  <c:v>91</c:v>
                </c:pt>
                <c:pt idx="12">
                  <c:v>92</c:v>
                </c:pt>
                <c:pt idx="13">
                  <c:v>93</c:v>
                </c:pt>
                <c:pt idx="14">
                  <c:v>94</c:v>
                </c:pt>
                <c:pt idx="15">
                  <c:v>95</c:v>
                </c:pt>
                <c:pt idx="16">
                  <c:v>96</c:v>
                </c:pt>
                <c:pt idx="17">
                  <c:v>97</c:v>
                </c:pt>
              </c:numCache>
            </c:numRef>
          </c:xVal>
          <c:yVal>
            <c:numRef>
              <c:f>Data!$I$53:$I$70</c:f>
              <c:numCache>
                <c:formatCode>0.00</c:formatCode>
                <c:ptCount val="18"/>
                <c:pt idx="0">
                  <c:v>13973.407280713689</c:v>
                </c:pt>
                <c:pt idx="1">
                  <c:v>13877.760544367011</c:v>
                </c:pt>
                <c:pt idx="2">
                  <c:v>13519.941093214797</c:v>
                </c:pt>
                <c:pt idx="3">
                  <c:v>11025.671201863532</c:v>
                </c:pt>
                <c:pt idx="4">
                  <c:v>8008.3543835717355</c:v>
                </c:pt>
                <c:pt idx="5">
                  <c:v>7876.2191639129451</c:v>
                </c:pt>
                <c:pt idx="6">
                  <c:v>7648.5694800472074</c:v>
                </c:pt>
                <c:pt idx="7">
                  <c:v>7380.0272092085779</c:v>
                </c:pt>
                <c:pt idx="8">
                  <c:v>7172.3468939295435</c:v>
                </c:pt>
                <c:pt idx="9">
                  <c:v>6902.2136313195433</c:v>
                </c:pt>
                <c:pt idx="10">
                  <c:v>6613.4504885295428</c:v>
                </c:pt>
              </c:numCache>
            </c:numRef>
          </c:yVal>
        </c:ser>
        <c:ser>
          <c:idx val="4"/>
          <c:order val="4"/>
          <c:tx>
            <c:v>I-CPT</c:v>
          </c:tx>
          <c:spPr>
            <a:ln w="25400">
              <a:solidFill>
                <a:srgbClr val="0000FF"/>
              </a:solidFill>
              <a:prstDash val="solid"/>
            </a:ln>
          </c:spPr>
          <c:marker>
            <c:symbol val="star"/>
            <c:size val="5"/>
            <c:spPr>
              <a:solidFill>
                <a:srgbClr val="0000FF"/>
              </a:solidFill>
              <a:ln>
                <a:solidFill>
                  <a:srgbClr val="0000FF"/>
                </a:solidFill>
                <a:prstDash val="solid"/>
              </a:ln>
            </c:spPr>
          </c:marker>
          <c:xVal>
            <c:numRef>
              <c:f>Data!$B$77:$B$81</c:f>
              <c:numCache>
                <c:formatCode>General</c:formatCode>
                <c:ptCount val="5"/>
                <c:pt idx="0">
                  <c:v>82</c:v>
                </c:pt>
                <c:pt idx="1">
                  <c:v>83</c:v>
                </c:pt>
                <c:pt idx="2">
                  <c:v>84</c:v>
                </c:pt>
                <c:pt idx="3">
                  <c:v>85</c:v>
                </c:pt>
                <c:pt idx="4">
                  <c:v>86</c:v>
                </c:pt>
              </c:numCache>
            </c:numRef>
          </c:xVal>
          <c:yVal>
            <c:numRef>
              <c:f>Data!$G$77:$G$81</c:f>
              <c:numCache>
                <c:formatCode>_(* #,##0.00_);_(* \(#,##0.00\);_(* "-"??_);_(@_)</c:formatCode>
                <c:ptCount val="5"/>
                <c:pt idx="0">
                  <c:v>14043.627756252174</c:v>
                </c:pt>
                <c:pt idx="1">
                  <c:v>11409.452684407432</c:v>
                </c:pt>
                <c:pt idx="2">
                  <c:v>8711.2727676251288</c:v>
                </c:pt>
                <c:pt idx="3">
                  <c:v>8783.1385860805876</c:v>
                </c:pt>
                <c:pt idx="4">
                  <c:v>8245.9653182566835</c:v>
                </c:pt>
              </c:numCache>
            </c:numRef>
          </c:yVal>
        </c:ser>
        <c:ser>
          <c:idx val="5"/>
          <c:order val="5"/>
          <c:tx>
            <c:v>I-Model</c:v>
          </c:tx>
          <c:spPr>
            <a:ln w="25400">
              <a:solidFill>
                <a:srgbClr val="0000FF"/>
              </a:solidFill>
              <a:prstDash val="sysDash"/>
            </a:ln>
          </c:spPr>
          <c:marker>
            <c:symbol val="none"/>
          </c:marker>
          <c:xVal>
            <c:numRef>
              <c:f>Data!$B$75:$B$95</c:f>
              <c:numCache>
                <c:formatCode>General</c:formatCode>
                <c:ptCount val="21"/>
                <c:pt idx="0">
                  <c:v>80</c:v>
                </c:pt>
                <c:pt idx="1">
                  <c:v>81</c:v>
                </c:pt>
                <c:pt idx="2">
                  <c:v>82</c:v>
                </c:pt>
                <c:pt idx="3">
                  <c:v>83</c:v>
                </c:pt>
                <c:pt idx="4">
                  <c:v>84</c:v>
                </c:pt>
                <c:pt idx="5">
                  <c:v>85</c:v>
                </c:pt>
                <c:pt idx="6">
                  <c:v>86</c:v>
                </c:pt>
                <c:pt idx="7">
                  <c:v>87</c:v>
                </c:pt>
                <c:pt idx="8">
                  <c:v>88</c:v>
                </c:pt>
                <c:pt idx="9">
                  <c:v>89</c:v>
                </c:pt>
                <c:pt idx="10">
                  <c:v>90</c:v>
                </c:pt>
                <c:pt idx="11">
                  <c:v>91</c:v>
                </c:pt>
                <c:pt idx="12">
                  <c:v>92</c:v>
                </c:pt>
                <c:pt idx="13">
                  <c:v>93</c:v>
                </c:pt>
                <c:pt idx="14">
                  <c:v>94</c:v>
                </c:pt>
                <c:pt idx="15">
                  <c:v>95</c:v>
                </c:pt>
                <c:pt idx="16">
                  <c:v>96</c:v>
                </c:pt>
                <c:pt idx="17">
                  <c:v>97</c:v>
                </c:pt>
                <c:pt idx="18">
                  <c:v>98</c:v>
                </c:pt>
                <c:pt idx="19">
                  <c:v>99</c:v>
                </c:pt>
                <c:pt idx="20">
                  <c:v>100</c:v>
                </c:pt>
              </c:numCache>
            </c:numRef>
          </c:xVal>
          <c:yVal>
            <c:numRef>
              <c:f>Data!$I$75:$I$95</c:f>
              <c:numCache>
                <c:formatCode>0.00</c:formatCode>
                <c:ptCount val="21"/>
                <c:pt idx="0">
                  <c:v>14584.868824530233</c:v>
                </c:pt>
                <c:pt idx="1">
                  <c:v>14515.235921373902</c:v>
                </c:pt>
                <c:pt idx="2">
                  <c:v>14045.671654434347</c:v>
                </c:pt>
                <c:pt idx="3">
                  <c:v>11569.438281584455</c:v>
                </c:pt>
                <c:pt idx="4">
                  <c:v>8855.8183179981861</c:v>
                </c:pt>
                <c:pt idx="5">
                  <c:v>8974.2307679364967</c:v>
                </c:pt>
                <c:pt idx="6">
                  <c:v>8477.7072013869056</c:v>
                </c:pt>
                <c:pt idx="7">
                  <c:v>8084.8300416912025</c:v>
                </c:pt>
                <c:pt idx="8">
                  <c:v>7823.9064603430761</c:v>
                </c:pt>
                <c:pt idx="9">
                  <c:v>7591.5191979795427</c:v>
                </c:pt>
                <c:pt idx="10">
                  <c:v>7265.4962948295433</c:v>
                </c:pt>
              </c:numCache>
            </c:numRef>
          </c:yVal>
        </c:ser>
        <c:ser>
          <c:idx val="6"/>
          <c:order val="6"/>
          <c:tx>
            <c:v>Xe-CPT</c:v>
          </c:tx>
          <c:spPr>
            <a:ln w="25400">
              <a:solidFill>
                <a:srgbClr val="008080"/>
              </a:solidFill>
              <a:prstDash val="solid"/>
            </a:ln>
          </c:spPr>
          <c:marker>
            <c:symbol val="plus"/>
            <c:size val="5"/>
            <c:spPr>
              <a:solidFill>
                <a:srgbClr val="008080"/>
              </a:solidFill>
              <a:ln>
                <a:solidFill>
                  <a:srgbClr val="008080"/>
                </a:solidFill>
                <a:prstDash val="solid"/>
              </a:ln>
            </c:spPr>
          </c:marker>
          <c:xVal>
            <c:numRef>
              <c:f>Data!$B$102:$B$106</c:f>
              <c:numCache>
                <c:formatCode>General</c:formatCode>
                <c:ptCount val="5"/>
                <c:pt idx="0">
                  <c:v>83</c:v>
                </c:pt>
                <c:pt idx="1">
                  <c:v>84</c:v>
                </c:pt>
                <c:pt idx="2">
                  <c:v>85</c:v>
                </c:pt>
                <c:pt idx="3">
                  <c:v>86</c:v>
                </c:pt>
                <c:pt idx="4">
                  <c:v>87</c:v>
                </c:pt>
              </c:numCache>
            </c:numRef>
          </c:xVal>
          <c:yVal>
            <c:numRef>
              <c:f>Data!$G$102:$G$106</c:f>
              <c:numCache>
                <c:formatCode>_(* #,##0.00_);_(* \(#,##0.00\);_(* "-"??_);_(@_)</c:formatCode>
                <c:ptCount val="5"/>
                <c:pt idx="0">
                  <c:v>12098.915362746111</c:v>
                </c:pt>
                <c:pt idx="1">
                  <c:v>9681.6247485610693</c:v>
                </c:pt>
                <c:pt idx="2">
                  <c:v>9414.6423996798949</c:v>
                </c:pt>
                <c:pt idx="3">
                  <c:v>9154.0484819598969</c:v>
                </c:pt>
                <c:pt idx="4">
                  <c:v>8696.8515895589135</c:v>
                </c:pt>
              </c:numCache>
            </c:numRef>
          </c:yVal>
        </c:ser>
        <c:ser>
          <c:idx val="7"/>
          <c:order val="7"/>
          <c:tx>
            <c:v>Xe-Model</c:v>
          </c:tx>
          <c:spPr>
            <a:ln w="25400">
              <a:solidFill>
                <a:srgbClr val="008080"/>
              </a:solidFill>
              <a:prstDash val="sysDash"/>
            </a:ln>
          </c:spPr>
          <c:marker>
            <c:symbol val="none"/>
          </c:marker>
          <c:xVal>
            <c:numRef>
              <c:f>Data!$B$100:$B$123</c:f>
              <c:numCache>
                <c:formatCode>General</c:formatCode>
                <c:ptCount val="24"/>
                <c:pt idx="0">
                  <c:v>81</c:v>
                </c:pt>
                <c:pt idx="1">
                  <c:v>82</c:v>
                </c:pt>
                <c:pt idx="2">
                  <c:v>83</c:v>
                </c:pt>
                <c:pt idx="3">
                  <c:v>84</c:v>
                </c:pt>
                <c:pt idx="4">
                  <c:v>85</c:v>
                </c:pt>
                <c:pt idx="5">
                  <c:v>86</c:v>
                </c:pt>
                <c:pt idx="6">
                  <c:v>87</c:v>
                </c:pt>
                <c:pt idx="7">
                  <c:v>88</c:v>
                </c:pt>
                <c:pt idx="8">
                  <c:v>89</c:v>
                </c:pt>
                <c:pt idx="9">
                  <c:v>90</c:v>
                </c:pt>
                <c:pt idx="10">
                  <c:v>91</c:v>
                </c:pt>
                <c:pt idx="11">
                  <c:v>92</c:v>
                </c:pt>
                <c:pt idx="12">
                  <c:v>93</c:v>
                </c:pt>
                <c:pt idx="13">
                  <c:v>94</c:v>
                </c:pt>
                <c:pt idx="14">
                  <c:v>95</c:v>
                </c:pt>
                <c:pt idx="15">
                  <c:v>96</c:v>
                </c:pt>
                <c:pt idx="16">
                  <c:v>97</c:v>
                </c:pt>
                <c:pt idx="17">
                  <c:v>98</c:v>
                </c:pt>
                <c:pt idx="18">
                  <c:v>99</c:v>
                </c:pt>
                <c:pt idx="19">
                  <c:v>100</c:v>
                </c:pt>
                <c:pt idx="20">
                  <c:v>101</c:v>
                </c:pt>
                <c:pt idx="21">
                  <c:v>102</c:v>
                </c:pt>
                <c:pt idx="22">
                  <c:v>103</c:v>
                </c:pt>
                <c:pt idx="23">
                  <c:v>104</c:v>
                </c:pt>
              </c:numCache>
            </c:numRef>
          </c:xVal>
          <c:yVal>
            <c:numRef>
              <c:f>Data!$I$100:$I$123</c:f>
              <c:numCache>
                <c:formatCode>0.00</c:formatCode>
                <c:ptCount val="24"/>
                <c:pt idx="0">
                  <c:v>14916.068039884805</c:v>
                </c:pt>
                <c:pt idx="1">
                  <c:v>14443.281735162238</c:v>
                </c:pt>
                <c:pt idx="2">
                  <c:v>12104.952324372311</c:v>
                </c:pt>
                <c:pt idx="3">
                  <c:v>9868.3877025697439</c:v>
                </c:pt>
                <c:pt idx="4">
                  <c:v>9407.1770738980122</c:v>
                </c:pt>
                <c:pt idx="5">
                  <c:v>8982.7353082342179</c:v>
                </c:pt>
                <c:pt idx="6">
                  <c:v>8825.6435010764217</c:v>
                </c:pt>
                <c:pt idx="7">
                  <c:v>8626.7378593499507</c:v>
                </c:pt>
                <c:pt idx="8">
                  <c:v>8260.377539643312</c:v>
                </c:pt>
                <c:pt idx="9">
                  <c:v>7945.1050088591865</c:v>
                </c:pt>
                <c:pt idx="10">
                  <c:v>7796.4478799595427</c:v>
                </c:pt>
                <c:pt idx="11">
                  <c:v>7535.6295574395444</c:v>
                </c:pt>
                <c:pt idx="12">
                  <c:v>7302.7560551895431</c:v>
                </c:pt>
              </c:numCache>
            </c:numRef>
          </c:yVal>
        </c:ser>
        <c:ser>
          <c:idx val="8"/>
          <c:order val="8"/>
          <c:tx>
            <c:v>Cs-CPT</c:v>
          </c:tx>
          <c:spPr>
            <a:ln w="25400">
              <a:solidFill>
                <a:srgbClr val="CC99FF"/>
              </a:solidFill>
              <a:prstDash val="solid"/>
            </a:ln>
          </c:spPr>
          <c:marker>
            <c:symbol val="dash"/>
            <c:size val="5"/>
            <c:spPr>
              <a:solidFill>
                <a:srgbClr val="CC99FF"/>
              </a:solidFill>
              <a:ln>
                <a:solidFill>
                  <a:srgbClr val="CC99FF"/>
                </a:solidFill>
                <a:prstDash val="solid"/>
              </a:ln>
            </c:spPr>
          </c:marker>
          <c:xVal>
            <c:numRef>
              <c:f>Data!$B$137:$B$138</c:f>
              <c:numCache>
                <c:formatCode>General</c:formatCode>
                <c:ptCount val="2"/>
                <c:pt idx="0">
                  <c:v>86</c:v>
                </c:pt>
                <c:pt idx="1">
                  <c:v>87</c:v>
                </c:pt>
              </c:numCache>
            </c:numRef>
          </c:xVal>
          <c:yVal>
            <c:numRef>
              <c:f>Data!$G$137:$G$138</c:f>
              <c:numCache>
                <c:formatCode>_(* #,##0.00_);_(* \(#,##0.00\);_(* "-"??_);_(@_)</c:formatCode>
                <c:ptCount val="2"/>
                <c:pt idx="0">
                  <c:v>9907.504336740205</c:v>
                </c:pt>
                <c:pt idx="1">
                  <c:v>9602.5244883565028</c:v>
                </c:pt>
              </c:numCache>
            </c:numRef>
          </c:yVal>
        </c:ser>
        <c:ser>
          <c:idx val="9"/>
          <c:order val="9"/>
          <c:tx>
            <c:v>Cs-Model</c:v>
          </c:tx>
          <c:spPr>
            <a:ln w="25400">
              <a:solidFill>
                <a:srgbClr val="CC99FF"/>
              </a:solidFill>
              <a:prstDash val="sysDash"/>
            </a:ln>
          </c:spPr>
          <c:marker>
            <c:symbol val="none"/>
          </c:marker>
          <c:xVal>
            <c:numRef>
              <c:f>Data!$B$135:$B$157</c:f>
              <c:numCache>
                <c:formatCode>General</c:formatCode>
                <c:ptCount val="23"/>
                <c:pt idx="0">
                  <c:v>84</c:v>
                </c:pt>
                <c:pt idx="1">
                  <c:v>85</c:v>
                </c:pt>
                <c:pt idx="2">
                  <c:v>86</c:v>
                </c:pt>
                <c:pt idx="3">
                  <c:v>87</c:v>
                </c:pt>
                <c:pt idx="4">
                  <c:v>88</c:v>
                </c:pt>
                <c:pt idx="5">
                  <c:v>89</c:v>
                </c:pt>
                <c:pt idx="6">
                  <c:v>90</c:v>
                </c:pt>
                <c:pt idx="7">
                  <c:v>91</c:v>
                </c:pt>
                <c:pt idx="8">
                  <c:v>92</c:v>
                </c:pt>
                <c:pt idx="9">
                  <c:v>93</c:v>
                </c:pt>
                <c:pt idx="10">
                  <c:v>94</c:v>
                </c:pt>
                <c:pt idx="11">
                  <c:v>95</c:v>
                </c:pt>
                <c:pt idx="12">
                  <c:v>96</c:v>
                </c:pt>
                <c:pt idx="13">
                  <c:v>97</c:v>
                </c:pt>
                <c:pt idx="14">
                  <c:v>98</c:v>
                </c:pt>
                <c:pt idx="15">
                  <c:v>99</c:v>
                </c:pt>
                <c:pt idx="16">
                  <c:v>100</c:v>
                </c:pt>
                <c:pt idx="17">
                  <c:v>101</c:v>
                </c:pt>
                <c:pt idx="18">
                  <c:v>102</c:v>
                </c:pt>
                <c:pt idx="19">
                  <c:v>103</c:v>
                </c:pt>
                <c:pt idx="20">
                  <c:v>104</c:v>
                </c:pt>
                <c:pt idx="21">
                  <c:v>105</c:v>
                </c:pt>
                <c:pt idx="22">
                  <c:v>106</c:v>
                </c:pt>
              </c:numCache>
            </c:numRef>
          </c:xVal>
          <c:yVal>
            <c:numRef>
              <c:f>Data!$I$135:$I$157</c:f>
              <c:numCache>
                <c:formatCode>0.00</c:formatCode>
                <c:ptCount val="23"/>
                <c:pt idx="0">
                  <c:v>10297.950822263485</c:v>
                </c:pt>
                <c:pt idx="1">
                  <c:v>10306.218763103145</c:v>
                </c:pt>
                <c:pt idx="2">
                  <c:v>9918.6213114899838</c:v>
                </c:pt>
                <c:pt idx="3">
                  <c:v>9606.7384874032668</c:v>
                </c:pt>
                <c:pt idx="4">
                  <c:v>9337.140833837333</c:v>
                </c:pt>
                <c:pt idx="5">
                  <c:v>8897.4859080025562</c:v>
                </c:pt>
                <c:pt idx="6">
                  <c:v>8528.210943561975</c:v>
                </c:pt>
                <c:pt idx="7">
                  <c:v>8492.7312682378561</c:v>
                </c:pt>
                <c:pt idx="8">
                  <c:v>8104.9232989684433</c:v>
                </c:pt>
                <c:pt idx="9">
                  <c:v>7825.5756976309667</c:v>
                </c:pt>
                <c:pt idx="10">
                  <c:v>7968.7817235639586</c:v>
                </c:pt>
                <c:pt idx="11">
                  <c:v>7804.0423506122534</c:v>
                </c:pt>
                <c:pt idx="12">
                  <c:v>7516.9996772595432</c:v>
                </c:pt>
              </c:numCache>
            </c:numRef>
          </c:yVal>
        </c:ser>
        <c:ser>
          <c:idx val="10"/>
          <c:order val="10"/>
          <c:tx>
            <c:v>Ba-CPT</c:v>
          </c:tx>
          <c:spPr>
            <a:ln w="25400">
              <a:solidFill>
                <a:srgbClr val="99CC00"/>
              </a:solidFill>
              <a:prstDash val="solid"/>
            </a:ln>
          </c:spPr>
          <c:marker>
            <c:symbol val="square"/>
            <c:size val="5"/>
            <c:spPr>
              <a:solidFill>
                <a:srgbClr val="99CC00"/>
              </a:solidFill>
              <a:ln>
                <a:solidFill>
                  <a:srgbClr val="99CC00"/>
                </a:solidFill>
                <a:prstDash val="solid"/>
              </a:ln>
            </c:spPr>
          </c:marker>
          <c:xVal>
            <c:numRef>
              <c:f>Data!$B$164:$B$172</c:f>
              <c:numCache>
                <c:formatCode>General</c:formatCode>
                <c:ptCount val="9"/>
                <c:pt idx="0">
                  <c:v>85</c:v>
                </c:pt>
                <c:pt idx="1">
                  <c:v>86</c:v>
                </c:pt>
                <c:pt idx="2">
                  <c:v>87</c:v>
                </c:pt>
                <c:pt idx="3">
                  <c:v>88</c:v>
                </c:pt>
                <c:pt idx="4">
                  <c:v>89</c:v>
                </c:pt>
                <c:pt idx="5">
                  <c:v>90</c:v>
                </c:pt>
                <c:pt idx="6">
                  <c:v>91</c:v>
                </c:pt>
                <c:pt idx="7">
                  <c:v>92</c:v>
                </c:pt>
                <c:pt idx="8">
                  <c:v>93</c:v>
                </c:pt>
              </c:numCache>
            </c:numRef>
          </c:xVal>
          <c:yVal>
            <c:numRef>
              <c:f>Data!$G$164:$G$172</c:f>
              <c:numCache>
                <c:formatCode>_(* #,##0.00_);_(* \(#,##0.00\);_(* "-"??_);_(@_)</c:formatCode>
                <c:ptCount val="9"/>
                <c:pt idx="0">
                  <c:v>10968.112940767011</c:v>
                </c:pt>
                <c:pt idx="1">
                  <c:v>10722.26772550297</c:v>
                </c:pt>
                <c:pt idx="2">
                  <c:v>10340.723803620131</c:v>
                </c:pt>
                <c:pt idx="3">
                  <c:v>10058.845345545404</c:v>
                </c:pt>
                <c:pt idx="4">
                  <c:v>9721.5068141565062</c:v>
                </c:pt>
                <c:pt idx="5">
                  <c:v>9260.518977500029</c:v>
                </c:pt>
                <c:pt idx="6">
                  <c:v>8890.5004014771694</c:v>
                </c:pt>
                <c:pt idx="7">
                  <c:v>8840.3810423490722</c:v>
                </c:pt>
                <c:pt idx="8">
                  <c:v>8660.2030567659149</c:v>
                </c:pt>
              </c:numCache>
            </c:numRef>
          </c:yVal>
        </c:ser>
        <c:ser>
          <c:idx val="11"/>
          <c:order val="11"/>
          <c:tx>
            <c:v>Ba-Model</c:v>
          </c:tx>
          <c:spPr>
            <a:ln w="25400">
              <a:solidFill>
                <a:srgbClr val="99CC00"/>
              </a:solidFill>
              <a:prstDash val="sysDash"/>
            </a:ln>
          </c:spPr>
          <c:marker>
            <c:symbol val="none"/>
          </c:marker>
          <c:xVal>
            <c:numRef>
              <c:f>Data!$B$160:$B$181</c:f>
              <c:numCache>
                <c:formatCode>General</c:formatCode>
                <c:ptCount val="22"/>
                <c:pt idx="0">
                  <c:v>81</c:v>
                </c:pt>
                <c:pt idx="1">
                  <c:v>82</c:v>
                </c:pt>
                <c:pt idx="2">
                  <c:v>83</c:v>
                </c:pt>
                <c:pt idx="3">
                  <c:v>84</c:v>
                </c:pt>
                <c:pt idx="4">
                  <c:v>85</c:v>
                </c:pt>
                <c:pt idx="5">
                  <c:v>86</c:v>
                </c:pt>
                <c:pt idx="6">
                  <c:v>87</c:v>
                </c:pt>
                <c:pt idx="7">
                  <c:v>88</c:v>
                </c:pt>
                <c:pt idx="8">
                  <c:v>89</c:v>
                </c:pt>
                <c:pt idx="9">
                  <c:v>90</c:v>
                </c:pt>
                <c:pt idx="10">
                  <c:v>91</c:v>
                </c:pt>
                <c:pt idx="11">
                  <c:v>92</c:v>
                </c:pt>
                <c:pt idx="12">
                  <c:v>93</c:v>
                </c:pt>
                <c:pt idx="13">
                  <c:v>94</c:v>
                </c:pt>
                <c:pt idx="14">
                  <c:v>95</c:v>
                </c:pt>
                <c:pt idx="15">
                  <c:v>96</c:v>
                </c:pt>
                <c:pt idx="16">
                  <c:v>97</c:v>
                </c:pt>
                <c:pt idx="17">
                  <c:v>98</c:v>
                </c:pt>
                <c:pt idx="18">
                  <c:v>99</c:v>
                </c:pt>
                <c:pt idx="19">
                  <c:v>100</c:v>
                </c:pt>
                <c:pt idx="20">
                  <c:v>101</c:v>
                </c:pt>
                <c:pt idx="21">
                  <c:v>102</c:v>
                </c:pt>
              </c:numCache>
            </c:numRef>
          </c:xVal>
          <c:yVal>
            <c:numRef>
              <c:f>Data!$I$160:$I$181</c:f>
              <c:numCache>
                <c:formatCode>0.00</c:formatCode>
                <c:ptCount val="22"/>
                <c:pt idx="0">
                  <c:v>16013.349352596639</c:v>
                </c:pt>
                <c:pt idx="1">
                  <c:v>15517.329724313913</c:v>
                </c:pt>
                <c:pt idx="2">
                  <c:v>13335.151311727701</c:v>
                </c:pt>
                <c:pt idx="3">
                  <c:v>11152.371153985907</c:v>
                </c:pt>
                <c:pt idx="4">
                  <c:v>10954.521826468761</c:v>
                </c:pt>
                <c:pt idx="5">
                  <c:v>10694.414233888287</c:v>
                </c:pt>
                <c:pt idx="6">
                  <c:v>10352.737573910385</c:v>
                </c:pt>
                <c:pt idx="7">
                  <c:v>10088.441984272995</c:v>
                </c:pt>
                <c:pt idx="8">
                  <c:v>9621.8845799807186</c:v>
                </c:pt>
                <c:pt idx="9">
                  <c:v>9373.7289870021905</c:v>
                </c:pt>
                <c:pt idx="10">
                  <c:v>9325.9908505507174</c:v>
                </c:pt>
                <c:pt idx="11">
                  <c:v>9155.9866734508123</c:v>
                </c:pt>
                <c:pt idx="12">
                  <c:v>9030.6774418845471</c:v>
                </c:pt>
                <c:pt idx="13">
                  <c:v>8727.985669169524</c:v>
                </c:pt>
                <c:pt idx="14">
                  <c:v>8476.4385065295428</c:v>
                </c:pt>
                <c:pt idx="15">
                  <c:v>8141.1006632895451</c:v>
                </c:pt>
                <c:pt idx="16">
                  <c:v>7945.4869213995444</c:v>
                </c:pt>
              </c:numCache>
            </c:numRef>
          </c:yVal>
        </c:ser>
        <c:ser>
          <c:idx val="12"/>
          <c:order val="12"/>
          <c:tx>
            <c:v>La-CPT</c:v>
          </c:tx>
          <c:spPr>
            <a:ln w="25400">
              <a:solidFill>
                <a:srgbClr val="FCF305"/>
              </a:solidFill>
              <a:prstDash val="solid"/>
            </a:ln>
          </c:spPr>
          <c:marker>
            <c:symbol val="x"/>
            <c:size val="5"/>
            <c:spPr>
              <a:solidFill>
                <a:srgbClr val="FCF305"/>
              </a:solidFill>
              <a:ln>
                <a:solidFill>
                  <a:srgbClr val="FCF305"/>
                </a:solidFill>
                <a:prstDash val="solid"/>
              </a:ln>
            </c:spPr>
          </c:marker>
          <c:xVal>
            <c:numRef>
              <c:f>Data!$B$192:$B$199</c:f>
              <c:numCache>
                <c:formatCode>General</c:formatCode>
                <c:ptCount val="8"/>
                <c:pt idx="0">
                  <c:v>86</c:v>
                </c:pt>
                <c:pt idx="1">
                  <c:v>87</c:v>
                </c:pt>
                <c:pt idx="2">
                  <c:v>88</c:v>
                </c:pt>
                <c:pt idx="3">
                  <c:v>89</c:v>
                </c:pt>
                <c:pt idx="4">
                  <c:v>90</c:v>
                </c:pt>
                <c:pt idx="5">
                  <c:v>91</c:v>
                </c:pt>
                <c:pt idx="6">
                  <c:v>92</c:v>
                </c:pt>
                <c:pt idx="7">
                  <c:v>93</c:v>
                </c:pt>
              </c:numCache>
            </c:numRef>
          </c:xVal>
          <c:yVal>
            <c:numRef>
              <c:f>Data!$G$192:$G$199</c:f>
              <c:numCache>
                <c:formatCode>_(* #,##0.00_);_(* \(#,##0.00\);_(* "-"??_);_(@_)</c:formatCode>
                <c:ptCount val="8"/>
                <c:pt idx="0">
                  <c:v>11373.896885426968</c:v>
                </c:pt>
                <c:pt idx="1">
                  <c:v>10940.370089000542</c:v>
                </c:pt>
                <c:pt idx="2">
                  <c:v>10805.559679627073</c:v>
                </c:pt>
                <c:pt idx="3">
                  <c:v>10397.52952357699</c:v>
                </c:pt>
                <c:pt idx="4">
                  <c:v>9988.6335088821779</c:v>
                </c:pt>
                <c:pt idx="5">
                  <c:v>9760.8175513956903</c:v>
                </c:pt>
                <c:pt idx="6">
                  <c:v>9665.4309017259111</c:v>
                </c:pt>
                <c:pt idx="7">
                  <c:v>9260.2859663047875</c:v>
                </c:pt>
              </c:numCache>
            </c:numRef>
          </c:yVal>
        </c:ser>
        <c:ser>
          <c:idx val="13"/>
          <c:order val="13"/>
          <c:tx>
            <c:v>La-Model</c:v>
          </c:tx>
          <c:spPr>
            <a:ln w="25400">
              <a:solidFill>
                <a:srgbClr val="FCF305"/>
              </a:solidFill>
              <a:prstDash val="sysDash"/>
            </a:ln>
          </c:spPr>
          <c:marker>
            <c:symbol val="none"/>
          </c:marker>
          <c:xVal>
            <c:numRef>
              <c:f>Data!$B$189:$B$208</c:f>
              <c:numCache>
                <c:formatCode>General</c:formatCode>
                <c:ptCount val="20"/>
                <c:pt idx="0">
                  <c:v>83</c:v>
                </c:pt>
                <c:pt idx="1">
                  <c:v>84</c:v>
                </c:pt>
                <c:pt idx="2">
                  <c:v>85</c:v>
                </c:pt>
                <c:pt idx="3">
                  <c:v>86</c:v>
                </c:pt>
                <c:pt idx="4">
                  <c:v>87</c:v>
                </c:pt>
                <c:pt idx="5">
                  <c:v>88</c:v>
                </c:pt>
                <c:pt idx="6">
                  <c:v>89</c:v>
                </c:pt>
                <c:pt idx="7">
                  <c:v>90</c:v>
                </c:pt>
                <c:pt idx="8">
                  <c:v>91</c:v>
                </c:pt>
                <c:pt idx="9">
                  <c:v>92</c:v>
                </c:pt>
                <c:pt idx="10">
                  <c:v>93</c:v>
                </c:pt>
                <c:pt idx="11">
                  <c:v>94</c:v>
                </c:pt>
                <c:pt idx="12">
                  <c:v>95</c:v>
                </c:pt>
                <c:pt idx="13">
                  <c:v>96</c:v>
                </c:pt>
                <c:pt idx="14">
                  <c:v>97</c:v>
                </c:pt>
                <c:pt idx="15">
                  <c:v>98</c:v>
                </c:pt>
                <c:pt idx="16">
                  <c:v>99</c:v>
                </c:pt>
                <c:pt idx="17">
                  <c:v>100</c:v>
                </c:pt>
                <c:pt idx="18">
                  <c:v>101</c:v>
                </c:pt>
                <c:pt idx="19">
                  <c:v>102</c:v>
                </c:pt>
              </c:numCache>
            </c:numRef>
          </c:xVal>
          <c:yVal>
            <c:numRef>
              <c:f>Data!$I$189:$I$208</c:f>
              <c:numCache>
                <c:formatCode>0.00</c:formatCode>
                <c:ptCount val="20"/>
                <c:pt idx="0">
                  <c:v>13938.984851094778</c:v>
                </c:pt>
                <c:pt idx="1">
                  <c:v>11849.485434910701</c:v>
                </c:pt>
                <c:pt idx="2">
                  <c:v>11856.37849061061</c:v>
                </c:pt>
                <c:pt idx="3">
                  <c:v>11391.485666112872</c:v>
                </c:pt>
                <c:pt idx="4">
                  <c:v>11000.305688498674</c:v>
                </c:pt>
                <c:pt idx="5">
                  <c:v>10942.400294946745</c:v>
                </c:pt>
                <c:pt idx="6">
                  <c:v>10373.134498239229</c:v>
                </c:pt>
                <c:pt idx="7">
                  <c:v>10004.197666073493</c:v>
                </c:pt>
                <c:pt idx="8">
                  <c:v>10148.090203135978</c:v>
                </c:pt>
                <c:pt idx="9">
                  <c:v>10089.119180415762</c:v>
                </c:pt>
                <c:pt idx="10">
                  <c:v>10049.608930522021</c:v>
                </c:pt>
                <c:pt idx="11">
                  <c:v>9635.2170537255424</c:v>
                </c:pt>
                <c:pt idx="12">
                  <c:v>9175.0590132795387</c:v>
                </c:pt>
                <c:pt idx="13">
                  <c:v>8783.8315294995391</c:v>
                </c:pt>
                <c:pt idx="14">
                  <c:v>8457.8086263495388</c:v>
                </c:pt>
                <c:pt idx="15">
                  <c:v>8010.6915020295446</c:v>
                </c:pt>
              </c:numCache>
            </c:numRef>
          </c:yVal>
        </c:ser>
        <c:ser>
          <c:idx val="14"/>
          <c:order val="14"/>
          <c:tx>
            <c:v>Ce-CPT</c:v>
          </c:tx>
          <c:spPr>
            <a:ln w="25400">
              <a:solidFill>
                <a:srgbClr val="FF9900"/>
              </a:solidFill>
              <a:prstDash val="solid"/>
            </a:ln>
          </c:spPr>
          <c:marker>
            <c:symbol val="circle"/>
            <c:size val="5"/>
            <c:spPr>
              <a:solidFill>
                <a:srgbClr val="FF9900"/>
              </a:solidFill>
              <a:ln>
                <a:solidFill>
                  <a:srgbClr val="FF9900"/>
                </a:solidFill>
                <a:prstDash val="solid"/>
              </a:ln>
            </c:spPr>
          </c:marker>
          <c:xVal>
            <c:numRef>
              <c:f>Data!$B$222:$B$230</c:f>
              <c:numCache>
                <c:formatCode>General</c:formatCode>
                <c:ptCount val="9"/>
                <c:pt idx="0">
                  <c:v>87</c:v>
                </c:pt>
                <c:pt idx="1">
                  <c:v>88</c:v>
                </c:pt>
                <c:pt idx="2">
                  <c:v>89</c:v>
                </c:pt>
                <c:pt idx="3">
                  <c:v>90</c:v>
                </c:pt>
                <c:pt idx="4">
                  <c:v>91</c:v>
                </c:pt>
                <c:pt idx="5">
                  <c:v>92</c:v>
                </c:pt>
                <c:pt idx="6">
                  <c:v>93</c:v>
                </c:pt>
                <c:pt idx="7" formatCode="0">
                  <c:v>94</c:v>
                </c:pt>
                <c:pt idx="8">
                  <c:v>95</c:v>
                </c:pt>
              </c:numCache>
            </c:numRef>
          </c:xVal>
          <c:yVal>
            <c:numRef>
              <c:f>Data!$G$222:$G$230</c:f>
              <c:numCache>
                <c:formatCode>_(* #,##0.00_);_(* \(#,##0.00\);_(* "-"??_);_(@_)</c:formatCode>
                <c:ptCount val="9"/>
                <c:pt idx="0">
                  <c:v>11632.066036892442</c:v>
                </c:pt>
                <c:pt idx="1">
                  <c:v>11351.829341772311</c:v>
                </c:pt>
                <c:pt idx="2">
                  <c:v>11054.279014299855</c:v>
                </c:pt>
                <c:pt idx="3">
                  <c:v>10895.016067111756</c:v>
                </c:pt>
                <c:pt idx="4">
                  <c:v>10801.80555178603</c:v>
                </c:pt>
                <c:pt idx="5">
                  <c:v>10593.533874874674</c:v>
                </c:pt>
                <c:pt idx="6">
                  <c:v>10693.290327713876</c:v>
                </c:pt>
                <c:pt idx="7">
                  <c:v>10185.05582127412</c:v>
                </c:pt>
              </c:numCache>
            </c:numRef>
          </c:yVal>
        </c:ser>
        <c:ser>
          <c:idx val="15"/>
          <c:order val="15"/>
          <c:tx>
            <c:v>Ce-Model</c:v>
          </c:tx>
          <c:spPr>
            <a:ln w="25400">
              <a:solidFill>
                <a:srgbClr val="FF9900"/>
              </a:solidFill>
              <a:prstDash val="sysDash"/>
            </a:ln>
          </c:spPr>
          <c:marker>
            <c:symbol val="none"/>
          </c:marker>
          <c:xVal>
            <c:numRef>
              <c:f>Data!$B$218:$B$237</c:f>
              <c:numCache>
                <c:formatCode>General</c:formatCode>
                <c:ptCount val="20"/>
                <c:pt idx="0">
                  <c:v>83</c:v>
                </c:pt>
                <c:pt idx="1">
                  <c:v>84</c:v>
                </c:pt>
                <c:pt idx="2">
                  <c:v>85</c:v>
                </c:pt>
                <c:pt idx="3">
                  <c:v>86</c:v>
                </c:pt>
                <c:pt idx="4">
                  <c:v>87</c:v>
                </c:pt>
                <c:pt idx="5">
                  <c:v>88</c:v>
                </c:pt>
                <c:pt idx="6">
                  <c:v>89</c:v>
                </c:pt>
                <c:pt idx="7">
                  <c:v>90</c:v>
                </c:pt>
                <c:pt idx="8">
                  <c:v>91</c:v>
                </c:pt>
                <c:pt idx="9">
                  <c:v>92</c:v>
                </c:pt>
                <c:pt idx="10">
                  <c:v>93</c:v>
                </c:pt>
                <c:pt idx="11" formatCode="0">
                  <c:v>94</c:v>
                </c:pt>
                <c:pt idx="12">
                  <c:v>95</c:v>
                </c:pt>
                <c:pt idx="13">
                  <c:v>96</c:v>
                </c:pt>
                <c:pt idx="14">
                  <c:v>97</c:v>
                </c:pt>
                <c:pt idx="15">
                  <c:v>98</c:v>
                </c:pt>
                <c:pt idx="16">
                  <c:v>99</c:v>
                </c:pt>
                <c:pt idx="17">
                  <c:v>100</c:v>
                </c:pt>
                <c:pt idx="18">
                  <c:v>101</c:v>
                </c:pt>
                <c:pt idx="19">
                  <c:v>102</c:v>
                </c:pt>
              </c:numCache>
            </c:numRef>
          </c:xVal>
          <c:yVal>
            <c:numRef>
              <c:f>Data!$I$218:$I$237</c:f>
              <c:numCache>
                <c:formatCode>0.00</c:formatCode>
                <c:ptCount val="20"/>
                <c:pt idx="0">
                  <c:v>14630.242829184537</c:v>
                </c:pt>
                <c:pt idx="1">
                  <c:v>12597.834680832064</c:v>
                </c:pt>
                <c:pt idx="2">
                  <c:v>12314.529161466109</c:v>
                </c:pt>
                <c:pt idx="3">
                  <c:v>12041.144053273798</c:v>
                </c:pt>
                <c:pt idx="4">
                  <c:v>11627.473152830074</c:v>
                </c:pt>
                <c:pt idx="5">
                  <c:v>11381.141425125161</c:v>
                </c:pt>
                <c:pt idx="6">
                  <c:v>11074.543898040845</c:v>
                </c:pt>
                <c:pt idx="7">
                  <c:v>10857.895158451371</c:v>
                </c:pt>
                <c:pt idx="8">
                  <c:v>10808.965641149287</c:v>
                </c:pt>
                <c:pt idx="9">
                  <c:v>10575.540694438851</c:v>
                </c:pt>
                <c:pt idx="10">
                  <c:v>10948.332048768965</c:v>
                </c:pt>
                <c:pt idx="11">
                  <c:v>10431.580158328592</c:v>
                </c:pt>
                <c:pt idx="12">
                  <c:v>9991.2303379984132</c:v>
                </c:pt>
                <c:pt idx="13">
                  <c:v>9733.9554186795431</c:v>
                </c:pt>
                <c:pt idx="14">
                  <c:v>9193.688893459539</c:v>
                </c:pt>
                <c:pt idx="15">
                  <c:v>8839.7211700395474</c:v>
                </c:pt>
                <c:pt idx="16">
                  <c:v>8411.2339258995471</c:v>
                </c:pt>
              </c:numCache>
            </c:numRef>
          </c:yVal>
        </c:ser>
        <c:ser>
          <c:idx val="16"/>
          <c:order val="16"/>
          <c:tx>
            <c:v>Pr-CPT</c:v>
          </c:tx>
          <c:spPr>
            <a:ln w="25400">
              <a:solidFill>
                <a:srgbClr val="993300"/>
              </a:solidFill>
              <a:prstDash val="solid"/>
            </a:ln>
          </c:spPr>
          <c:marker>
            <c:symbol val="dot"/>
            <c:size val="5"/>
            <c:spPr>
              <a:noFill/>
              <a:ln>
                <a:solidFill>
                  <a:srgbClr val="993300"/>
                </a:solidFill>
                <a:prstDash val="solid"/>
              </a:ln>
            </c:spPr>
          </c:marker>
          <c:xVal>
            <c:numRef>
              <c:f>(Data!$B$260,Data!$B$262)</c:f>
              <c:numCache>
                <c:formatCode>General</c:formatCode>
                <c:ptCount val="2"/>
                <c:pt idx="0">
                  <c:v>94</c:v>
                </c:pt>
                <c:pt idx="1">
                  <c:v>96</c:v>
                </c:pt>
              </c:numCache>
            </c:numRef>
          </c:xVal>
          <c:yVal>
            <c:numRef>
              <c:f>(Data!$G$260,Data!$G$262)</c:f>
              <c:numCache>
                <c:formatCode>_(* #,##0.00_);_(* \(#,##0.00\);_(* "-"??_);_(@_)</c:formatCode>
                <c:ptCount val="2"/>
                <c:pt idx="0">
                  <c:v>10912.269667399692</c:v>
                </c:pt>
                <c:pt idx="1">
                  <c:v>10018.663728947331</c:v>
                </c:pt>
              </c:numCache>
            </c:numRef>
          </c:yVal>
        </c:ser>
        <c:ser>
          <c:idx val="17"/>
          <c:order val="17"/>
          <c:tx>
            <c:v>Pr-Model</c:v>
          </c:tx>
          <c:spPr>
            <a:ln w="25400">
              <a:solidFill>
                <a:srgbClr val="993300"/>
              </a:solidFill>
              <a:prstDash val="sysDash"/>
            </a:ln>
          </c:spPr>
          <c:marker>
            <c:symbol val="none"/>
          </c:marker>
          <c:xVal>
            <c:numRef>
              <c:f>Data!$B$248:$B$268</c:f>
              <c:numCache>
                <c:formatCode>General</c:formatCode>
                <c:ptCount val="21"/>
                <c:pt idx="0">
                  <c:v>82</c:v>
                </c:pt>
                <c:pt idx="1">
                  <c:v>83</c:v>
                </c:pt>
                <c:pt idx="2">
                  <c:v>84</c:v>
                </c:pt>
                <c:pt idx="3">
                  <c:v>85</c:v>
                </c:pt>
                <c:pt idx="4">
                  <c:v>86</c:v>
                </c:pt>
                <c:pt idx="5">
                  <c:v>87</c:v>
                </c:pt>
                <c:pt idx="6">
                  <c:v>88</c:v>
                </c:pt>
                <c:pt idx="7">
                  <c:v>89</c:v>
                </c:pt>
                <c:pt idx="8">
                  <c:v>90</c:v>
                </c:pt>
                <c:pt idx="9">
                  <c:v>91</c:v>
                </c:pt>
                <c:pt idx="10">
                  <c:v>92</c:v>
                </c:pt>
                <c:pt idx="11">
                  <c:v>93</c:v>
                </c:pt>
                <c:pt idx="12">
                  <c:v>94</c:v>
                </c:pt>
                <c:pt idx="13">
                  <c:v>95</c:v>
                </c:pt>
                <c:pt idx="14">
                  <c:v>96</c:v>
                </c:pt>
                <c:pt idx="15">
                  <c:v>97</c:v>
                </c:pt>
                <c:pt idx="16">
                  <c:v>98</c:v>
                </c:pt>
                <c:pt idx="17">
                  <c:v>99</c:v>
                </c:pt>
                <c:pt idx="18">
                  <c:v>100</c:v>
                </c:pt>
                <c:pt idx="19">
                  <c:v>101</c:v>
                </c:pt>
                <c:pt idx="20">
                  <c:v>102</c:v>
                </c:pt>
              </c:numCache>
            </c:numRef>
          </c:xVal>
          <c:yVal>
            <c:numRef>
              <c:f>Data!$I$248:$I$268</c:f>
              <c:numCache>
                <c:formatCode>0.00</c:formatCode>
                <c:ptCount val="21"/>
                <c:pt idx="0">
                  <c:v>17340.190843385761</c:v>
                </c:pt>
                <c:pt idx="1">
                  <c:v>15240.079847488474</c:v>
                </c:pt>
                <c:pt idx="2">
                  <c:v>13195.240911559247</c:v>
                </c:pt>
                <c:pt idx="3">
                  <c:v>13105.554805379825</c:v>
                </c:pt>
                <c:pt idx="4">
                  <c:v>12700.974355000793</c:v>
                </c:pt>
                <c:pt idx="5">
                  <c:v>12100.796929602382</c:v>
                </c:pt>
                <c:pt idx="6">
                  <c:v>11965.543067969154</c:v>
                </c:pt>
                <c:pt idx="7">
                  <c:v>11959.583369325554</c:v>
                </c:pt>
                <c:pt idx="8">
                  <c:v>11744.437129577707</c:v>
                </c:pt>
                <c:pt idx="9">
                  <c:v>11915.541401069149</c:v>
                </c:pt>
                <c:pt idx="10">
                  <c:v>11856.861004485729</c:v>
                </c:pt>
                <c:pt idx="11">
                  <c:v>11647.031732545263</c:v>
                </c:pt>
                <c:pt idx="12">
                  <c:v>11000.519932138515</c:v>
                </c:pt>
                <c:pt idx="13">
                  <c:v>10536.038827994304</c:v>
                </c:pt>
                <c:pt idx="14">
                  <c:v>10291.831838140799</c:v>
                </c:pt>
                <c:pt idx="15">
                  <c:v>9853.329170412253</c:v>
                </c:pt>
                <c:pt idx="16">
                  <c:v>9333.4129948095433</c:v>
                </c:pt>
                <c:pt idx="17">
                  <c:v>8960.8153912095404</c:v>
                </c:pt>
                <c:pt idx="18">
                  <c:v>8625.4775479695436</c:v>
                </c:pt>
              </c:numCache>
            </c:numRef>
          </c:yVal>
        </c:ser>
        <c:ser>
          <c:idx val="18"/>
          <c:order val="18"/>
          <c:tx>
            <c:v>Nd-CPT</c:v>
          </c:tx>
          <c:spPr>
            <a:ln w="25400">
              <a:solidFill>
                <a:srgbClr val="DD0806"/>
              </a:solidFill>
              <a:prstDash val="solid"/>
            </a:ln>
          </c:spPr>
          <c:marker>
            <c:symbol val="diamond"/>
            <c:size val="5"/>
            <c:spPr>
              <a:solidFill>
                <a:srgbClr val="DD0806"/>
              </a:solidFill>
              <a:ln>
                <a:solidFill>
                  <a:srgbClr val="DD0806"/>
                </a:solidFill>
                <a:prstDash val="solid"/>
              </a:ln>
            </c:spPr>
          </c:marker>
          <c:xVal>
            <c:numRef>
              <c:f>(Data!$B$294,Data!$B$296:$B$298)</c:f>
              <c:numCache>
                <c:formatCode>General</c:formatCode>
                <c:ptCount val="4"/>
                <c:pt idx="0">
                  <c:v>93</c:v>
                </c:pt>
                <c:pt idx="1">
                  <c:v>95</c:v>
                </c:pt>
                <c:pt idx="2">
                  <c:v>96</c:v>
                </c:pt>
                <c:pt idx="3">
                  <c:v>97</c:v>
                </c:pt>
              </c:numCache>
            </c:numRef>
          </c:xVal>
          <c:yVal>
            <c:numRef>
              <c:f>(Data!$G$294,Data!$G$296:$G$298)</c:f>
              <c:numCache>
                <c:formatCode>_(* #,##0.00_);_(* \(#,##0.00\);_(* "-"??_);_(@_)</c:formatCode>
                <c:ptCount val="4"/>
                <c:pt idx="0">
                  <c:v>12522.208574939297</c:v>
                </c:pt>
                <c:pt idx="1">
                  <c:v>11095.64364165225</c:v>
                </c:pt>
                <c:pt idx="3">
                  <c:v>10321.063043542434</c:v>
                </c:pt>
              </c:numCache>
            </c:numRef>
          </c:yVal>
        </c:ser>
        <c:ser>
          <c:idx val="19"/>
          <c:order val="19"/>
          <c:tx>
            <c:v>Nd-Model</c:v>
          </c:tx>
          <c:spPr>
            <a:ln w="25400">
              <a:solidFill>
                <a:srgbClr val="DD0806"/>
              </a:solidFill>
              <a:prstDash val="sysDash"/>
            </a:ln>
          </c:spPr>
          <c:marker>
            <c:symbol val="none"/>
          </c:marker>
          <c:xVal>
            <c:numRef>
              <c:f>Data!$B$285:$B$303</c:f>
              <c:numCache>
                <c:formatCode>General</c:formatCode>
                <c:ptCount val="19"/>
                <c:pt idx="0">
                  <c:v>84</c:v>
                </c:pt>
                <c:pt idx="1">
                  <c:v>85</c:v>
                </c:pt>
                <c:pt idx="2">
                  <c:v>86</c:v>
                </c:pt>
                <c:pt idx="3">
                  <c:v>87</c:v>
                </c:pt>
                <c:pt idx="4">
                  <c:v>88</c:v>
                </c:pt>
                <c:pt idx="5">
                  <c:v>89</c:v>
                </c:pt>
                <c:pt idx="6">
                  <c:v>90</c:v>
                </c:pt>
                <c:pt idx="7">
                  <c:v>91</c:v>
                </c:pt>
                <c:pt idx="8">
                  <c:v>92</c:v>
                </c:pt>
                <c:pt idx="9">
                  <c:v>93</c:v>
                </c:pt>
                <c:pt idx="10">
                  <c:v>94</c:v>
                </c:pt>
                <c:pt idx="11">
                  <c:v>95</c:v>
                </c:pt>
                <c:pt idx="12">
                  <c:v>96</c:v>
                </c:pt>
                <c:pt idx="13">
                  <c:v>97</c:v>
                </c:pt>
                <c:pt idx="14">
                  <c:v>98</c:v>
                </c:pt>
                <c:pt idx="15">
                  <c:v>99</c:v>
                </c:pt>
                <c:pt idx="16">
                  <c:v>100</c:v>
                </c:pt>
                <c:pt idx="17">
                  <c:v>101</c:v>
                </c:pt>
                <c:pt idx="18">
                  <c:v>102</c:v>
                </c:pt>
              </c:numCache>
            </c:numRef>
          </c:xVal>
          <c:yVal>
            <c:numRef>
              <c:f>Data!$I$285:$I$303</c:f>
              <c:numCache>
                <c:formatCode>0.00</c:formatCode>
                <c:ptCount val="19"/>
                <c:pt idx="0">
                  <c:v>13940.603787687527</c:v>
                </c:pt>
                <c:pt idx="1">
                  <c:v>13572.319932826771</c:v>
                </c:pt>
                <c:pt idx="2">
                  <c:v>13320.519403802575</c:v>
                </c:pt>
                <c:pt idx="3">
                  <c:v>12857.436472181636</c:v>
                </c:pt>
                <c:pt idx="4">
                  <c:v>12624.987731227719</c:v>
                </c:pt>
                <c:pt idx="5">
                  <c:v>12371.572923076372</c:v>
                </c:pt>
                <c:pt idx="6">
                  <c:v>12418.893750198939</c:v>
                </c:pt>
                <c:pt idx="7">
                  <c:v>12714.655207516977</c:v>
                </c:pt>
                <c:pt idx="8">
                  <c:v>12611.032087963342</c:v>
                </c:pt>
                <c:pt idx="9">
                  <c:v>12538.401637090927</c:v>
                </c:pt>
                <c:pt idx="10">
                  <c:v>11676.038455972199</c:v>
                </c:pt>
                <c:pt idx="11">
                  <c:v>11267.41066409741</c:v>
                </c:pt>
                <c:pt idx="12">
                  <c:v>10981.405675091601</c:v>
                </c:pt>
                <c:pt idx="13">
                  <c:v>10462.383733717543</c:v>
                </c:pt>
                <c:pt idx="14">
                  <c:v>10011.646823671685</c:v>
                </c:pt>
                <c:pt idx="15">
                  <c:v>9566.2864970595474</c:v>
                </c:pt>
                <c:pt idx="16">
                  <c:v>9165.7440731895476</c:v>
                </c:pt>
                <c:pt idx="17">
                  <c:v>8886.2958704895391</c:v>
                </c:pt>
              </c:numCache>
            </c:numRef>
          </c:yVal>
        </c:ser>
        <c:ser>
          <c:idx val="20"/>
          <c:order val="20"/>
          <c:tx>
            <c:v>Pm-CPT</c:v>
          </c:tx>
          <c:spPr>
            <a:ln w="25400">
              <a:solidFill>
                <a:srgbClr val="FF00FF"/>
              </a:solidFill>
              <a:prstDash val="solid"/>
            </a:ln>
          </c:spPr>
          <c:marker>
            <c:symbol val="triangle"/>
            <c:size val="5"/>
            <c:spPr>
              <a:solidFill>
                <a:srgbClr val="FF00FF"/>
              </a:solidFill>
              <a:ln>
                <a:solidFill>
                  <a:srgbClr val="FF00FF"/>
                </a:solidFill>
                <a:prstDash val="solid"/>
              </a:ln>
            </c:spPr>
          </c:marker>
          <c:xVal>
            <c:numRef>
              <c:f>(Data!$B$331,Data!$B$333:$B$337)</c:f>
              <c:numCache>
                <c:formatCode>General</c:formatCode>
                <c:ptCount val="6"/>
                <c:pt idx="0">
                  <c:v>92</c:v>
                </c:pt>
                <c:pt idx="1">
                  <c:v>94</c:v>
                </c:pt>
                <c:pt idx="2">
                  <c:v>95</c:v>
                </c:pt>
                <c:pt idx="3">
                  <c:v>96</c:v>
                </c:pt>
                <c:pt idx="4">
                  <c:v>97</c:v>
                </c:pt>
                <c:pt idx="5">
                  <c:v>98</c:v>
                </c:pt>
              </c:numCache>
            </c:numRef>
          </c:xVal>
          <c:yVal>
            <c:numRef>
              <c:f>(Data!$G$331,Data!$G$333:$G$337)</c:f>
              <c:numCache>
                <c:formatCode>_(* #,##0.00_);_(* \(#,##0.00\);_(* "-"??_);_(@_)</c:formatCode>
                <c:ptCount val="6"/>
                <c:pt idx="0">
                  <c:v>13385.637270019475</c:v>
                </c:pt>
                <c:pt idx="1">
                  <c:v>12446.23002377903</c:v>
                </c:pt>
                <c:pt idx="2">
                  <c:v>11809.736587705689</c:v>
                </c:pt>
                <c:pt idx="3">
                  <c:v>11499.824088824278</c:v>
                </c:pt>
                <c:pt idx="4">
                  <c:v>11068.210227717478</c:v>
                </c:pt>
                <c:pt idx="5">
                  <c:v>10400.185407775833</c:v>
                </c:pt>
              </c:numCache>
            </c:numRef>
          </c:yVal>
        </c:ser>
        <c:ser>
          <c:idx val="21"/>
          <c:order val="21"/>
          <c:tx>
            <c:v>Pm-Model</c:v>
          </c:tx>
          <c:spPr>
            <a:ln w="25400">
              <a:solidFill>
                <a:srgbClr val="FF00FF"/>
              </a:solidFill>
              <a:prstDash val="sysDash"/>
            </a:ln>
          </c:spPr>
          <c:marker>
            <c:symbol val="none"/>
          </c:marker>
          <c:xVal>
            <c:numRef>
              <c:f>Data!$B$322:$B$341</c:f>
              <c:numCache>
                <c:formatCode>General</c:formatCode>
                <c:ptCount val="20"/>
                <c:pt idx="0">
                  <c:v>83</c:v>
                </c:pt>
                <c:pt idx="1">
                  <c:v>84</c:v>
                </c:pt>
                <c:pt idx="2">
                  <c:v>85</c:v>
                </c:pt>
                <c:pt idx="3">
                  <c:v>86</c:v>
                </c:pt>
                <c:pt idx="4">
                  <c:v>87</c:v>
                </c:pt>
                <c:pt idx="5">
                  <c:v>88</c:v>
                </c:pt>
                <c:pt idx="6">
                  <c:v>89</c:v>
                </c:pt>
                <c:pt idx="7">
                  <c:v>90</c:v>
                </c:pt>
                <c:pt idx="8">
                  <c:v>91</c:v>
                </c:pt>
                <c:pt idx="9">
                  <c:v>92</c:v>
                </c:pt>
                <c:pt idx="10">
                  <c:v>93</c:v>
                </c:pt>
                <c:pt idx="11">
                  <c:v>94</c:v>
                </c:pt>
                <c:pt idx="12">
                  <c:v>95</c:v>
                </c:pt>
                <c:pt idx="13">
                  <c:v>96</c:v>
                </c:pt>
                <c:pt idx="14">
                  <c:v>97</c:v>
                </c:pt>
                <c:pt idx="15">
                  <c:v>98</c:v>
                </c:pt>
                <c:pt idx="16">
                  <c:v>99</c:v>
                </c:pt>
                <c:pt idx="17">
                  <c:v>100</c:v>
                </c:pt>
                <c:pt idx="18">
                  <c:v>101</c:v>
                </c:pt>
                <c:pt idx="19">
                  <c:v>102</c:v>
                </c:pt>
              </c:numCache>
            </c:numRef>
          </c:xVal>
          <c:yVal>
            <c:numRef>
              <c:f>Data!$I$322:$I$341</c:f>
              <c:numCache>
                <c:formatCode>0.00</c:formatCode>
                <c:ptCount val="20"/>
                <c:pt idx="0">
                  <c:v>16406.831983375963</c:v>
                </c:pt>
                <c:pt idx="1">
                  <c:v>14450.661962188995</c:v>
                </c:pt>
                <c:pt idx="2">
                  <c:v>14181.408961410832</c:v>
                </c:pt>
                <c:pt idx="3">
                  <c:v>13916.808773239833</c:v>
                </c:pt>
                <c:pt idx="4">
                  <c:v>13554.652285978722</c:v>
                </c:pt>
                <c:pt idx="5">
                  <c:v>13165.942630485724</c:v>
                </c:pt>
                <c:pt idx="6">
                  <c:v>12874.074818187493</c:v>
                </c:pt>
                <c:pt idx="7">
                  <c:v>13466.621444662624</c:v>
                </c:pt>
                <c:pt idx="8">
                  <c:v>13801.571786386879</c:v>
                </c:pt>
                <c:pt idx="9">
                  <c:v>13432.064879898304</c:v>
                </c:pt>
                <c:pt idx="10">
                  <c:v>13378.753614781432</c:v>
                </c:pt>
                <c:pt idx="11">
                  <c:v>12431.209964016358</c:v>
                </c:pt>
                <c:pt idx="12">
                  <c:v>11864.475036510632</c:v>
                </c:pt>
                <c:pt idx="13">
                  <c:v>11542.821771770405</c:v>
                </c:pt>
                <c:pt idx="14">
                  <c:v>11015.06614257995</c:v>
                </c:pt>
                <c:pt idx="15">
                  <c:v>10618.286954498533</c:v>
                </c:pt>
                <c:pt idx="16">
                  <c:v>10154.438334805091</c:v>
                </c:pt>
                <c:pt idx="17">
                  <c:v>9724.6404785895465</c:v>
                </c:pt>
                <c:pt idx="18">
                  <c:v>9342.7279348995435</c:v>
                </c:pt>
                <c:pt idx="19">
                  <c:v>8858.3510502195422</c:v>
                </c:pt>
              </c:numCache>
            </c:numRef>
          </c:yVal>
        </c:ser>
        <c:ser>
          <c:idx val="22"/>
          <c:order val="22"/>
          <c:tx>
            <c:v>Sm-CPT</c:v>
          </c:tx>
          <c:spPr>
            <a:ln w="25400">
              <a:solidFill>
                <a:srgbClr val="9999FF"/>
              </a:solidFill>
              <a:prstDash val="solid"/>
            </a:ln>
          </c:spPr>
          <c:marker>
            <c:symbol val="star"/>
            <c:size val="5"/>
            <c:spPr>
              <a:noFill/>
              <a:ln>
                <a:solidFill>
                  <a:srgbClr val="9999FF"/>
                </a:solidFill>
                <a:prstDash val="solid"/>
              </a:ln>
            </c:spPr>
          </c:marker>
          <c:xVal>
            <c:numRef>
              <c:f>(Data!$B$358,Data!$B$360:$B$364)</c:f>
              <c:numCache>
                <c:formatCode>General</c:formatCode>
                <c:ptCount val="6"/>
                <c:pt idx="0">
                  <c:v>93</c:v>
                </c:pt>
                <c:pt idx="1">
                  <c:v>95</c:v>
                </c:pt>
                <c:pt idx="2">
                  <c:v>96</c:v>
                </c:pt>
                <c:pt idx="3">
                  <c:v>97</c:v>
                </c:pt>
                <c:pt idx="4">
                  <c:v>98</c:v>
                </c:pt>
                <c:pt idx="5">
                  <c:v>99</c:v>
                </c:pt>
              </c:numCache>
            </c:numRef>
          </c:xVal>
          <c:yVal>
            <c:numRef>
              <c:f>(Data!$G$358,Data!$G$360:$G$364)</c:f>
              <c:numCache>
                <c:formatCode>_(* #,##0.00_);_(* \(#,##0.00\);_(* "-"??_);_(@_)</c:formatCode>
                <c:ptCount val="6"/>
                <c:pt idx="0">
                  <c:v>13772.708509691391</c:v>
                </c:pt>
                <c:pt idx="1">
                  <c:v>12626.196945958633</c:v>
                </c:pt>
                <c:pt idx="2">
                  <c:v>12023.77783083043</c:v>
                </c:pt>
                <c:pt idx="3">
                  <c:v>11672.788759288971</c:v>
                </c:pt>
                <c:pt idx="4">
                  <c:v>11128.062116397556</c:v>
                </c:pt>
                <c:pt idx="5">
                  <c:v>10606.849438753588</c:v>
                </c:pt>
              </c:numCache>
            </c:numRef>
          </c:yVal>
        </c:ser>
        <c:ser>
          <c:idx val="23"/>
          <c:order val="23"/>
          <c:tx>
            <c:v>Sm-Model</c:v>
          </c:tx>
          <c:spPr>
            <a:ln w="38100">
              <a:solidFill>
                <a:srgbClr val="9999FF"/>
              </a:solidFill>
              <a:prstDash val="sysDash"/>
            </a:ln>
          </c:spPr>
          <c:marker>
            <c:symbol val="none"/>
          </c:marker>
          <c:xVal>
            <c:numRef>
              <c:f>Data!$B$351:$B$368</c:f>
              <c:numCache>
                <c:formatCode>General</c:formatCode>
                <c:ptCount val="18"/>
                <c:pt idx="0">
                  <c:v>86</c:v>
                </c:pt>
                <c:pt idx="1">
                  <c:v>87</c:v>
                </c:pt>
                <c:pt idx="2">
                  <c:v>88</c:v>
                </c:pt>
                <c:pt idx="3">
                  <c:v>89</c:v>
                </c:pt>
                <c:pt idx="4">
                  <c:v>90</c:v>
                </c:pt>
                <c:pt idx="5">
                  <c:v>91</c:v>
                </c:pt>
                <c:pt idx="6">
                  <c:v>92</c:v>
                </c:pt>
                <c:pt idx="7">
                  <c:v>93</c:v>
                </c:pt>
                <c:pt idx="8">
                  <c:v>94</c:v>
                </c:pt>
                <c:pt idx="9">
                  <c:v>95</c:v>
                </c:pt>
                <c:pt idx="10">
                  <c:v>96</c:v>
                </c:pt>
                <c:pt idx="11">
                  <c:v>97</c:v>
                </c:pt>
                <c:pt idx="12">
                  <c:v>98</c:v>
                </c:pt>
                <c:pt idx="13">
                  <c:v>99</c:v>
                </c:pt>
                <c:pt idx="14">
                  <c:v>100</c:v>
                </c:pt>
                <c:pt idx="15">
                  <c:v>101</c:v>
                </c:pt>
                <c:pt idx="16">
                  <c:v>102</c:v>
                </c:pt>
                <c:pt idx="17">
                  <c:v>103</c:v>
                </c:pt>
              </c:numCache>
            </c:numRef>
          </c:xVal>
          <c:yVal>
            <c:numRef>
              <c:f>Data!$I$351:$I$368</c:f>
              <c:numCache>
                <c:formatCode>0.00</c:formatCode>
                <c:ptCount val="18"/>
                <c:pt idx="0">
                  <c:v>14482.922394217789</c:v>
                </c:pt>
                <c:pt idx="1">
                  <c:v>14012.482522884235</c:v>
                </c:pt>
                <c:pt idx="2">
                  <c:v>13857.80514820487</c:v>
                </c:pt>
                <c:pt idx="3">
                  <c:v>13583.192330919142</c:v>
                </c:pt>
                <c:pt idx="4">
                  <c:v>13854.059610796685</c:v>
                </c:pt>
                <c:pt idx="5">
                  <c:v>14125.999040299906</c:v>
                </c:pt>
                <c:pt idx="6">
                  <c:v>13835.465127405232</c:v>
                </c:pt>
                <c:pt idx="7">
                  <c:v>13774.026577037635</c:v>
                </c:pt>
                <c:pt idx="8">
                  <c:v>13051.365141422903</c:v>
                </c:pt>
                <c:pt idx="9">
                  <c:v>12678.821564473867</c:v>
                </c:pt>
                <c:pt idx="10">
                  <c:v>11984.975896002006</c:v>
                </c:pt>
                <c:pt idx="11">
                  <c:v>11622.509221259666</c:v>
                </c:pt>
                <c:pt idx="12">
                  <c:v>11346.666831860946</c:v>
                </c:pt>
                <c:pt idx="13">
                  <c:v>10908.821798902987</c:v>
                </c:pt>
                <c:pt idx="14">
                  <c:v>10479.150625879543</c:v>
                </c:pt>
                <c:pt idx="15">
                  <c:v>10059.978321829543</c:v>
                </c:pt>
                <c:pt idx="16">
                  <c:v>9566.2864970595474</c:v>
                </c:pt>
                <c:pt idx="17">
                  <c:v>9044.649852019551</c:v>
                </c:pt>
              </c:numCache>
            </c:numRef>
          </c:yVal>
        </c:ser>
        <c:ser>
          <c:idx val="24"/>
          <c:order val="24"/>
          <c:tx>
            <c:v>Eu-CPT</c:v>
          </c:tx>
          <c:spPr>
            <a:ln w="25400">
              <a:solidFill>
                <a:srgbClr val="808080"/>
              </a:solidFill>
              <a:prstDash val="solid"/>
            </a:ln>
          </c:spPr>
          <c:marker>
            <c:symbol val="plus"/>
            <c:size val="5"/>
            <c:spPr>
              <a:noFill/>
              <a:ln>
                <a:solidFill>
                  <a:srgbClr val="808080"/>
                </a:solidFill>
                <a:prstDash val="solid"/>
              </a:ln>
            </c:spPr>
          </c:marker>
          <c:xVal>
            <c:numRef>
              <c:f>Data!$B$380:$B$383</c:f>
              <c:numCache>
                <c:formatCode>General</c:formatCode>
                <c:ptCount val="4"/>
                <c:pt idx="0">
                  <c:v>95</c:v>
                </c:pt>
                <c:pt idx="1">
                  <c:v>96</c:v>
                </c:pt>
                <c:pt idx="2">
                  <c:v>97</c:v>
                </c:pt>
                <c:pt idx="3">
                  <c:v>98</c:v>
                </c:pt>
              </c:numCache>
            </c:numRef>
          </c:xVal>
          <c:yVal>
            <c:numRef>
              <c:f>Data!$G$380:$G$383</c:f>
              <c:numCache>
                <c:formatCode>_(* #,##0.00_);_(* \(#,##0.00\);_(* "-"??_);_(@_)</c:formatCode>
                <c:ptCount val="4"/>
                <c:pt idx="0">
                  <c:v>13311.653423303544</c:v>
                </c:pt>
                <c:pt idx="1">
                  <c:v>12718.413675657795</c:v>
                </c:pt>
                <c:pt idx="2">
                  <c:v>12362.575158609261</c:v>
                </c:pt>
                <c:pt idx="3">
                  <c:v>11892.566112060553</c:v>
                </c:pt>
              </c:numCache>
            </c:numRef>
          </c:yVal>
        </c:ser>
        <c:ser>
          <c:idx val="25"/>
          <c:order val="25"/>
          <c:tx>
            <c:v>Eu-Model</c:v>
          </c:tx>
          <c:spPr>
            <a:ln w="25400">
              <a:solidFill>
                <a:srgbClr val="808080"/>
              </a:solidFill>
              <a:prstDash val="sysDash"/>
            </a:ln>
          </c:spPr>
          <c:marker>
            <c:symbol val="none"/>
          </c:marker>
          <c:xVal>
            <c:numRef>
              <c:f>Data!$B$372:$B$388</c:f>
              <c:numCache>
                <c:formatCode>General</c:formatCode>
                <c:ptCount val="17"/>
                <c:pt idx="0">
                  <c:v>87</c:v>
                </c:pt>
                <c:pt idx="1">
                  <c:v>88</c:v>
                </c:pt>
                <c:pt idx="2">
                  <c:v>89</c:v>
                </c:pt>
                <c:pt idx="3">
                  <c:v>90</c:v>
                </c:pt>
                <c:pt idx="4">
                  <c:v>91</c:v>
                </c:pt>
                <c:pt idx="5">
                  <c:v>92</c:v>
                </c:pt>
                <c:pt idx="6">
                  <c:v>93</c:v>
                </c:pt>
                <c:pt idx="7">
                  <c:v>94</c:v>
                </c:pt>
                <c:pt idx="8">
                  <c:v>95</c:v>
                </c:pt>
                <c:pt idx="9">
                  <c:v>96</c:v>
                </c:pt>
                <c:pt idx="10">
                  <c:v>97</c:v>
                </c:pt>
                <c:pt idx="11">
                  <c:v>98</c:v>
                </c:pt>
                <c:pt idx="12">
                  <c:v>99</c:v>
                </c:pt>
                <c:pt idx="13">
                  <c:v>100</c:v>
                </c:pt>
                <c:pt idx="14">
                  <c:v>101</c:v>
                </c:pt>
                <c:pt idx="15">
                  <c:v>102</c:v>
                </c:pt>
                <c:pt idx="16">
                  <c:v>103</c:v>
                </c:pt>
              </c:numCache>
            </c:numRef>
          </c:xVal>
          <c:yVal>
            <c:numRef>
              <c:f>Data!$I$372:$I$388</c:f>
              <c:numCache>
                <c:formatCode>0.00</c:formatCode>
                <c:ptCount val="17"/>
                <c:pt idx="0">
                  <c:v>14637.410675604888</c:v>
                </c:pt>
                <c:pt idx="1">
                  <c:v>14355.168922359908</c:v>
                </c:pt>
                <c:pt idx="2">
                  <c:v>14239.857416001772</c:v>
                </c:pt>
                <c:pt idx="3">
                  <c:v>14857.006662270815</c:v>
                </c:pt>
                <c:pt idx="4">
                  <c:v>14992.515753224534</c:v>
                </c:pt>
                <c:pt idx="5">
                  <c:v>14593.633251655709</c:v>
                </c:pt>
                <c:pt idx="6">
                  <c:v>14491.084144691782</c:v>
                </c:pt>
                <c:pt idx="7">
                  <c:v>13785.593869625407</c:v>
                </c:pt>
                <c:pt idx="8">
                  <c:v>13261.47386160494</c:v>
                </c:pt>
                <c:pt idx="9">
                  <c:v>12728.509317909055</c:v>
                </c:pt>
                <c:pt idx="10">
                  <c:v>12299.571230643374</c:v>
                </c:pt>
                <c:pt idx="11">
                  <c:v>11866.015727614626</c:v>
                </c:pt>
                <c:pt idx="12">
                  <c:v>11420.891068978544</c:v>
                </c:pt>
                <c:pt idx="13">
                  <c:v>10991.472330829543</c:v>
                </c:pt>
                <c:pt idx="14">
                  <c:v>10600.244847049551</c:v>
                </c:pt>
                <c:pt idx="15">
                  <c:v>10078.608202009547</c:v>
                </c:pt>
                <c:pt idx="16">
                  <c:v>9640.8060177795433</c:v>
                </c:pt>
              </c:numCache>
            </c:numRef>
          </c:yVal>
        </c:ser>
        <c:ser>
          <c:idx val="26"/>
          <c:order val="26"/>
          <c:tx>
            <c:v>Gd-CPT</c:v>
          </c:tx>
          <c:spPr>
            <a:ln w="28575">
              <a:noFill/>
            </a:ln>
          </c:spPr>
          <c:marker>
            <c:symbol val="circle"/>
            <c:size val="6"/>
            <c:spPr>
              <a:solidFill>
                <a:srgbClr val="000000"/>
              </a:solidFill>
              <a:ln>
                <a:solidFill>
                  <a:srgbClr val="000000"/>
                </a:solidFill>
                <a:prstDash val="solid"/>
              </a:ln>
            </c:spPr>
          </c:marker>
          <c:xVal>
            <c:numRef>
              <c:f>Data!$B$399</c:f>
              <c:numCache>
                <c:formatCode>General</c:formatCode>
                <c:ptCount val="1"/>
                <c:pt idx="0">
                  <c:v>99</c:v>
                </c:pt>
              </c:numCache>
            </c:numRef>
          </c:xVal>
          <c:yVal>
            <c:numRef>
              <c:f>Data!$G$399</c:f>
              <c:numCache>
                <c:formatCode>_(* #,##0.00_);_(* \(#,##0.00\);_(* "-"??_);_(@_)</c:formatCode>
                <c:ptCount val="1"/>
                <c:pt idx="0">
                  <c:v>11945.72878922269</c:v>
                </c:pt>
              </c:numCache>
            </c:numRef>
          </c:yVal>
        </c:ser>
        <c:ser>
          <c:idx val="27"/>
          <c:order val="27"/>
          <c:tx>
            <c:v>Gd-Model</c:v>
          </c:tx>
          <c:spPr>
            <a:ln w="25400">
              <a:solidFill>
                <a:srgbClr val="000000"/>
              </a:solidFill>
              <a:prstDash val="sysDash"/>
            </a:ln>
          </c:spPr>
          <c:marker>
            <c:symbol val="none"/>
          </c:marker>
          <c:xVal>
            <c:numRef>
              <c:f>Data!$B$391:$B$404</c:f>
              <c:numCache>
                <c:formatCode>General</c:formatCode>
                <c:ptCount val="14"/>
                <c:pt idx="0">
                  <c:v>91</c:v>
                </c:pt>
                <c:pt idx="1">
                  <c:v>92</c:v>
                </c:pt>
                <c:pt idx="2">
                  <c:v>93</c:v>
                </c:pt>
                <c:pt idx="3">
                  <c:v>94</c:v>
                </c:pt>
                <c:pt idx="4">
                  <c:v>95</c:v>
                </c:pt>
                <c:pt idx="5">
                  <c:v>96</c:v>
                </c:pt>
                <c:pt idx="6">
                  <c:v>97</c:v>
                </c:pt>
                <c:pt idx="7">
                  <c:v>98</c:v>
                </c:pt>
                <c:pt idx="8">
                  <c:v>99</c:v>
                </c:pt>
                <c:pt idx="9">
                  <c:v>100</c:v>
                </c:pt>
                <c:pt idx="10">
                  <c:v>101</c:v>
                </c:pt>
                <c:pt idx="11">
                  <c:v>102</c:v>
                </c:pt>
                <c:pt idx="12">
                  <c:v>103</c:v>
                </c:pt>
                <c:pt idx="13">
                  <c:v>104</c:v>
                </c:pt>
              </c:numCache>
            </c:numRef>
          </c:xVal>
          <c:yVal>
            <c:numRef>
              <c:f>Data!$I$391:$I$404</c:f>
              <c:numCache>
                <c:formatCode>0.00</c:formatCode>
                <c:ptCount val="14"/>
                <c:pt idx="0">
                  <c:v>15329.925239119233</c:v>
                </c:pt>
                <c:pt idx="1">
                  <c:v>14971.611164645245</c:v>
                </c:pt>
                <c:pt idx="2">
                  <c:v>14896.189957757177</c:v>
                </c:pt>
                <c:pt idx="3">
                  <c:v>14297.187146283241</c:v>
                </c:pt>
                <c:pt idx="4">
                  <c:v>13880.47957537906</c:v>
                </c:pt>
                <c:pt idx="5">
                  <c:v>13394.508904453874</c:v>
                </c:pt>
                <c:pt idx="6">
                  <c:v>13086.818734889675</c:v>
                </c:pt>
                <c:pt idx="7">
                  <c:v>12481.299191364093</c:v>
                </c:pt>
                <c:pt idx="8">
                  <c:v>12117.845132942221</c:v>
                </c:pt>
                <c:pt idx="9">
                  <c:v>11601.368964704305</c:v>
                </c:pt>
                <c:pt idx="10">
                  <c:v>11121.881492089544</c:v>
                </c:pt>
                <c:pt idx="11">
                  <c:v>10795.858588939544</c:v>
                </c:pt>
                <c:pt idx="12">
                  <c:v>10376.686284889543</c:v>
                </c:pt>
                <c:pt idx="13">
                  <c:v>9845.7346997595469</c:v>
                </c:pt>
              </c:numCache>
            </c:numRef>
          </c:yVal>
        </c:ser>
        <c:ser>
          <c:idx val="28"/>
          <c:order val="28"/>
          <c:tx>
            <c:v>Sn-Model</c:v>
          </c:tx>
          <c:spPr>
            <a:ln w="25400">
              <a:solidFill>
                <a:srgbClr val="993300"/>
              </a:solidFill>
              <a:prstDash val="sysDash"/>
            </a:ln>
          </c:spPr>
          <c:marker>
            <c:symbol val="none"/>
          </c:marker>
          <c:xVal>
            <c:numRef>
              <c:f>Data!$B$4:$B$20</c:f>
              <c:numCache>
                <c:formatCode>General</c:formatCode>
                <c:ptCount val="17"/>
                <c:pt idx="0">
                  <c:v>75</c:v>
                </c:pt>
                <c:pt idx="1">
                  <c:v>76</c:v>
                </c:pt>
                <c:pt idx="2">
                  <c:v>77</c:v>
                </c:pt>
                <c:pt idx="3">
                  <c:v>78</c:v>
                </c:pt>
                <c:pt idx="4">
                  <c:v>79</c:v>
                </c:pt>
                <c:pt idx="5">
                  <c:v>80</c:v>
                </c:pt>
                <c:pt idx="6">
                  <c:v>81</c:v>
                </c:pt>
                <c:pt idx="7">
                  <c:v>82</c:v>
                </c:pt>
                <c:pt idx="8">
                  <c:v>83</c:v>
                </c:pt>
                <c:pt idx="9">
                  <c:v>84</c:v>
                </c:pt>
                <c:pt idx="10">
                  <c:v>85</c:v>
                </c:pt>
                <c:pt idx="11">
                  <c:v>86</c:v>
                </c:pt>
                <c:pt idx="12">
                  <c:v>87</c:v>
                </c:pt>
                <c:pt idx="13">
                  <c:v>88</c:v>
                </c:pt>
                <c:pt idx="14">
                  <c:v>89</c:v>
                </c:pt>
                <c:pt idx="15">
                  <c:v>90</c:v>
                </c:pt>
                <c:pt idx="16">
                  <c:v>91</c:v>
                </c:pt>
              </c:numCache>
            </c:numRef>
          </c:xVal>
          <c:yVal>
            <c:numRef>
              <c:f>Data!$I$6:$I$20</c:f>
              <c:numCache>
                <c:formatCode>0.00</c:formatCode>
                <c:ptCount val="15"/>
                <c:pt idx="0">
                  <c:v>13743.199714306791</c:v>
                </c:pt>
                <c:pt idx="1">
                  <c:v>13456.816538716444</c:v>
                </c:pt>
                <c:pt idx="2">
                  <c:v>13237.326742388424</c:v>
                </c:pt>
                <c:pt idx="3">
                  <c:v>12946.98471724595</c:v>
                </c:pt>
                <c:pt idx="4">
                  <c:v>12863.058970032393</c:v>
                </c:pt>
                <c:pt idx="5">
                  <c:v>12557.855889473884</c:v>
                </c:pt>
                <c:pt idx="6">
                  <c:v>9781.0144960103389</c:v>
                </c:pt>
                <c:pt idx="7">
                  <c:v>6384.2545246260779</c:v>
                </c:pt>
                <c:pt idx="8">
                  <c:v>5988.6499504968979</c:v>
                </c:pt>
                <c:pt idx="9">
                  <c:v>5851.2694880759855</c:v>
                </c:pt>
                <c:pt idx="10">
                  <c:v>5654.011659259545</c:v>
                </c:pt>
              </c:numCache>
            </c:numRef>
          </c:yVal>
        </c:ser>
        <c:axId val="157120000"/>
        <c:axId val="157121920"/>
      </c:scatterChart>
      <c:valAx>
        <c:axId val="157120000"/>
        <c:scaling>
          <c:orientation val="minMax"/>
          <c:max val="102"/>
          <c:min val="80"/>
        </c:scaling>
        <c:axPos val="b"/>
        <c:title>
          <c:tx>
            <c:rich>
              <a:bodyPr/>
              <a:lstStyle/>
              <a:p>
                <a:pPr>
                  <a:defRPr sz="1000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en-US"/>
                  <a:t>N</a:t>
                </a:r>
              </a:p>
            </c:rich>
          </c:tx>
          <c:layout>
            <c:manualLayout>
              <c:xMode val="edge"/>
              <c:yMode val="edge"/>
              <c:x val="0.46614872364039955"/>
              <c:y val="0.9363784665579119"/>
            </c:manualLayout>
          </c:layout>
          <c:spPr>
            <a:noFill/>
            <a:ln w="25400">
              <a:noFill/>
            </a:ln>
          </c:spPr>
        </c:title>
        <c:numFmt formatCode="General" sourceLinked="1"/>
        <c:minorTickMark val="in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157121920"/>
        <c:crosses val="autoZero"/>
        <c:crossBetween val="midCat"/>
        <c:majorUnit val="2"/>
        <c:minorUnit val="1"/>
      </c:valAx>
      <c:valAx>
        <c:axId val="157121920"/>
        <c:scaling>
          <c:orientation val="minMax"/>
          <c:max val="16000"/>
          <c:min val="6000"/>
        </c:scaling>
        <c:axPos val="l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 sz="1000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en-US"/>
                  <a:t>S2N (keV)</a:t>
                </a:r>
              </a:p>
            </c:rich>
          </c:tx>
          <c:layout>
            <c:manualLayout>
              <c:xMode val="edge"/>
              <c:yMode val="edge"/>
              <c:x val="1.1098779134295243E-2"/>
              <c:y val="0.44861337683523678"/>
            </c:manualLayout>
          </c:layout>
          <c:spPr>
            <a:noFill/>
            <a:ln w="25400">
              <a:noFill/>
            </a:ln>
          </c:spPr>
        </c:title>
        <c:numFmt formatCode="_(* #,##0_);_(* \(#,##0\);_(* &quot;-&quot;_);_(@_)" sourceLinked="0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157120000"/>
        <c:crosses val="autoZero"/>
        <c:crossBetween val="midCat"/>
      </c:valAx>
      <c:spPr>
        <a:noFill/>
        <a:ln w="12700">
          <a:solidFill>
            <a:srgbClr val="808080"/>
          </a:solidFill>
          <a:prstDash val="solid"/>
        </a:ln>
      </c:spPr>
    </c:plotArea>
    <c:legend>
      <c:legendPos val="r"/>
      <c:layout>
        <c:manualLayout>
          <c:xMode val="edge"/>
          <c:yMode val="edge"/>
          <c:x val="0.87014428412874678"/>
          <c:y val="6.5252854812398158E-3"/>
          <c:w val="0.12430632630410655"/>
          <c:h val="0.9951060358890701"/>
        </c:manualLayout>
      </c:layout>
      <c:spPr>
        <a:solidFill>
          <a:srgbClr val="FFFFFF"/>
        </a:solidFill>
        <a:ln w="3175">
          <a:solidFill>
            <a:srgbClr val="000000"/>
          </a:solidFill>
          <a:prstDash val="solid"/>
        </a:ln>
      </c:spPr>
      <c:txPr>
        <a:bodyPr/>
        <a:lstStyle/>
        <a:p>
          <a:pPr>
            <a:defRPr sz="920" b="0" i="0" u="none" strike="noStrike" baseline="0">
              <a:solidFill>
                <a:srgbClr val="000000"/>
              </a:solidFill>
              <a:latin typeface="Arial"/>
              <a:ea typeface="Arial"/>
              <a:cs typeface="Arial"/>
            </a:defRPr>
          </a:pPr>
          <a:endParaRPr lang="en-US"/>
        </a:p>
      </c:txPr>
    </c:legend>
    <c:plotVisOnly val="1"/>
    <c:dispBlanksAs val="gap"/>
  </c:chart>
  <c:spPr>
    <a:noFill/>
    <a:ln w="9525">
      <a:noFill/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chart>
    <c:title>
      <c:tx>
        <c:rich>
          <a:bodyPr/>
          <a:lstStyle/>
          <a:p>
            <a:pPr>
              <a:defRPr sz="120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r>
              <a:rPr lang="en-US"/>
              <a:t>S2N: CPT/FRDM95</a:t>
            </a:r>
          </a:p>
        </c:rich>
      </c:tx>
      <c:layout>
        <c:manualLayout>
          <c:xMode val="edge"/>
          <c:yMode val="edge"/>
          <c:x val="0.41620421753607101"/>
          <c:y val="1.9575856443719439E-2"/>
        </c:manualLayout>
      </c:layout>
      <c:spPr>
        <a:noFill/>
        <a:ln w="25400">
          <a:noFill/>
        </a:ln>
      </c:spPr>
    </c:title>
    <c:plotArea>
      <c:layout>
        <c:manualLayout>
          <c:layoutTarget val="inner"/>
          <c:xMode val="edge"/>
          <c:yMode val="edge"/>
          <c:x val="0.10210876803551609"/>
          <c:y val="0.11582381729200644"/>
          <c:w val="0.74250832408435052"/>
          <c:h val="0.76998368678629692"/>
        </c:manualLayout>
      </c:layout>
      <c:scatterChart>
        <c:scatterStyle val="lineMarker"/>
        <c:ser>
          <c:idx val="0"/>
          <c:order val="0"/>
          <c:tx>
            <c:v>Sb-CPT</c:v>
          </c:tx>
          <c:spPr>
            <a:ln w="25400">
              <a:solidFill>
                <a:srgbClr val="993366"/>
              </a:solidFill>
              <a:prstDash val="solid"/>
            </a:ln>
          </c:spPr>
          <c:marker>
            <c:symbol val="diamond"/>
            <c:size val="5"/>
            <c:spPr>
              <a:solidFill>
                <a:srgbClr val="993366"/>
              </a:solidFill>
              <a:ln>
                <a:solidFill>
                  <a:srgbClr val="993366"/>
                </a:solidFill>
                <a:prstDash val="solid"/>
              </a:ln>
            </c:spPr>
          </c:marker>
          <c:xVal>
            <c:numRef>
              <c:f>Data!$B$32:$B$33</c:f>
              <c:numCache>
                <c:formatCode>General</c:formatCode>
                <c:ptCount val="2"/>
                <c:pt idx="0">
                  <c:v>82</c:v>
                </c:pt>
                <c:pt idx="1">
                  <c:v>83</c:v>
                </c:pt>
              </c:numCache>
            </c:numRef>
          </c:xVal>
          <c:yVal>
            <c:numRef>
              <c:f>Data!$G$32:$G$33</c:f>
              <c:numCache>
                <c:formatCode>_(* #,##0.00_);_(* \(#,##0.00\);_(* "-"??_);_(@_)</c:formatCode>
                <c:ptCount val="2"/>
                <c:pt idx="0">
                  <c:v>13073.337753987586</c:v>
                </c:pt>
                <c:pt idx="1">
                  <c:v>10231.928982148253</c:v>
                </c:pt>
              </c:numCache>
            </c:numRef>
          </c:yVal>
        </c:ser>
        <c:ser>
          <c:idx val="1"/>
          <c:order val="1"/>
          <c:tx>
            <c:v>Sb-Model</c:v>
          </c:tx>
          <c:spPr>
            <a:ln w="25400">
              <a:solidFill>
                <a:srgbClr val="993366"/>
              </a:solidFill>
              <a:prstDash val="sysDash"/>
            </a:ln>
          </c:spPr>
          <c:marker>
            <c:symbol val="none"/>
          </c:marker>
          <c:xVal>
            <c:numRef>
              <c:f>Data!$B$26:$B$43</c:f>
              <c:numCache>
                <c:formatCode>General</c:formatCode>
                <c:ptCount val="18"/>
                <c:pt idx="0">
                  <c:v>76</c:v>
                </c:pt>
                <c:pt idx="1">
                  <c:v>77</c:v>
                </c:pt>
                <c:pt idx="2">
                  <c:v>78</c:v>
                </c:pt>
                <c:pt idx="3">
                  <c:v>79</c:v>
                </c:pt>
                <c:pt idx="4">
                  <c:v>80</c:v>
                </c:pt>
                <c:pt idx="5">
                  <c:v>81</c:v>
                </c:pt>
                <c:pt idx="6">
                  <c:v>82</c:v>
                </c:pt>
                <c:pt idx="7">
                  <c:v>83</c:v>
                </c:pt>
                <c:pt idx="8">
                  <c:v>84</c:v>
                </c:pt>
                <c:pt idx="9">
                  <c:v>85</c:v>
                </c:pt>
                <c:pt idx="10">
                  <c:v>86</c:v>
                </c:pt>
                <c:pt idx="11">
                  <c:v>87</c:v>
                </c:pt>
                <c:pt idx="12">
                  <c:v>88</c:v>
                </c:pt>
                <c:pt idx="13">
                  <c:v>89</c:v>
                </c:pt>
                <c:pt idx="14">
                  <c:v>90</c:v>
                </c:pt>
                <c:pt idx="15">
                  <c:v>91</c:v>
                </c:pt>
                <c:pt idx="16">
                  <c:v>92</c:v>
                </c:pt>
                <c:pt idx="17">
                  <c:v>93</c:v>
                </c:pt>
              </c:numCache>
            </c:numRef>
          </c:xVal>
          <c:yVal>
            <c:numRef>
              <c:f>Data!$J$26:$J$43</c:f>
              <c:numCache>
                <c:formatCode>0.00</c:formatCode>
                <c:ptCount val="18"/>
                <c:pt idx="0">
                  <c:v>14732.634186976238</c:v>
                </c:pt>
                <c:pt idx="1">
                  <c:v>14542.634185140614</c:v>
                </c:pt>
                <c:pt idx="2">
                  <c:v>14412.634183884409</c:v>
                </c:pt>
                <c:pt idx="3">
                  <c:v>14122.634181082511</c:v>
                </c:pt>
                <c:pt idx="4">
                  <c:v>13662.634176637976</c:v>
                </c:pt>
                <c:pt idx="5">
                  <c:v>13432.634174415713</c:v>
                </c:pt>
                <c:pt idx="6">
                  <c:v>12472.634165140438</c:v>
                </c:pt>
                <c:pt idx="7">
                  <c:v>10312.634144270487</c:v>
                </c:pt>
                <c:pt idx="8">
                  <c:v>7612.6341181835814</c:v>
                </c:pt>
                <c:pt idx="9">
                  <c:v>6772.6341100675854</c:v>
                </c:pt>
                <c:pt idx="10">
                  <c:v>6392.6341063961172</c:v>
                </c:pt>
                <c:pt idx="11">
                  <c:v>5312.6340959611398</c:v>
                </c:pt>
                <c:pt idx="12">
                  <c:v>5332.6340961543519</c:v>
                </c:pt>
                <c:pt idx="13">
                  <c:v>5782.6341005023878</c:v>
                </c:pt>
                <c:pt idx="14">
                  <c:v>5512.6340978934786</c:v>
                </c:pt>
                <c:pt idx="15">
                  <c:v>4772.6340907437589</c:v>
                </c:pt>
                <c:pt idx="16">
                  <c:v>4752.6340905505485</c:v>
                </c:pt>
                <c:pt idx="17">
                  <c:v>5422.6340970241299</c:v>
                </c:pt>
              </c:numCache>
            </c:numRef>
          </c:yVal>
        </c:ser>
        <c:ser>
          <c:idx val="2"/>
          <c:order val="2"/>
          <c:tx>
            <c:v>Te-CPT</c:v>
          </c:tx>
          <c:spPr>
            <a:ln w="25400">
              <a:solidFill>
                <a:srgbClr val="000080"/>
              </a:solidFill>
              <a:prstDash val="solid"/>
            </a:ln>
          </c:spPr>
          <c:marker>
            <c:symbol val="triangle"/>
            <c:size val="5"/>
            <c:spPr>
              <a:solidFill>
                <a:srgbClr val="000080"/>
              </a:solidFill>
              <a:ln>
                <a:solidFill>
                  <a:srgbClr val="000080"/>
                </a:solidFill>
                <a:prstDash val="solid"/>
              </a:ln>
            </c:spPr>
          </c:marker>
          <c:xVal>
            <c:numRef>
              <c:f>Data!$B$55:$B$59</c:f>
              <c:numCache>
                <c:formatCode>General</c:formatCode>
                <c:ptCount val="5"/>
                <c:pt idx="0">
                  <c:v>82</c:v>
                </c:pt>
                <c:pt idx="1">
                  <c:v>83</c:v>
                </c:pt>
                <c:pt idx="2">
                  <c:v>84</c:v>
                </c:pt>
                <c:pt idx="3">
                  <c:v>85</c:v>
                </c:pt>
                <c:pt idx="4">
                  <c:v>86</c:v>
                </c:pt>
              </c:numCache>
            </c:numRef>
          </c:xVal>
          <c:yVal>
            <c:numRef>
              <c:f>Data!$G$55:$G$59</c:f>
              <c:numCache>
                <c:formatCode>_(* #,##0.00_);_(* \(#,##0.00\);_(* "-"??_);_(@_)</c:formatCode>
                <c:ptCount val="5"/>
                <c:pt idx="0">
                  <c:v>13493.038351502733</c:v>
                </c:pt>
                <c:pt idx="1">
                  <c:v>10931.20677746533</c:v>
                </c:pt>
                <c:pt idx="2">
                  <c:v>8034.2267398594213</c:v>
                </c:pt>
                <c:pt idx="3">
                  <c:v>7691.7726664036581</c:v>
                </c:pt>
              </c:numCache>
            </c:numRef>
          </c:yVal>
        </c:ser>
        <c:ser>
          <c:idx val="3"/>
          <c:order val="3"/>
          <c:tx>
            <c:v>Te-Model</c:v>
          </c:tx>
          <c:spPr>
            <a:ln w="25400">
              <a:solidFill>
                <a:srgbClr val="000080"/>
              </a:solidFill>
              <a:prstDash val="sysDash"/>
            </a:ln>
          </c:spPr>
          <c:marker>
            <c:symbol val="none"/>
          </c:marker>
          <c:xVal>
            <c:numRef>
              <c:f>Data!$B$53:$B$70</c:f>
              <c:numCache>
                <c:formatCode>General</c:formatCode>
                <c:ptCount val="18"/>
                <c:pt idx="0">
                  <c:v>80</c:v>
                </c:pt>
                <c:pt idx="1">
                  <c:v>81</c:v>
                </c:pt>
                <c:pt idx="2">
                  <c:v>82</c:v>
                </c:pt>
                <c:pt idx="3">
                  <c:v>83</c:v>
                </c:pt>
                <c:pt idx="4">
                  <c:v>84</c:v>
                </c:pt>
                <c:pt idx="5">
                  <c:v>85</c:v>
                </c:pt>
                <c:pt idx="6">
                  <c:v>86</c:v>
                </c:pt>
                <c:pt idx="7">
                  <c:v>87</c:v>
                </c:pt>
                <c:pt idx="8">
                  <c:v>88</c:v>
                </c:pt>
                <c:pt idx="9">
                  <c:v>89</c:v>
                </c:pt>
                <c:pt idx="10">
                  <c:v>90</c:v>
                </c:pt>
                <c:pt idx="11">
                  <c:v>91</c:v>
                </c:pt>
                <c:pt idx="12">
                  <c:v>92</c:v>
                </c:pt>
                <c:pt idx="13">
                  <c:v>93</c:v>
                </c:pt>
                <c:pt idx="14">
                  <c:v>94</c:v>
                </c:pt>
                <c:pt idx="15">
                  <c:v>95</c:v>
                </c:pt>
                <c:pt idx="16">
                  <c:v>96</c:v>
                </c:pt>
                <c:pt idx="17">
                  <c:v>97</c:v>
                </c:pt>
              </c:numCache>
            </c:numRef>
          </c:xVal>
          <c:yVal>
            <c:numRef>
              <c:f>Data!$J$53:$J$70</c:f>
              <c:numCache>
                <c:formatCode>0.00</c:formatCode>
                <c:ptCount val="18"/>
                <c:pt idx="0">
                  <c:v>14372.634183497985</c:v>
                </c:pt>
                <c:pt idx="1">
                  <c:v>14102.634180889294</c:v>
                </c:pt>
                <c:pt idx="2">
                  <c:v>13182.634172000451</c:v>
                </c:pt>
                <c:pt idx="3">
                  <c:v>10912.634150067934</c:v>
                </c:pt>
                <c:pt idx="4">
                  <c:v>8342.6341252365892</c:v>
                </c:pt>
                <c:pt idx="5">
                  <c:v>7472.6341168308782</c:v>
                </c:pt>
                <c:pt idx="6">
                  <c:v>6952.6341118067103</c:v>
                </c:pt>
                <c:pt idx="7">
                  <c:v>6152.6341040771404</c:v>
                </c:pt>
                <c:pt idx="8">
                  <c:v>6062.6341032077926</c:v>
                </c:pt>
                <c:pt idx="9">
                  <c:v>6282.6341053331234</c:v>
                </c:pt>
                <c:pt idx="10">
                  <c:v>6272.634105236627</c:v>
                </c:pt>
                <c:pt idx="11">
                  <c:v>6422.6341066858313</c:v>
                </c:pt>
                <c:pt idx="12">
                  <c:v>6292.6341054298409</c:v>
                </c:pt>
                <c:pt idx="13">
                  <c:v>6182.6341043670654</c:v>
                </c:pt>
                <c:pt idx="14">
                  <c:v>5842.6341010820224</c:v>
                </c:pt>
                <c:pt idx="15">
                  <c:v>5682.6340995361079</c:v>
                </c:pt>
                <c:pt idx="16">
                  <c:v>5432.6340971204108</c:v>
                </c:pt>
                <c:pt idx="17">
                  <c:v>5192.6340948018678</c:v>
                </c:pt>
              </c:numCache>
            </c:numRef>
          </c:yVal>
        </c:ser>
        <c:ser>
          <c:idx val="4"/>
          <c:order val="4"/>
          <c:tx>
            <c:v>I-CPT</c:v>
          </c:tx>
          <c:spPr>
            <a:ln w="25400">
              <a:solidFill>
                <a:srgbClr val="0000FF"/>
              </a:solidFill>
              <a:prstDash val="solid"/>
            </a:ln>
          </c:spPr>
          <c:marker>
            <c:symbol val="star"/>
            <c:size val="5"/>
            <c:spPr>
              <a:solidFill>
                <a:srgbClr val="0000FF"/>
              </a:solidFill>
              <a:ln>
                <a:solidFill>
                  <a:srgbClr val="0000FF"/>
                </a:solidFill>
                <a:prstDash val="solid"/>
              </a:ln>
            </c:spPr>
          </c:marker>
          <c:xVal>
            <c:numRef>
              <c:f>Data!$B$77:$B$81</c:f>
              <c:numCache>
                <c:formatCode>General</c:formatCode>
                <c:ptCount val="5"/>
                <c:pt idx="0">
                  <c:v>82</c:v>
                </c:pt>
                <c:pt idx="1">
                  <c:v>83</c:v>
                </c:pt>
                <c:pt idx="2">
                  <c:v>84</c:v>
                </c:pt>
                <c:pt idx="3">
                  <c:v>85</c:v>
                </c:pt>
                <c:pt idx="4">
                  <c:v>86</c:v>
                </c:pt>
              </c:numCache>
            </c:numRef>
          </c:xVal>
          <c:yVal>
            <c:numRef>
              <c:f>Data!$G$77:$G$81</c:f>
              <c:numCache>
                <c:formatCode>_(* #,##0.00_);_(* \(#,##0.00\);_(* "-"??_);_(@_)</c:formatCode>
                <c:ptCount val="5"/>
                <c:pt idx="0">
                  <c:v>14043.627756252174</c:v>
                </c:pt>
                <c:pt idx="1">
                  <c:v>11409.452684407432</c:v>
                </c:pt>
                <c:pt idx="2">
                  <c:v>8711.2727676251288</c:v>
                </c:pt>
                <c:pt idx="3">
                  <c:v>8783.1385860805876</c:v>
                </c:pt>
                <c:pt idx="4">
                  <c:v>8245.9653182566835</c:v>
                </c:pt>
              </c:numCache>
            </c:numRef>
          </c:yVal>
        </c:ser>
        <c:ser>
          <c:idx val="5"/>
          <c:order val="5"/>
          <c:tx>
            <c:v>I-Model</c:v>
          </c:tx>
          <c:spPr>
            <a:ln w="25400">
              <a:solidFill>
                <a:srgbClr val="0000FF"/>
              </a:solidFill>
              <a:prstDash val="sysDash"/>
            </a:ln>
          </c:spPr>
          <c:marker>
            <c:symbol val="none"/>
          </c:marker>
          <c:xVal>
            <c:numRef>
              <c:f>Data!$B$75:$B$95</c:f>
              <c:numCache>
                <c:formatCode>General</c:formatCode>
                <c:ptCount val="21"/>
                <c:pt idx="0">
                  <c:v>80</c:v>
                </c:pt>
                <c:pt idx="1">
                  <c:v>81</c:v>
                </c:pt>
                <c:pt idx="2">
                  <c:v>82</c:v>
                </c:pt>
                <c:pt idx="3">
                  <c:v>83</c:v>
                </c:pt>
                <c:pt idx="4">
                  <c:v>84</c:v>
                </c:pt>
                <c:pt idx="5">
                  <c:v>85</c:v>
                </c:pt>
                <c:pt idx="6">
                  <c:v>86</c:v>
                </c:pt>
                <c:pt idx="7">
                  <c:v>87</c:v>
                </c:pt>
                <c:pt idx="8">
                  <c:v>88</c:v>
                </c:pt>
                <c:pt idx="9">
                  <c:v>89</c:v>
                </c:pt>
                <c:pt idx="10">
                  <c:v>90</c:v>
                </c:pt>
                <c:pt idx="11">
                  <c:v>91</c:v>
                </c:pt>
                <c:pt idx="12">
                  <c:v>92</c:v>
                </c:pt>
                <c:pt idx="13">
                  <c:v>93</c:v>
                </c:pt>
                <c:pt idx="14">
                  <c:v>94</c:v>
                </c:pt>
                <c:pt idx="15">
                  <c:v>95</c:v>
                </c:pt>
                <c:pt idx="16">
                  <c:v>96</c:v>
                </c:pt>
                <c:pt idx="17">
                  <c:v>97</c:v>
                </c:pt>
                <c:pt idx="18">
                  <c:v>98</c:v>
                </c:pt>
                <c:pt idx="19">
                  <c:v>99</c:v>
                </c:pt>
                <c:pt idx="20">
                  <c:v>100</c:v>
                </c:pt>
              </c:numCache>
            </c:numRef>
          </c:xVal>
          <c:yVal>
            <c:numRef>
              <c:f>Data!$J$75:$J$95</c:f>
              <c:numCache>
                <c:formatCode>0.00</c:formatCode>
                <c:ptCount val="21"/>
                <c:pt idx="0">
                  <c:v>15162.634191130848</c:v>
                </c:pt>
                <c:pt idx="1">
                  <c:v>14742.634187072958</c:v>
                </c:pt>
                <c:pt idx="2">
                  <c:v>13852.634178473816</c:v>
                </c:pt>
                <c:pt idx="3">
                  <c:v>11672.63415741087</c:v>
                </c:pt>
                <c:pt idx="4">
                  <c:v>9012.6341317101705</c:v>
                </c:pt>
                <c:pt idx="5">
                  <c:v>7432.6341164444539</c:v>
                </c:pt>
                <c:pt idx="6">
                  <c:v>7242.6341146086124</c:v>
                </c:pt>
                <c:pt idx="7">
                  <c:v>7792.6341199227072</c:v>
                </c:pt>
                <c:pt idx="8">
                  <c:v>7582.6341178936536</c:v>
                </c:pt>
                <c:pt idx="9">
                  <c:v>7342.6341155746732</c:v>
                </c:pt>
                <c:pt idx="10">
                  <c:v>7222.6341144154021</c:v>
                </c:pt>
                <c:pt idx="11">
                  <c:v>7162.6341138357639</c:v>
                </c:pt>
                <c:pt idx="12">
                  <c:v>6922.6341115167834</c:v>
                </c:pt>
                <c:pt idx="13">
                  <c:v>6912.6341114202878</c:v>
                </c:pt>
                <c:pt idx="14">
                  <c:v>6562.63410803853</c:v>
                </c:pt>
                <c:pt idx="15">
                  <c:v>6302.6341055263374</c:v>
                </c:pt>
                <c:pt idx="16">
                  <c:v>6082.6341034007874</c:v>
                </c:pt>
                <c:pt idx="17">
                  <c:v>5752.6341002124591</c:v>
                </c:pt>
                <c:pt idx="18">
                  <c:v>5472.6340975070525</c:v>
                </c:pt>
                <c:pt idx="19">
                  <c:v>5392.6340967342039</c:v>
                </c:pt>
                <c:pt idx="20">
                  <c:v>5082.6340937388723</c:v>
                </c:pt>
              </c:numCache>
            </c:numRef>
          </c:yVal>
        </c:ser>
        <c:ser>
          <c:idx val="6"/>
          <c:order val="6"/>
          <c:tx>
            <c:v>Xe-CPT</c:v>
          </c:tx>
          <c:spPr>
            <a:ln w="25400">
              <a:solidFill>
                <a:srgbClr val="008080"/>
              </a:solidFill>
              <a:prstDash val="solid"/>
            </a:ln>
          </c:spPr>
          <c:marker>
            <c:symbol val="plus"/>
            <c:size val="5"/>
            <c:spPr>
              <a:solidFill>
                <a:srgbClr val="008080"/>
              </a:solidFill>
              <a:ln>
                <a:solidFill>
                  <a:srgbClr val="008080"/>
                </a:solidFill>
                <a:prstDash val="solid"/>
              </a:ln>
            </c:spPr>
          </c:marker>
          <c:xVal>
            <c:numRef>
              <c:f>Data!$B$102:$B$106</c:f>
              <c:numCache>
                <c:formatCode>General</c:formatCode>
                <c:ptCount val="5"/>
                <c:pt idx="0">
                  <c:v>83</c:v>
                </c:pt>
                <c:pt idx="1">
                  <c:v>84</c:v>
                </c:pt>
                <c:pt idx="2">
                  <c:v>85</c:v>
                </c:pt>
                <c:pt idx="3">
                  <c:v>86</c:v>
                </c:pt>
                <c:pt idx="4">
                  <c:v>87</c:v>
                </c:pt>
              </c:numCache>
            </c:numRef>
          </c:xVal>
          <c:yVal>
            <c:numRef>
              <c:f>Data!$G$102:$G$106</c:f>
              <c:numCache>
                <c:formatCode>_(* #,##0.00_);_(* \(#,##0.00\);_(* "-"??_);_(@_)</c:formatCode>
                <c:ptCount val="5"/>
                <c:pt idx="0">
                  <c:v>12098.915362746111</c:v>
                </c:pt>
                <c:pt idx="1">
                  <c:v>9681.6247485610693</c:v>
                </c:pt>
                <c:pt idx="2">
                  <c:v>9414.6423996798949</c:v>
                </c:pt>
                <c:pt idx="3">
                  <c:v>9154.0484819598969</c:v>
                </c:pt>
                <c:pt idx="4">
                  <c:v>8696.8515895589135</c:v>
                </c:pt>
              </c:numCache>
            </c:numRef>
          </c:yVal>
        </c:ser>
        <c:ser>
          <c:idx val="7"/>
          <c:order val="7"/>
          <c:tx>
            <c:v>Xe-Model</c:v>
          </c:tx>
          <c:spPr>
            <a:ln w="25400">
              <a:solidFill>
                <a:srgbClr val="008080"/>
              </a:solidFill>
              <a:prstDash val="sysDash"/>
            </a:ln>
          </c:spPr>
          <c:marker>
            <c:symbol val="none"/>
          </c:marker>
          <c:xVal>
            <c:numRef>
              <c:f>Data!$B$100:$B$123</c:f>
              <c:numCache>
                <c:formatCode>General</c:formatCode>
                <c:ptCount val="24"/>
                <c:pt idx="0">
                  <c:v>81</c:v>
                </c:pt>
                <c:pt idx="1">
                  <c:v>82</c:v>
                </c:pt>
                <c:pt idx="2">
                  <c:v>83</c:v>
                </c:pt>
                <c:pt idx="3">
                  <c:v>84</c:v>
                </c:pt>
                <c:pt idx="4">
                  <c:v>85</c:v>
                </c:pt>
                <c:pt idx="5">
                  <c:v>86</c:v>
                </c:pt>
                <c:pt idx="6">
                  <c:v>87</c:v>
                </c:pt>
                <c:pt idx="7">
                  <c:v>88</c:v>
                </c:pt>
                <c:pt idx="8">
                  <c:v>89</c:v>
                </c:pt>
                <c:pt idx="9">
                  <c:v>90</c:v>
                </c:pt>
                <c:pt idx="10">
                  <c:v>91</c:v>
                </c:pt>
                <c:pt idx="11">
                  <c:v>92</c:v>
                </c:pt>
                <c:pt idx="12">
                  <c:v>93</c:v>
                </c:pt>
                <c:pt idx="13">
                  <c:v>94</c:v>
                </c:pt>
                <c:pt idx="14">
                  <c:v>95</c:v>
                </c:pt>
                <c:pt idx="15">
                  <c:v>96</c:v>
                </c:pt>
                <c:pt idx="16">
                  <c:v>97</c:v>
                </c:pt>
                <c:pt idx="17">
                  <c:v>98</c:v>
                </c:pt>
                <c:pt idx="18">
                  <c:v>99</c:v>
                </c:pt>
                <c:pt idx="19">
                  <c:v>100</c:v>
                </c:pt>
                <c:pt idx="20">
                  <c:v>101</c:v>
                </c:pt>
                <c:pt idx="21">
                  <c:v>102</c:v>
                </c:pt>
                <c:pt idx="22">
                  <c:v>103</c:v>
                </c:pt>
                <c:pt idx="23">
                  <c:v>104</c:v>
                </c:pt>
              </c:numCache>
            </c:numRef>
          </c:xVal>
          <c:yVal>
            <c:numRef>
              <c:f>Data!$J$100:$J$123</c:f>
              <c:numCache>
                <c:formatCode>0.00</c:formatCode>
                <c:ptCount val="24"/>
                <c:pt idx="0">
                  <c:v>15212.634191613986</c:v>
                </c:pt>
                <c:pt idx="1">
                  <c:v>14552.634185237112</c:v>
                </c:pt>
                <c:pt idx="2">
                  <c:v>12382.634164270876</c:v>
                </c:pt>
                <c:pt idx="3">
                  <c:v>9592.6341373141968</c:v>
                </c:pt>
                <c:pt idx="4">
                  <c:v>8432.6341261063699</c:v>
                </c:pt>
                <c:pt idx="5">
                  <c:v>8282.6341246569482</c:v>
                </c:pt>
                <c:pt idx="6">
                  <c:v>8602.6341277489955</c:v>
                </c:pt>
                <c:pt idx="7">
                  <c:v>8612.6341278452765</c:v>
                </c:pt>
                <c:pt idx="8">
                  <c:v>8352.6341253332994</c:v>
                </c:pt>
                <c:pt idx="9">
                  <c:v>7972.6341216618393</c:v>
                </c:pt>
                <c:pt idx="10">
                  <c:v>7702.6341190531457</c:v>
                </c:pt>
                <c:pt idx="11">
                  <c:v>7752.6341195362829</c:v>
                </c:pt>
                <c:pt idx="12">
                  <c:v>7782.6341198259934</c:v>
                </c:pt>
                <c:pt idx="13">
                  <c:v>7272.634114898322</c:v>
                </c:pt>
                <c:pt idx="14">
                  <c:v>6902.6341113235712</c:v>
                </c:pt>
                <c:pt idx="15">
                  <c:v>6592.634108328456</c:v>
                </c:pt>
                <c:pt idx="16">
                  <c:v>6422.6341066858313</c:v>
                </c:pt>
                <c:pt idx="17">
                  <c:v>6162.6341041738542</c:v>
                </c:pt>
                <c:pt idx="18">
                  <c:v>5982.6341024347248</c:v>
                </c:pt>
                <c:pt idx="19">
                  <c:v>5792.6341005988834</c:v>
                </c:pt>
                <c:pt idx="20">
                  <c:v>5632.6340990529707</c:v>
                </c:pt>
                <c:pt idx="21">
                  <c:v>5312.6340959611398</c:v>
                </c:pt>
                <c:pt idx="22">
                  <c:v>4902.6340919997474</c:v>
                </c:pt>
                <c:pt idx="23">
                  <c:v>4372.6340868788639</c:v>
                </c:pt>
              </c:numCache>
            </c:numRef>
          </c:yVal>
        </c:ser>
        <c:ser>
          <c:idx val="8"/>
          <c:order val="8"/>
          <c:tx>
            <c:v>Cs-CPT</c:v>
          </c:tx>
          <c:spPr>
            <a:ln w="25400">
              <a:solidFill>
                <a:srgbClr val="CC99FF"/>
              </a:solidFill>
              <a:prstDash val="solid"/>
            </a:ln>
          </c:spPr>
          <c:marker>
            <c:symbol val="dash"/>
            <c:size val="5"/>
            <c:spPr>
              <a:solidFill>
                <a:srgbClr val="CC99FF"/>
              </a:solidFill>
              <a:ln>
                <a:solidFill>
                  <a:srgbClr val="CC99FF"/>
                </a:solidFill>
                <a:prstDash val="solid"/>
              </a:ln>
            </c:spPr>
          </c:marker>
          <c:xVal>
            <c:numRef>
              <c:f>Data!$B$137:$B$138</c:f>
              <c:numCache>
                <c:formatCode>General</c:formatCode>
                <c:ptCount val="2"/>
                <c:pt idx="0">
                  <c:v>86</c:v>
                </c:pt>
                <c:pt idx="1">
                  <c:v>87</c:v>
                </c:pt>
              </c:numCache>
            </c:numRef>
          </c:xVal>
          <c:yVal>
            <c:numRef>
              <c:f>Data!$G$137:$G$138</c:f>
              <c:numCache>
                <c:formatCode>_(* #,##0.00_);_(* \(#,##0.00\);_(* "-"??_);_(@_)</c:formatCode>
                <c:ptCount val="2"/>
                <c:pt idx="0">
                  <c:v>9907.504336740205</c:v>
                </c:pt>
                <c:pt idx="1">
                  <c:v>9602.5244883565028</c:v>
                </c:pt>
              </c:numCache>
            </c:numRef>
          </c:yVal>
        </c:ser>
        <c:ser>
          <c:idx val="9"/>
          <c:order val="9"/>
          <c:tx>
            <c:v>Cs-Model</c:v>
          </c:tx>
          <c:spPr>
            <a:ln w="25400">
              <a:solidFill>
                <a:srgbClr val="CC99FF"/>
              </a:solidFill>
              <a:prstDash val="sysDash"/>
            </a:ln>
          </c:spPr>
          <c:marker>
            <c:symbol val="none"/>
          </c:marker>
          <c:xVal>
            <c:numRef>
              <c:f>Data!$B$135:$B$157</c:f>
              <c:numCache>
                <c:formatCode>General</c:formatCode>
                <c:ptCount val="23"/>
                <c:pt idx="0">
                  <c:v>84</c:v>
                </c:pt>
                <c:pt idx="1">
                  <c:v>85</c:v>
                </c:pt>
                <c:pt idx="2">
                  <c:v>86</c:v>
                </c:pt>
                <c:pt idx="3">
                  <c:v>87</c:v>
                </c:pt>
                <c:pt idx="4">
                  <c:v>88</c:v>
                </c:pt>
                <c:pt idx="5">
                  <c:v>89</c:v>
                </c:pt>
                <c:pt idx="6">
                  <c:v>90</c:v>
                </c:pt>
                <c:pt idx="7">
                  <c:v>91</c:v>
                </c:pt>
                <c:pt idx="8">
                  <c:v>92</c:v>
                </c:pt>
                <c:pt idx="9">
                  <c:v>93</c:v>
                </c:pt>
                <c:pt idx="10">
                  <c:v>94</c:v>
                </c:pt>
                <c:pt idx="11">
                  <c:v>95</c:v>
                </c:pt>
                <c:pt idx="12">
                  <c:v>96</c:v>
                </c:pt>
                <c:pt idx="13">
                  <c:v>97</c:v>
                </c:pt>
                <c:pt idx="14">
                  <c:v>98</c:v>
                </c:pt>
                <c:pt idx="15">
                  <c:v>99</c:v>
                </c:pt>
                <c:pt idx="16">
                  <c:v>100</c:v>
                </c:pt>
                <c:pt idx="17">
                  <c:v>101</c:v>
                </c:pt>
                <c:pt idx="18">
                  <c:v>102</c:v>
                </c:pt>
                <c:pt idx="19">
                  <c:v>103</c:v>
                </c:pt>
                <c:pt idx="20">
                  <c:v>104</c:v>
                </c:pt>
                <c:pt idx="21">
                  <c:v>105</c:v>
                </c:pt>
                <c:pt idx="22">
                  <c:v>106</c:v>
                </c:pt>
              </c:numCache>
            </c:numRef>
          </c:xVal>
          <c:yVal>
            <c:numRef>
              <c:f>Data!$J$135:$J$157</c:f>
              <c:numCache>
                <c:formatCode>0.00</c:formatCode>
                <c:ptCount val="23"/>
                <c:pt idx="0">
                  <c:v>10222.634143401137</c:v>
                </c:pt>
                <c:pt idx="1">
                  <c:v>8962.6341312272471</c:v>
                </c:pt>
                <c:pt idx="2">
                  <c:v>9242.6341339324372</c:v>
                </c:pt>
                <c:pt idx="3">
                  <c:v>9832.6341396329553</c:v>
                </c:pt>
                <c:pt idx="4">
                  <c:v>9532.6341367343393</c:v>
                </c:pt>
                <c:pt idx="5">
                  <c:v>9202.6341335460111</c:v>
                </c:pt>
                <c:pt idx="6">
                  <c:v>8822.6341298745465</c:v>
                </c:pt>
                <c:pt idx="7">
                  <c:v>8332.6341251400881</c:v>
                </c:pt>
                <c:pt idx="8">
                  <c:v>8372.6341255267289</c:v>
                </c:pt>
                <c:pt idx="9">
                  <c:v>8432.6341261063699</c:v>
                </c:pt>
                <c:pt idx="10">
                  <c:v>7862.6341205990602</c:v>
                </c:pt>
                <c:pt idx="11">
                  <c:v>7532.634117410732</c:v>
                </c:pt>
                <c:pt idx="12">
                  <c:v>7262.6341148020419</c:v>
                </c:pt>
                <c:pt idx="13">
                  <c:v>7122.6341134493414</c:v>
                </c:pt>
                <c:pt idx="14">
                  <c:v>6892.6341112270738</c:v>
                </c:pt>
                <c:pt idx="15">
                  <c:v>6582.6341082317422</c:v>
                </c:pt>
                <c:pt idx="16">
                  <c:v>6412.6341065893312</c:v>
                </c:pt>
                <c:pt idx="17">
                  <c:v>6292.6341054298409</c:v>
                </c:pt>
                <c:pt idx="18">
                  <c:v>5922.6341018550902</c:v>
                </c:pt>
                <c:pt idx="19">
                  <c:v>5472.6340975070525</c:v>
                </c:pt>
                <c:pt idx="20">
                  <c:v>4922.634092193176</c:v>
                </c:pt>
                <c:pt idx="21">
                  <c:v>4392.6340870722925</c:v>
                </c:pt>
                <c:pt idx="22">
                  <c:v>4222.6340854298824</c:v>
                </c:pt>
              </c:numCache>
            </c:numRef>
          </c:yVal>
        </c:ser>
        <c:ser>
          <c:idx val="10"/>
          <c:order val="10"/>
          <c:tx>
            <c:v>Ba-CPT</c:v>
          </c:tx>
          <c:spPr>
            <a:ln w="25400">
              <a:solidFill>
                <a:srgbClr val="99CC00"/>
              </a:solidFill>
              <a:prstDash val="solid"/>
            </a:ln>
          </c:spPr>
          <c:marker>
            <c:symbol val="square"/>
            <c:size val="5"/>
            <c:spPr>
              <a:solidFill>
                <a:srgbClr val="99CC00"/>
              </a:solidFill>
              <a:ln>
                <a:solidFill>
                  <a:srgbClr val="99CC00"/>
                </a:solidFill>
                <a:prstDash val="solid"/>
              </a:ln>
            </c:spPr>
          </c:marker>
          <c:xVal>
            <c:numRef>
              <c:f>Data!$B$164:$B$172</c:f>
              <c:numCache>
                <c:formatCode>General</c:formatCode>
                <c:ptCount val="9"/>
                <c:pt idx="0">
                  <c:v>85</c:v>
                </c:pt>
                <c:pt idx="1">
                  <c:v>86</c:v>
                </c:pt>
                <c:pt idx="2">
                  <c:v>87</c:v>
                </c:pt>
                <c:pt idx="3">
                  <c:v>88</c:v>
                </c:pt>
                <c:pt idx="4">
                  <c:v>89</c:v>
                </c:pt>
                <c:pt idx="5">
                  <c:v>90</c:v>
                </c:pt>
                <c:pt idx="6">
                  <c:v>91</c:v>
                </c:pt>
                <c:pt idx="7">
                  <c:v>92</c:v>
                </c:pt>
                <c:pt idx="8">
                  <c:v>93</c:v>
                </c:pt>
              </c:numCache>
            </c:numRef>
          </c:xVal>
          <c:yVal>
            <c:numRef>
              <c:f>Data!$G$164:$G$172</c:f>
              <c:numCache>
                <c:formatCode>_(* #,##0.00_);_(* \(#,##0.00\);_(* "-"??_);_(@_)</c:formatCode>
                <c:ptCount val="9"/>
                <c:pt idx="0">
                  <c:v>10968.112940767011</c:v>
                </c:pt>
                <c:pt idx="1">
                  <c:v>10722.26772550297</c:v>
                </c:pt>
                <c:pt idx="2">
                  <c:v>10340.723803620131</c:v>
                </c:pt>
                <c:pt idx="3">
                  <c:v>10058.845345545404</c:v>
                </c:pt>
                <c:pt idx="4">
                  <c:v>9721.5068141565062</c:v>
                </c:pt>
                <c:pt idx="5">
                  <c:v>9260.518977500029</c:v>
                </c:pt>
                <c:pt idx="6">
                  <c:v>8890.5004014771694</c:v>
                </c:pt>
                <c:pt idx="7">
                  <c:v>8840.3810423490722</c:v>
                </c:pt>
                <c:pt idx="8">
                  <c:v>8660.2030567659149</c:v>
                </c:pt>
              </c:numCache>
            </c:numRef>
          </c:yVal>
        </c:ser>
        <c:ser>
          <c:idx val="11"/>
          <c:order val="11"/>
          <c:tx>
            <c:v>Ba-Model</c:v>
          </c:tx>
          <c:spPr>
            <a:ln w="25400">
              <a:solidFill>
                <a:srgbClr val="99CC00"/>
              </a:solidFill>
              <a:prstDash val="sysDash"/>
            </a:ln>
          </c:spPr>
          <c:marker>
            <c:symbol val="none"/>
          </c:marker>
          <c:xVal>
            <c:numRef>
              <c:f>Data!$B$160:$B$181</c:f>
              <c:numCache>
                <c:formatCode>General</c:formatCode>
                <c:ptCount val="22"/>
                <c:pt idx="0">
                  <c:v>81</c:v>
                </c:pt>
                <c:pt idx="1">
                  <c:v>82</c:v>
                </c:pt>
                <c:pt idx="2">
                  <c:v>83</c:v>
                </c:pt>
                <c:pt idx="3">
                  <c:v>84</c:v>
                </c:pt>
                <c:pt idx="4">
                  <c:v>85</c:v>
                </c:pt>
                <c:pt idx="5">
                  <c:v>86</c:v>
                </c:pt>
                <c:pt idx="6">
                  <c:v>87</c:v>
                </c:pt>
                <c:pt idx="7">
                  <c:v>88</c:v>
                </c:pt>
                <c:pt idx="8">
                  <c:v>89</c:v>
                </c:pt>
                <c:pt idx="9">
                  <c:v>90</c:v>
                </c:pt>
                <c:pt idx="10">
                  <c:v>91</c:v>
                </c:pt>
                <c:pt idx="11">
                  <c:v>92</c:v>
                </c:pt>
                <c:pt idx="12">
                  <c:v>93</c:v>
                </c:pt>
                <c:pt idx="13">
                  <c:v>94</c:v>
                </c:pt>
                <c:pt idx="14">
                  <c:v>95</c:v>
                </c:pt>
                <c:pt idx="15">
                  <c:v>96</c:v>
                </c:pt>
                <c:pt idx="16">
                  <c:v>97</c:v>
                </c:pt>
                <c:pt idx="17">
                  <c:v>98</c:v>
                </c:pt>
                <c:pt idx="18">
                  <c:v>99</c:v>
                </c:pt>
                <c:pt idx="19">
                  <c:v>100</c:v>
                </c:pt>
                <c:pt idx="20">
                  <c:v>101</c:v>
                </c:pt>
                <c:pt idx="21">
                  <c:v>102</c:v>
                </c:pt>
              </c:numCache>
            </c:numRef>
          </c:xVal>
          <c:yVal>
            <c:numRef>
              <c:f>Data!$J$160:$J$181</c:f>
              <c:numCache>
                <c:formatCode>0.00</c:formatCode>
                <c:ptCount val="22"/>
                <c:pt idx="0">
                  <c:v>16782.634206783194</c:v>
                </c:pt>
                <c:pt idx="1">
                  <c:v>15882.634198087568</c:v>
                </c:pt>
                <c:pt idx="2">
                  <c:v>13652.634176541264</c:v>
                </c:pt>
                <c:pt idx="3">
                  <c:v>10982.634150744068</c:v>
                </c:pt>
                <c:pt idx="4">
                  <c:v>9832.6341396329553</c:v>
                </c:pt>
                <c:pt idx="5">
                  <c:v>9982.6341410821569</c:v>
                </c:pt>
                <c:pt idx="6">
                  <c:v>10682.634147845456</c:v>
                </c:pt>
                <c:pt idx="7">
                  <c:v>10462.634145719907</c:v>
                </c:pt>
                <c:pt idx="8">
                  <c:v>9982.6341410821569</c:v>
                </c:pt>
                <c:pt idx="9">
                  <c:v>9422.6341356715639</c:v>
                </c:pt>
                <c:pt idx="10">
                  <c:v>9212.6341336425066</c:v>
                </c:pt>
                <c:pt idx="11">
                  <c:v>9242.6341339324372</c:v>
                </c:pt>
                <c:pt idx="12">
                  <c:v>9182.634133352587</c:v>
                </c:pt>
                <c:pt idx="13">
                  <c:v>8662.6341283286329</c:v>
                </c:pt>
                <c:pt idx="14">
                  <c:v>8302.6341248503777</c:v>
                </c:pt>
                <c:pt idx="15">
                  <c:v>7922.6341211786985</c:v>
                </c:pt>
                <c:pt idx="16">
                  <c:v>7642.6341184732928</c:v>
                </c:pt>
                <c:pt idx="17">
                  <c:v>7442.6341165409513</c:v>
                </c:pt>
                <c:pt idx="18">
                  <c:v>7212.6341143186855</c:v>
                </c:pt>
                <c:pt idx="19">
                  <c:v>6982.6341120966372</c:v>
                </c:pt>
                <c:pt idx="20">
                  <c:v>6842.6341107439348</c:v>
                </c:pt>
                <c:pt idx="21">
                  <c:v>6562.63410803853</c:v>
                </c:pt>
              </c:numCache>
            </c:numRef>
          </c:yVal>
        </c:ser>
        <c:ser>
          <c:idx val="12"/>
          <c:order val="12"/>
          <c:tx>
            <c:v>La-CPT</c:v>
          </c:tx>
          <c:spPr>
            <a:ln w="25400">
              <a:solidFill>
                <a:srgbClr val="FCF305"/>
              </a:solidFill>
              <a:prstDash val="solid"/>
            </a:ln>
          </c:spPr>
          <c:marker>
            <c:symbol val="x"/>
            <c:size val="5"/>
            <c:spPr>
              <a:solidFill>
                <a:srgbClr val="FCF305"/>
              </a:solidFill>
              <a:ln>
                <a:solidFill>
                  <a:srgbClr val="FCF305"/>
                </a:solidFill>
                <a:prstDash val="solid"/>
              </a:ln>
            </c:spPr>
          </c:marker>
          <c:xVal>
            <c:numRef>
              <c:f>Data!$B$192:$B$199</c:f>
              <c:numCache>
                <c:formatCode>General</c:formatCode>
                <c:ptCount val="8"/>
                <c:pt idx="0">
                  <c:v>86</c:v>
                </c:pt>
                <c:pt idx="1">
                  <c:v>87</c:v>
                </c:pt>
                <c:pt idx="2">
                  <c:v>88</c:v>
                </c:pt>
                <c:pt idx="3">
                  <c:v>89</c:v>
                </c:pt>
                <c:pt idx="4">
                  <c:v>90</c:v>
                </c:pt>
                <c:pt idx="5">
                  <c:v>91</c:v>
                </c:pt>
                <c:pt idx="6">
                  <c:v>92</c:v>
                </c:pt>
                <c:pt idx="7">
                  <c:v>93</c:v>
                </c:pt>
              </c:numCache>
            </c:numRef>
          </c:xVal>
          <c:yVal>
            <c:numRef>
              <c:f>Data!$G$192:$G$199</c:f>
              <c:numCache>
                <c:formatCode>_(* #,##0.00_);_(* \(#,##0.00\);_(* "-"??_);_(@_)</c:formatCode>
                <c:ptCount val="8"/>
                <c:pt idx="0">
                  <c:v>11373.896885426968</c:v>
                </c:pt>
                <c:pt idx="1">
                  <c:v>10940.370089000542</c:v>
                </c:pt>
                <c:pt idx="2">
                  <c:v>10805.559679627073</c:v>
                </c:pt>
                <c:pt idx="3">
                  <c:v>10397.52952357699</c:v>
                </c:pt>
                <c:pt idx="4">
                  <c:v>9988.6335088821779</c:v>
                </c:pt>
                <c:pt idx="5">
                  <c:v>9760.8175513956903</c:v>
                </c:pt>
                <c:pt idx="6">
                  <c:v>9665.4309017259111</c:v>
                </c:pt>
                <c:pt idx="7">
                  <c:v>9260.2859663047875</c:v>
                </c:pt>
              </c:numCache>
            </c:numRef>
          </c:yVal>
        </c:ser>
        <c:ser>
          <c:idx val="13"/>
          <c:order val="13"/>
          <c:tx>
            <c:v>La-Model</c:v>
          </c:tx>
          <c:spPr>
            <a:ln w="25400">
              <a:solidFill>
                <a:srgbClr val="FCF305"/>
              </a:solidFill>
              <a:prstDash val="sysDash"/>
            </a:ln>
          </c:spPr>
          <c:marker>
            <c:symbol val="none"/>
          </c:marker>
          <c:xVal>
            <c:numRef>
              <c:f>Data!$B$189:$B$208</c:f>
              <c:numCache>
                <c:formatCode>General</c:formatCode>
                <c:ptCount val="20"/>
                <c:pt idx="0">
                  <c:v>83</c:v>
                </c:pt>
                <c:pt idx="1">
                  <c:v>84</c:v>
                </c:pt>
                <c:pt idx="2">
                  <c:v>85</c:v>
                </c:pt>
                <c:pt idx="3">
                  <c:v>86</c:v>
                </c:pt>
                <c:pt idx="4">
                  <c:v>87</c:v>
                </c:pt>
                <c:pt idx="5">
                  <c:v>88</c:v>
                </c:pt>
                <c:pt idx="6">
                  <c:v>89</c:v>
                </c:pt>
                <c:pt idx="7">
                  <c:v>90</c:v>
                </c:pt>
                <c:pt idx="8">
                  <c:v>91</c:v>
                </c:pt>
                <c:pt idx="9">
                  <c:v>92</c:v>
                </c:pt>
                <c:pt idx="10">
                  <c:v>93</c:v>
                </c:pt>
                <c:pt idx="11">
                  <c:v>94</c:v>
                </c:pt>
                <c:pt idx="12">
                  <c:v>95</c:v>
                </c:pt>
                <c:pt idx="13">
                  <c:v>96</c:v>
                </c:pt>
                <c:pt idx="14">
                  <c:v>97</c:v>
                </c:pt>
                <c:pt idx="15">
                  <c:v>98</c:v>
                </c:pt>
                <c:pt idx="16">
                  <c:v>99</c:v>
                </c:pt>
                <c:pt idx="17">
                  <c:v>100</c:v>
                </c:pt>
                <c:pt idx="18">
                  <c:v>101</c:v>
                </c:pt>
                <c:pt idx="19">
                  <c:v>102</c:v>
                </c:pt>
              </c:numCache>
            </c:numRef>
          </c:xVal>
          <c:yVal>
            <c:numRef>
              <c:f>Data!$J$189:$J$208</c:f>
              <c:numCache>
                <c:formatCode>0.00</c:formatCode>
                <c:ptCount val="20"/>
                <c:pt idx="0">
                  <c:v>14222.634182048789</c:v>
                </c:pt>
                <c:pt idx="1">
                  <c:v>11622.634156927728</c:v>
                </c:pt>
                <c:pt idx="2">
                  <c:v>10532.634146396256</c:v>
                </c:pt>
                <c:pt idx="3">
                  <c:v>10752.634148521809</c:v>
                </c:pt>
                <c:pt idx="4">
                  <c:v>11612.634156831236</c:v>
                </c:pt>
                <c:pt idx="5">
                  <c:v>11322.634154029112</c:v>
                </c:pt>
                <c:pt idx="6">
                  <c:v>10602.634147072609</c:v>
                </c:pt>
                <c:pt idx="7">
                  <c:v>10072.634141951939</c:v>
                </c:pt>
                <c:pt idx="8">
                  <c:v>10312.634144270487</c:v>
                </c:pt>
                <c:pt idx="9">
                  <c:v>10282.634143980773</c:v>
                </c:pt>
                <c:pt idx="10">
                  <c:v>9962.6341408889475</c:v>
                </c:pt>
                <c:pt idx="11">
                  <c:v>9382.6341352851359</c:v>
                </c:pt>
                <c:pt idx="12">
                  <c:v>8922.6341308406081</c:v>
                </c:pt>
                <c:pt idx="13">
                  <c:v>8562.6341273623548</c:v>
                </c:pt>
                <c:pt idx="14">
                  <c:v>8272.6341245602307</c:v>
                </c:pt>
                <c:pt idx="15">
                  <c:v>7992.6341218550506</c:v>
                </c:pt>
                <c:pt idx="16">
                  <c:v>7722.634119246356</c:v>
                </c:pt>
                <c:pt idx="17">
                  <c:v>7522.6341173140154</c:v>
                </c:pt>
                <c:pt idx="18">
                  <c:v>7402.6341161547443</c:v>
                </c:pt>
                <c:pt idx="19">
                  <c:v>7152.6341137390491</c:v>
                </c:pt>
              </c:numCache>
            </c:numRef>
          </c:yVal>
        </c:ser>
        <c:ser>
          <c:idx val="14"/>
          <c:order val="14"/>
          <c:tx>
            <c:v>Ce-CPT</c:v>
          </c:tx>
          <c:spPr>
            <a:ln w="25400">
              <a:solidFill>
                <a:srgbClr val="FF9900"/>
              </a:solidFill>
              <a:prstDash val="solid"/>
            </a:ln>
          </c:spPr>
          <c:marker>
            <c:symbol val="circle"/>
            <c:size val="5"/>
            <c:spPr>
              <a:solidFill>
                <a:srgbClr val="FF9900"/>
              </a:solidFill>
              <a:ln>
                <a:solidFill>
                  <a:srgbClr val="FF9900"/>
                </a:solidFill>
                <a:prstDash val="solid"/>
              </a:ln>
            </c:spPr>
          </c:marker>
          <c:xVal>
            <c:numRef>
              <c:f>Data!$B$222:$B$230</c:f>
              <c:numCache>
                <c:formatCode>General</c:formatCode>
                <c:ptCount val="9"/>
                <c:pt idx="0">
                  <c:v>87</c:v>
                </c:pt>
                <c:pt idx="1">
                  <c:v>88</c:v>
                </c:pt>
                <c:pt idx="2">
                  <c:v>89</c:v>
                </c:pt>
                <c:pt idx="3">
                  <c:v>90</c:v>
                </c:pt>
                <c:pt idx="4">
                  <c:v>91</c:v>
                </c:pt>
                <c:pt idx="5">
                  <c:v>92</c:v>
                </c:pt>
                <c:pt idx="6">
                  <c:v>93</c:v>
                </c:pt>
                <c:pt idx="7" formatCode="0">
                  <c:v>94</c:v>
                </c:pt>
                <c:pt idx="8">
                  <c:v>95</c:v>
                </c:pt>
              </c:numCache>
            </c:numRef>
          </c:xVal>
          <c:yVal>
            <c:numRef>
              <c:f>Data!$G$222:$G$230</c:f>
              <c:numCache>
                <c:formatCode>_(* #,##0.00_);_(* \(#,##0.00\);_(* "-"??_);_(@_)</c:formatCode>
                <c:ptCount val="9"/>
                <c:pt idx="0">
                  <c:v>11632.066036892442</c:v>
                </c:pt>
                <c:pt idx="1">
                  <c:v>11351.829341772311</c:v>
                </c:pt>
                <c:pt idx="2">
                  <c:v>11054.279014299855</c:v>
                </c:pt>
                <c:pt idx="3">
                  <c:v>10895.016067111756</c:v>
                </c:pt>
                <c:pt idx="4">
                  <c:v>10801.80555178603</c:v>
                </c:pt>
                <c:pt idx="5">
                  <c:v>10593.533874874674</c:v>
                </c:pt>
                <c:pt idx="6">
                  <c:v>10693.290327713876</c:v>
                </c:pt>
                <c:pt idx="7">
                  <c:v>10185.05582127412</c:v>
                </c:pt>
              </c:numCache>
            </c:numRef>
          </c:yVal>
        </c:ser>
        <c:ser>
          <c:idx val="15"/>
          <c:order val="15"/>
          <c:tx>
            <c:v>Ce-Model</c:v>
          </c:tx>
          <c:spPr>
            <a:ln w="25400">
              <a:solidFill>
                <a:srgbClr val="FF9900"/>
              </a:solidFill>
              <a:prstDash val="sysDash"/>
            </a:ln>
          </c:spPr>
          <c:marker>
            <c:symbol val="none"/>
          </c:marker>
          <c:xVal>
            <c:numRef>
              <c:f>Data!$B$218:$B$237</c:f>
              <c:numCache>
                <c:formatCode>General</c:formatCode>
                <c:ptCount val="20"/>
                <c:pt idx="0">
                  <c:v>83</c:v>
                </c:pt>
                <c:pt idx="1">
                  <c:v>84</c:v>
                </c:pt>
                <c:pt idx="2">
                  <c:v>85</c:v>
                </c:pt>
                <c:pt idx="3">
                  <c:v>86</c:v>
                </c:pt>
                <c:pt idx="4">
                  <c:v>87</c:v>
                </c:pt>
                <c:pt idx="5">
                  <c:v>88</c:v>
                </c:pt>
                <c:pt idx="6">
                  <c:v>89</c:v>
                </c:pt>
                <c:pt idx="7">
                  <c:v>90</c:v>
                </c:pt>
                <c:pt idx="8">
                  <c:v>91</c:v>
                </c:pt>
                <c:pt idx="9">
                  <c:v>92</c:v>
                </c:pt>
                <c:pt idx="10">
                  <c:v>93</c:v>
                </c:pt>
                <c:pt idx="11" formatCode="0">
                  <c:v>94</c:v>
                </c:pt>
                <c:pt idx="12">
                  <c:v>95</c:v>
                </c:pt>
                <c:pt idx="13">
                  <c:v>96</c:v>
                </c:pt>
                <c:pt idx="14">
                  <c:v>97</c:v>
                </c:pt>
                <c:pt idx="15">
                  <c:v>98</c:v>
                </c:pt>
                <c:pt idx="16">
                  <c:v>99</c:v>
                </c:pt>
                <c:pt idx="17">
                  <c:v>100</c:v>
                </c:pt>
                <c:pt idx="18">
                  <c:v>101</c:v>
                </c:pt>
                <c:pt idx="19">
                  <c:v>102</c:v>
                </c:pt>
              </c:numCache>
            </c:numRef>
          </c:xVal>
          <c:yVal>
            <c:numRef>
              <c:f>Data!$J$218:$J$237</c:f>
              <c:numCache>
                <c:formatCode>0.00</c:formatCode>
                <c:ptCount val="20"/>
                <c:pt idx="0">
                  <c:v>14872.634188328946</c:v>
                </c:pt>
                <c:pt idx="1">
                  <c:v>12242.634162918177</c:v>
                </c:pt>
                <c:pt idx="2">
                  <c:v>11302.634153835901</c:v>
                </c:pt>
                <c:pt idx="3">
                  <c:v>11592.634156637803</c:v>
                </c:pt>
                <c:pt idx="4">
                  <c:v>12292.634163401095</c:v>
                </c:pt>
                <c:pt idx="5">
                  <c:v>11912.634159729849</c:v>
                </c:pt>
                <c:pt idx="6">
                  <c:v>11282.634153642684</c:v>
                </c:pt>
                <c:pt idx="7">
                  <c:v>10972.634150647571</c:v>
                </c:pt>
                <c:pt idx="8">
                  <c:v>11302.634153835901</c:v>
                </c:pt>
                <c:pt idx="9">
                  <c:v>11112.634152000277</c:v>
                </c:pt>
                <c:pt idx="10">
                  <c:v>10702.634148038887</c:v>
                </c:pt>
                <c:pt idx="11">
                  <c:v>10122.634142434865</c:v>
                </c:pt>
                <c:pt idx="12">
                  <c:v>9652.6341378938287</c:v>
                </c:pt>
                <c:pt idx="13">
                  <c:v>9262.6341341256484</c:v>
                </c:pt>
                <c:pt idx="14">
                  <c:v>8962.6341312272471</c:v>
                </c:pt>
                <c:pt idx="15">
                  <c:v>8642.6341281352106</c:v>
                </c:pt>
                <c:pt idx="16">
                  <c:v>8312.6341249468751</c:v>
                </c:pt>
                <c:pt idx="17">
                  <c:v>8032.6341222416895</c:v>
                </c:pt>
                <c:pt idx="18">
                  <c:v>7912.6341210819846</c:v>
                </c:pt>
                <c:pt idx="19">
                  <c:v>7552.6341176037286</c:v>
                </c:pt>
              </c:numCache>
            </c:numRef>
          </c:yVal>
        </c:ser>
        <c:ser>
          <c:idx val="16"/>
          <c:order val="16"/>
          <c:tx>
            <c:v>Pr-CPT</c:v>
          </c:tx>
          <c:spPr>
            <a:ln w="25400">
              <a:solidFill>
                <a:srgbClr val="993300"/>
              </a:solidFill>
              <a:prstDash val="solid"/>
            </a:ln>
          </c:spPr>
          <c:marker>
            <c:symbol val="dot"/>
            <c:size val="5"/>
            <c:spPr>
              <a:noFill/>
              <a:ln>
                <a:solidFill>
                  <a:srgbClr val="993300"/>
                </a:solidFill>
                <a:prstDash val="solid"/>
              </a:ln>
            </c:spPr>
          </c:marker>
          <c:xVal>
            <c:numRef>
              <c:f>(Data!$B$260,Data!$B$262)</c:f>
              <c:numCache>
                <c:formatCode>General</c:formatCode>
                <c:ptCount val="2"/>
                <c:pt idx="0">
                  <c:v>94</c:v>
                </c:pt>
                <c:pt idx="1">
                  <c:v>96</c:v>
                </c:pt>
              </c:numCache>
            </c:numRef>
          </c:xVal>
          <c:yVal>
            <c:numRef>
              <c:f>(Data!$G$260,Data!$G$262)</c:f>
              <c:numCache>
                <c:formatCode>_(* #,##0.00_);_(* \(#,##0.00\);_(* "-"??_);_(@_)</c:formatCode>
                <c:ptCount val="2"/>
                <c:pt idx="0">
                  <c:v>10912.269667399692</c:v>
                </c:pt>
                <c:pt idx="1">
                  <c:v>10018.663728947331</c:v>
                </c:pt>
              </c:numCache>
            </c:numRef>
          </c:yVal>
        </c:ser>
        <c:ser>
          <c:idx val="17"/>
          <c:order val="17"/>
          <c:tx>
            <c:v>Pr-Model</c:v>
          </c:tx>
          <c:spPr>
            <a:ln w="25400">
              <a:solidFill>
                <a:srgbClr val="993300"/>
              </a:solidFill>
              <a:prstDash val="sysDash"/>
            </a:ln>
          </c:spPr>
          <c:marker>
            <c:symbol val="none"/>
          </c:marker>
          <c:xVal>
            <c:numRef>
              <c:f>Data!$B$248:$B$268</c:f>
              <c:numCache>
                <c:formatCode>General</c:formatCode>
                <c:ptCount val="21"/>
                <c:pt idx="0">
                  <c:v>82</c:v>
                </c:pt>
                <c:pt idx="1">
                  <c:v>83</c:v>
                </c:pt>
                <c:pt idx="2">
                  <c:v>84</c:v>
                </c:pt>
                <c:pt idx="3">
                  <c:v>85</c:v>
                </c:pt>
                <c:pt idx="4">
                  <c:v>86</c:v>
                </c:pt>
                <c:pt idx="5">
                  <c:v>87</c:v>
                </c:pt>
                <c:pt idx="6">
                  <c:v>88</c:v>
                </c:pt>
                <c:pt idx="7">
                  <c:v>89</c:v>
                </c:pt>
                <c:pt idx="8">
                  <c:v>90</c:v>
                </c:pt>
                <c:pt idx="9">
                  <c:v>91</c:v>
                </c:pt>
                <c:pt idx="10">
                  <c:v>92</c:v>
                </c:pt>
                <c:pt idx="11">
                  <c:v>93</c:v>
                </c:pt>
                <c:pt idx="12">
                  <c:v>94</c:v>
                </c:pt>
                <c:pt idx="13">
                  <c:v>95</c:v>
                </c:pt>
                <c:pt idx="14">
                  <c:v>96</c:v>
                </c:pt>
                <c:pt idx="15">
                  <c:v>97</c:v>
                </c:pt>
                <c:pt idx="16">
                  <c:v>98</c:v>
                </c:pt>
                <c:pt idx="17">
                  <c:v>99</c:v>
                </c:pt>
                <c:pt idx="18">
                  <c:v>100</c:v>
                </c:pt>
                <c:pt idx="19">
                  <c:v>101</c:v>
                </c:pt>
                <c:pt idx="20">
                  <c:v>102</c:v>
                </c:pt>
              </c:numCache>
            </c:numRef>
          </c:xVal>
          <c:yVal>
            <c:numRef>
              <c:f>Data!$J$248:$J$268</c:f>
              <c:numCache>
                <c:formatCode>0.00</c:formatCode>
                <c:ptCount val="21"/>
                <c:pt idx="0">
                  <c:v>17842.634217024752</c:v>
                </c:pt>
                <c:pt idx="1">
                  <c:v>15562.634194995522</c:v>
                </c:pt>
                <c:pt idx="2">
                  <c:v>12892.634169198333</c:v>
                </c:pt>
                <c:pt idx="3">
                  <c:v>12092.634161468755</c:v>
                </c:pt>
                <c:pt idx="4">
                  <c:v>12272.6341632081</c:v>
                </c:pt>
                <c:pt idx="5">
                  <c:v>12862.634168908406</c:v>
                </c:pt>
                <c:pt idx="6">
                  <c:v>12522.63416562336</c:v>
                </c:pt>
                <c:pt idx="7">
                  <c:v>12152.634162048396</c:v>
                </c:pt>
                <c:pt idx="8">
                  <c:v>12212.634162628467</c:v>
                </c:pt>
                <c:pt idx="9">
                  <c:v>12252.634163014674</c:v>
                </c:pt>
                <c:pt idx="10">
                  <c:v>11752.634158183719</c:v>
                </c:pt>
                <c:pt idx="11">
                  <c:v>11362.634154415755</c:v>
                </c:pt>
                <c:pt idx="12">
                  <c:v>10842.634149391586</c:v>
                </c:pt>
                <c:pt idx="13">
                  <c:v>10342.63414456063</c:v>
                </c:pt>
                <c:pt idx="14">
                  <c:v>9902.6341403093102</c:v>
                </c:pt>
                <c:pt idx="15">
                  <c:v>9542.6341368308367</c:v>
                </c:pt>
                <c:pt idx="16">
                  <c:v>9202.6341335460111</c:v>
                </c:pt>
                <c:pt idx="17">
                  <c:v>8872.6341303576846</c:v>
                </c:pt>
                <c:pt idx="18">
                  <c:v>8682.6341285218477</c:v>
                </c:pt>
                <c:pt idx="19">
                  <c:v>8432.6341261063699</c:v>
                </c:pt>
                <c:pt idx="20">
                  <c:v>7962.634121565341</c:v>
                </c:pt>
              </c:numCache>
            </c:numRef>
          </c:yVal>
        </c:ser>
        <c:ser>
          <c:idx val="18"/>
          <c:order val="18"/>
          <c:tx>
            <c:v>Nd-CPT</c:v>
          </c:tx>
          <c:spPr>
            <a:ln w="25400">
              <a:solidFill>
                <a:srgbClr val="DD0806"/>
              </a:solidFill>
              <a:prstDash val="solid"/>
            </a:ln>
          </c:spPr>
          <c:marker>
            <c:symbol val="diamond"/>
            <c:size val="5"/>
            <c:spPr>
              <a:solidFill>
                <a:srgbClr val="DD0806"/>
              </a:solidFill>
              <a:ln>
                <a:solidFill>
                  <a:srgbClr val="DD0806"/>
                </a:solidFill>
                <a:prstDash val="solid"/>
              </a:ln>
            </c:spPr>
          </c:marker>
          <c:xVal>
            <c:numRef>
              <c:f>(Data!$B$294,Data!$B$296:$B$298)</c:f>
              <c:numCache>
                <c:formatCode>General</c:formatCode>
                <c:ptCount val="4"/>
                <c:pt idx="0">
                  <c:v>93</c:v>
                </c:pt>
                <c:pt idx="1">
                  <c:v>95</c:v>
                </c:pt>
                <c:pt idx="2">
                  <c:v>96</c:v>
                </c:pt>
                <c:pt idx="3">
                  <c:v>97</c:v>
                </c:pt>
              </c:numCache>
            </c:numRef>
          </c:xVal>
          <c:yVal>
            <c:numRef>
              <c:f>(Data!$G$294,Data!$G$296:$G$298)</c:f>
              <c:numCache>
                <c:formatCode>_(* #,##0.00_);_(* \(#,##0.00\);_(* "-"??_);_(@_)</c:formatCode>
                <c:ptCount val="4"/>
                <c:pt idx="0">
                  <c:v>12522.208574939297</c:v>
                </c:pt>
                <c:pt idx="1">
                  <c:v>11095.64364165225</c:v>
                </c:pt>
                <c:pt idx="3">
                  <c:v>10321.063043542434</c:v>
                </c:pt>
              </c:numCache>
            </c:numRef>
          </c:yVal>
        </c:ser>
        <c:ser>
          <c:idx val="19"/>
          <c:order val="19"/>
          <c:tx>
            <c:v>Nd-Model</c:v>
          </c:tx>
          <c:spPr>
            <a:ln w="25400">
              <a:solidFill>
                <a:srgbClr val="DD0806"/>
              </a:solidFill>
              <a:prstDash val="sysDash"/>
            </a:ln>
          </c:spPr>
          <c:marker>
            <c:symbol val="none"/>
          </c:marker>
          <c:xVal>
            <c:numRef>
              <c:f>Data!$B$285:$B$303</c:f>
              <c:numCache>
                <c:formatCode>General</c:formatCode>
                <c:ptCount val="19"/>
                <c:pt idx="0">
                  <c:v>84</c:v>
                </c:pt>
                <c:pt idx="1">
                  <c:v>85</c:v>
                </c:pt>
                <c:pt idx="2">
                  <c:v>86</c:v>
                </c:pt>
                <c:pt idx="3">
                  <c:v>87</c:v>
                </c:pt>
                <c:pt idx="4">
                  <c:v>88</c:v>
                </c:pt>
                <c:pt idx="5">
                  <c:v>89</c:v>
                </c:pt>
                <c:pt idx="6">
                  <c:v>90</c:v>
                </c:pt>
                <c:pt idx="7">
                  <c:v>91</c:v>
                </c:pt>
                <c:pt idx="8">
                  <c:v>92</c:v>
                </c:pt>
                <c:pt idx="9">
                  <c:v>93</c:v>
                </c:pt>
                <c:pt idx="10">
                  <c:v>94</c:v>
                </c:pt>
                <c:pt idx="11">
                  <c:v>95</c:v>
                </c:pt>
                <c:pt idx="12">
                  <c:v>96</c:v>
                </c:pt>
                <c:pt idx="13">
                  <c:v>97</c:v>
                </c:pt>
                <c:pt idx="14">
                  <c:v>98</c:v>
                </c:pt>
                <c:pt idx="15">
                  <c:v>99</c:v>
                </c:pt>
                <c:pt idx="16">
                  <c:v>100</c:v>
                </c:pt>
                <c:pt idx="17">
                  <c:v>101</c:v>
                </c:pt>
                <c:pt idx="18">
                  <c:v>102</c:v>
                </c:pt>
              </c:numCache>
            </c:numRef>
          </c:xVal>
          <c:yVal>
            <c:numRef>
              <c:f>Data!$J$285:$J$303</c:f>
              <c:numCache>
                <c:formatCode>0.00</c:formatCode>
                <c:ptCount val="19"/>
                <c:pt idx="0">
                  <c:v>13482.634174899069</c:v>
                </c:pt>
                <c:pt idx="1">
                  <c:v>12662.634166976066</c:v>
                </c:pt>
                <c:pt idx="2">
                  <c:v>12842.634168715414</c:v>
                </c:pt>
                <c:pt idx="3">
                  <c:v>13512.634175188776</c:v>
                </c:pt>
                <c:pt idx="4">
                  <c:v>13332.634173449649</c:v>
                </c:pt>
                <c:pt idx="5">
                  <c:v>13082.634171034175</c:v>
                </c:pt>
                <c:pt idx="6">
                  <c:v>13132.634171517313</c:v>
                </c:pt>
                <c:pt idx="7">
                  <c:v>13002.634170261104</c:v>
                </c:pt>
                <c:pt idx="8">
                  <c:v>12462.634165043724</c:v>
                </c:pt>
                <c:pt idx="9">
                  <c:v>12012.63416069591</c:v>
                </c:pt>
                <c:pt idx="10">
                  <c:v>11522.634155961448</c:v>
                </c:pt>
                <c:pt idx="11">
                  <c:v>11052.634151420423</c:v>
                </c:pt>
                <c:pt idx="12">
                  <c:v>10562.634146686178</c:v>
                </c:pt>
                <c:pt idx="13">
                  <c:v>10242.63414359435</c:v>
                </c:pt>
                <c:pt idx="14">
                  <c:v>9862.6341399228822</c:v>
                </c:pt>
                <c:pt idx="15">
                  <c:v>9522.6341366378419</c:v>
                </c:pt>
                <c:pt idx="16">
                  <c:v>9262.6341341256484</c:v>
                </c:pt>
                <c:pt idx="17">
                  <c:v>9052.6341320965948</c:v>
                </c:pt>
                <c:pt idx="18">
                  <c:v>8672.6341284253467</c:v>
                </c:pt>
              </c:numCache>
            </c:numRef>
          </c:yVal>
        </c:ser>
        <c:ser>
          <c:idx val="20"/>
          <c:order val="20"/>
          <c:tx>
            <c:v>Pm-CPT</c:v>
          </c:tx>
          <c:spPr>
            <a:ln w="25400">
              <a:solidFill>
                <a:srgbClr val="FF00FF"/>
              </a:solidFill>
              <a:prstDash val="solid"/>
            </a:ln>
          </c:spPr>
          <c:marker>
            <c:symbol val="triangle"/>
            <c:size val="5"/>
            <c:spPr>
              <a:solidFill>
                <a:srgbClr val="FF00FF"/>
              </a:solidFill>
              <a:ln>
                <a:solidFill>
                  <a:srgbClr val="FF00FF"/>
                </a:solidFill>
                <a:prstDash val="solid"/>
              </a:ln>
            </c:spPr>
          </c:marker>
          <c:xVal>
            <c:numRef>
              <c:f>(Data!$B$331,Data!$B$333:$B$337)</c:f>
              <c:numCache>
                <c:formatCode>General</c:formatCode>
                <c:ptCount val="6"/>
                <c:pt idx="0">
                  <c:v>92</c:v>
                </c:pt>
                <c:pt idx="1">
                  <c:v>94</c:v>
                </c:pt>
                <c:pt idx="2">
                  <c:v>95</c:v>
                </c:pt>
                <c:pt idx="3">
                  <c:v>96</c:v>
                </c:pt>
                <c:pt idx="4">
                  <c:v>97</c:v>
                </c:pt>
                <c:pt idx="5">
                  <c:v>98</c:v>
                </c:pt>
              </c:numCache>
            </c:numRef>
          </c:xVal>
          <c:yVal>
            <c:numRef>
              <c:f>(Data!$G$331,Data!$G$333:$G$337)</c:f>
              <c:numCache>
                <c:formatCode>_(* #,##0.00_);_(* \(#,##0.00\);_(* "-"??_);_(@_)</c:formatCode>
                <c:ptCount val="6"/>
                <c:pt idx="0">
                  <c:v>13385.637270019475</c:v>
                </c:pt>
                <c:pt idx="1">
                  <c:v>12446.23002377903</c:v>
                </c:pt>
                <c:pt idx="2">
                  <c:v>11809.736587705689</c:v>
                </c:pt>
                <c:pt idx="3">
                  <c:v>11499.824088824278</c:v>
                </c:pt>
                <c:pt idx="4">
                  <c:v>11068.210227717478</c:v>
                </c:pt>
                <c:pt idx="5">
                  <c:v>10400.185407775833</c:v>
                </c:pt>
              </c:numCache>
            </c:numRef>
          </c:yVal>
        </c:ser>
        <c:ser>
          <c:idx val="21"/>
          <c:order val="21"/>
          <c:tx>
            <c:v>Pm-Model</c:v>
          </c:tx>
          <c:spPr>
            <a:ln w="25400">
              <a:solidFill>
                <a:srgbClr val="FF00FF"/>
              </a:solidFill>
              <a:prstDash val="sysDash"/>
            </a:ln>
          </c:spPr>
          <c:marker>
            <c:symbol val="none"/>
          </c:marker>
          <c:xVal>
            <c:numRef>
              <c:f>Data!$B$322:$B$341</c:f>
              <c:numCache>
                <c:formatCode>General</c:formatCode>
                <c:ptCount val="20"/>
                <c:pt idx="0">
                  <c:v>83</c:v>
                </c:pt>
                <c:pt idx="1">
                  <c:v>84</c:v>
                </c:pt>
                <c:pt idx="2">
                  <c:v>85</c:v>
                </c:pt>
                <c:pt idx="3">
                  <c:v>86</c:v>
                </c:pt>
                <c:pt idx="4">
                  <c:v>87</c:v>
                </c:pt>
                <c:pt idx="5">
                  <c:v>88</c:v>
                </c:pt>
                <c:pt idx="6">
                  <c:v>89</c:v>
                </c:pt>
                <c:pt idx="7">
                  <c:v>90</c:v>
                </c:pt>
                <c:pt idx="8">
                  <c:v>91</c:v>
                </c:pt>
                <c:pt idx="9">
                  <c:v>92</c:v>
                </c:pt>
                <c:pt idx="10">
                  <c:v>93</c:v>
                </c:pt>
                <c:pt idx="11">
                  <c:v>94</c:v>
                </c:pt>
                <c:pt idx="12">
                  <c:v>95</c:v>
                </c:pt>
                <c:pt idx="13">
                  <c:v>96</c:v>
                </c:pt>
                <c:pt idx="14">
                  <c:v>97</c:v>
                </c:pt>
                <c:pt idx="15">
                  <c:v>98</c:v>
                </c:pt>
                <c:pt idx="16">
                  <c:v>99</c:v>
                </c:pt>
                <c:pt idx="17">
                  <c:v>100</c:v>
                </c:pt>
                <c:pt idx="18">
                  <c:v>101</c:v>
                </c:pt>
                <c:pt idx="19">
                  <c:v>102</c:v>
                </c:pt>
              </c:numCache>
            </c:numRef>
          </c:xVal>
          <c:yVal>
            <c:numRef>
              <c:f>Data!$J$322:$J$341</c:f>
              <c:numCache>
                <c:formatCode>0.00</c:formatCode>
                <c:ptCount val="20"/>
                <c:pt idx="0">
                  <c:v>16882.634207749474</c:v>
                </c:pt>
                <c:pt idx="1">
                  <c:v>14122.634181082511</c:v>
                </c:pt>
                <c:pt idx="2">
                  <c:v>13312.634173256436</c:v>
                </c:pt>
                <c:pt idx="3">
                  <c:v>13612.634176155058</c:v>
                </c:pt>
                <c:pt idx="4">
                  <c:v>14322.63418301485</c:v>
                </c:pt>
                <c:pt idx="5">
                  <c:v>14132.634181179008</c:v>
                </c:pt>
                <c:pt idx="6">
                  <c:v>13822.634178183893</c:v>
                </c:pt>
                <c:pt idx="7">
                  <c:v>13792.634177893966</c:v>
                </c:pt>
                <c:pt idx="8">
                  <c:v>13652.634176541478</c:v>
                </c:pt>
                <c:pt idx="9">
                  <c:v>13122.634171420596</c:v>
                </c:pt>
                <c:pt idx="10">
                  <c:v>12722.634167555707</c:v>
                </c:pt>
                <c:pt idx="11">
                  <c:v>12212.634162628467</c:v>
                </c:pt>
                <c:pt idx="12">
                  <c:v>11712.634157797511</c:v>
                </c:pt>
                <c:pt idx="13">
                  <c:v>11282.634153642684</c:v>
                </c:pt>
                <c:pt idx="14">
                  <c:v>10942.634150357866</c:v>
                </c:pt>
                <c:pt idx="15">
                  <c:v>10552.634146589467</c:v>
                </c:pt>
                <c:pt idx="16">
                  <c:v>10212.634143304425</c:v>
                </c:pt>
                <c:pt idx="17">
                  <c:v>9892.6341402125963</c:v>
                </c:pt>
                <c:pt idx="18">
                  <c:v>9612.6341375071879</c:v>
                </c:pt>
                <c:pt idx="19">
                  <c:v>9232.6341338359398</c:v>
                </c:pt>
              </c:numCache>
            </c:numRef>
          </c:yVal>
        </c:ser>
        <c:ser>
          <c:idx val="22"/>
          <c:order val="22"/>
          <c:tx>
            <c:v>Sm-CPT</c:v>
          </c:tx>
          <c:spPr>
            <a:ln w="25400">
              <a:solidFill>
                <a:srgbClr val="9999FF"/>
              </a:solidFill>
              <a:prstDash val="solid"/>
            </a:ln>
          </c:spPr>
          <c:marker>
            <c:symbol val="star"/>
            <c:size val="5"/>
            <c:spPr>
              <a:noFill/>
              <a:ln>
                <a:solidFill>
                  <a:srgbClr val="9999FF"/>
                </a:solidFill>
                <a:prstDash val="solid"/>
              </a:ln>
            </c:spPr>
          </c:marker>
          <c:xVal>
            <c:numRef>
              <c:f>(Data!$B$358,Data!$B$360:$B$364)</c:f>
              <c:numCache>
                <c:formatCode>General</c:formatCode>
                <c:ptCount val="6"/>
                <c:pt idx="0">
                  <c:v>93</c:v>
                </c:pt>
                <c:pt idx="1">
                  <c:v>95</c:v>
                </c:pt>
                <c:pt idx="2">
                  <c:v>96</c:v>
                </c:pt>
                <c:pt idx="3">
                  <c:v>97</c:v>
                </c:pt>
                <c:pt idx="4">
                  <c:v>98</c:v>
                </c:pt>
                <c:pt idx="5">
                  <c:v>99</c:v>
                </c:pt>
              </c:numCache>
            </c:numRef>
          </c:xVal>
          <c:yVal>
            <c:numRef>
              <c:f>(Data!$G$358,Data!$G$360:$G$364)</c:f>
              <c:numCache>
                <c:formatCode>_(* #,##0.00_);_(* \(#,##0.00\);_(* "-"??_);_(@_)</c:formatCode>
                <c:ptCount val="6"/>
                <c:pt idx="0">
                  <c:v>13772.708509691391</c:v>
                </c:pt>
                <c:pt idx="1">
                  <c:v>12626.196945958633</c:v>
                </c:pt>
                <c:pt idx="2">
                  <c:v>12023.77783083043</c:v>
                </c:pt>
                <c:pt idx="3">
                  <c:v>11672.788759288971</c:v>
                </c:pt>
                <c:pt idx="4">
                  <c:v>11128.062116397556</c:v>
                </c:pt>
                <c:pt idx="5">
                  <c:v>10606.849438753588</c:v>
                </c:pt>
              </c:numCache>
            </c:numRef>
          </c:yVal>
        </c:ser>
        <c:ser>
          <c:idx val="23"/>
          <c:order val="23"/>
          <c:tx>
            <c:v>Sm-Model</c:v>
          </c:tx>
          <c:spPr>
            <a:ln w="38100">
              <a:solidFill>
                <a:srgbClr val="9999FF"/>
              </a:solidFill>
              <a:prstDash val="sysDash"/>
            </a:ln>
          </c:spPr>
          <c:marker>
            <c:symbol val="none"/>
          </c:marker>
          <c:xVal>
            <c:numRef>
              <c:f>Data!$B$351:$B$368</c:f>
              <c:numCache>
                <c:formatCode>General</c:formatCode>
                <c:ptCount val="18"/>
                <c:pt idx="0">
                  <c:v>86</c:v>
                </c:pt>
                <c:pt idx="1">
                  <c:v>87</c:v>
                </c:pt>
                <c:pt idx="2">
                  <c:v>88</c:v>
                </c:pt>
                <c:pt idx="3">
                  <c:v>89</c:v>
                </c:pt>
                <c:pt idx="4">
                  <c:v>90</c:v>
                </c:pt>
                <c:pt idx="5">
                  <c:v>91</c:v>
                </c:pt>
                <c:pt idx="6">
                  <c:v>92</c:v>
                </c:pt>
                <c:pt idx="7">
                  <c:v>93</c:v>
                </c:pt>
                <c:pt idx="8">
                  <c:v>94</c:v>
                </c:pt>
                <c:pt idx="9">
                  <c:v>95</c:v>
                </c:pt>
                <c:pt idx="10">
                  <c:v>96</c:v>
                </c:pt>
                <c:pt idx="11">
                  <c:v>97</c:v>
                </c:pt>
                <c:pt idx="12">
                  <c:v>98</c:v>
                </c:pt>
                <c:pt idx="13">
                  <c:v>99</c:v>
                </c:pt>
                <c:pt idx="14">
                  <c:v>100</c:v>
                </c:pt>
                <c:pt idx="15">
                  <c:v>101</c:v>
                </c:pt>
                <c:pt idx="16">
                  <c:v>102</c:v>
                </c:pt>
                <c:pt idx="17">
                  <c:v>103</c:v>
                </c:pt>
              </c:numCache>
            </c:numRef>
          </c:xVal>
          <c:yVal>
            <c:numRef>
              <c:f>Data!$J$351:$J$368</c:f>
              <c:numCache>
                <c:formatCode>0.00</c:formatCode>
                <c:ptCount val="18"/>
                <c:pt idx="0">
                  <c:v>14182.634181662364</c:v>
                </c:pt>
                <c:pt idx="1">
                  <c:v>14742.634187072958</c:v>
                </c:pt>
                <c:pt idx="2">
                  <c:v>14672.634186396608</c:v>
                </c:pt>
                <c:pt idx="3">
                  <c:v>14422.634183980907</c:v>
                </c:pt>
                <c:pt idx="4">
                  <c:v>14442.634184174336</c:v>
                </c:pt>
                <c:pt idx="5">
                  <c:v>14362.634183401271</c:v>
                </c:pt>
                <c:pt idx="6">
                  <c:v>13752.634177507538</c:v>
                </c:pt>
                <c:pt idx="7">
                  <c:v>13322.634173352937</c:v>
                </c:pt>
                <c:pt idx="8">
                  <c:v>12852.634168812132</c:v>
                </c:pt>
                <c:pt idx="9">
                  <c:v>12372.634164174164</c:v>
                </c:pt>
                <c:pt idx="10">
                  <c:v>11872.634159343204</c:v>
                </c:pt>
                <c:pt idx="11">
                  <c:v>11632.634157024444</c:v>
                </c:pt>
                <c:pt idx="12">
                  <c:v>11272.634153546191</c:v>
                </c:pt>
                <c:pt idx="13">
                  <c:v>10902.634149971223</c:v>
                </c:pt>
                <c:pt idx="14">
                  <c:v>10552.634146589467</c:v>
                </c:pt>
                <c:pt idx="15">
                  <c:v>10212.634143304425</c:v>
                </c:pt>
                <c:pt idx="16">
                  <c:v>9832.6341396329553</c:v>
                </c:pt>
                <c:pt idx="17">
                  <c:v>9272.6341342223641</c:v>
                </c:pt>
              </c:numCache>
            </c:numRef>
          </c:yVal>
        </c:ser>
        <c:ser>
          <c:idx val="24"/>
          <c:order val="24"/>
          <c:tx>
            <c:v>Eu-CPT</c:v>
          </c:tx>
          <c:spPr>
            <a:ln w="25400">
              <a:solidFill>
                <a:srgbClr val="808080"/>
              </a:solidFill>
              <a:prstDash val="solid"/>
            </a:ln>
          </c:spPr>
          <c:marker>
            <c:symbol val="plus"/>
            <c:size val="5"/>
            <c:spPr>
              <a:noFill/>
              <a:ln>
                <a:solidFill>
                  <a:srgbClr val="808080"/>
                </a:solidFill>
                <a:prstDash val="solid"/>
              </a:ln>
            </c:spPr>
          </c:marker>
          <c:xVal>
            <c:numRef>
              <c:f>Data!$B$380:$B$383</c:f>
              <c:numCache>
                <c:formatCode>General</c:formatCode>
                <c:ptCount val="4"/>
                <c:pt idx="0">
                  <c:v>95</c:v>
                </c:pt>
                <c:pt idx="1">
                  <c:v>96</c:v>
                </c:pt>
                <c:pt idx="2">
                  <c:v>97</c:v>
                </c:pt>
                <c:pt idx="3">
                  <c:v>98</c:v>
                </c:pt>
              </c:numCache>
            </c:numRef>
          </c:xVal>
          <c:yVal>
            <c:numRef>
              <c:f>Data!$G$380:$G$383</c:f>
              <c:numCache>
                <c:formatCode>_(* #,##0.00_);_(* \(#,##0.00\);_(* "-"??_);_(@_)</c:formatCode>
                <c:ptCount val="4"/>
                <c:pt idx="0">
                  <c:v>13311.653423303544</c:v>
                </c:pt>
                <c:pt idx="1">
                  <c:v>12718.413675657795</c:v>
                </c:pt>
                <c:pt idx="2">
                  <c:v>12362.575158609261</c:v>
                </c:pt>
                <c:pt idx="3">
                  <c:v>11892.566112060553</c:v>
                </c:pt>
              </c:numCache>
            </c:numRef>
          </c:yVal>
        </c:ser>
        <c:ser>
          <c:idx val="25"/>
          <c:order val="25"/>
          <c:tx>
            <c:v>Eu-Model</c:v>
          </c:tx>
          <c:spPr>
            <a:ln w="25400">
              <a:solidFill>
                <a:srgbClr val="808080"/>
              </a:solidFill>
              <a:prstDash val="sysDash"/>
            </a:ln>
          </c:spPr>
          <c:marker>
            <c:symbol val="none"/>
          </c:marker>
          <c:xVal>
            <c:numRef>
              <c:f>Data!$B$372:$B$388</c:f>
              <c:numCache>
                <c:formatCode>General</c:formatCode>
                <c:ptCount val="17"/>
                <c:pt idx="0">
                  <c:v>87</c:v>
                </c:pt>
                <c:pt idx="1">
                  <c:v>88</c:v>
                </c:pt>
                <c:pt idx="2">
                  <c:v>89</c:v>
                </c:pt>
                <c:pt idx="3">
                  <c:v>90</c:v>
                </c:pt>
                <c:pt idx="4">
                  <c:v>91</c:v>
                </c:pt>
                <c:pt idx="5">
                  <c:v>92</c:v>
                </c:pt>
                <c:pt idx="6">
                  <c:v>93</c:v>
                </c:pt>
                <c:pt idx="7">
                  <c:v>94</c:v>
                </c:pt>
                <c:pt idx="8">
                  <c:v>95</c:v>
                </c:pt>
                <c:pt idx="9">
                  <c:v>96</c:v>
                </c:pt>
                <c:pt idx="10">
                  <c:v>97</c:v>
                </c:pt>
                <c:pt idx="11">
                  <c:v>98</c:v>
                </c:pt>
                <c:pt idx="12">
                  <c:v>99</c:v>
                </c:pt>
                <c:pt idx="13">
                  <c:v>100</c:v>
                </c:pt>
                <c:pt idx="14">
                  <c:v>101</c:v>
                </c:pt>
                <c:pt idx="15">
                  <c:v>102</c:v>
                </c:pt>
                <c:pt idx="16">
                  <c:v>103</c:v>
                </c:pt>
              </c:numCache>
            </c:numRef>
          </c:xVal>
          <c:yVal>
            <c:numRef>
              <c:f>Data!$J$372:$J$388</c:f>
              <c:numCache>
                <c:formatCode>0.00</c:formatCode>
                <c:ptCount val="17"/>
                <c:pt idx="0">
                  <c:v>15442.634193836251</c:v>
                </c:pt>
                <c:pt idx="1">
                  <c:v>15272.634192193618</c:v>
                </c:pt>
                <c:pt idx="2">
                  <c:v>15092.634190454492</c:v>
                </c:pt>
                <c:pt idx="3">
                  <c:v>15002.634189584929</c:v>
                </c:pt>
                <c:pt idx="4">
                  <c:v>14822.634187846024</c:v>
                </c:pt>
                <c:pt idx="5">
                  <c:v>14322.63418301485</c:v>
                </c:pt>
                <c:pt idx="6">
                  <c:v>13902.63417895696</c:v>
                </c:pt>
                <c:pt idx="7">
                  <c:v>13382.634173932791</c:v>
                </c:pt>
                <c:pt idx="8">
                  <c:v>13012.634170357824</c:v>
                </c:pt>
                <c:pt idx="9">
                  <c:v>12592.634166299715</c:v>
                </c:pt>
                <c:pt idx="10">
                  <c:v>12282.634163304814</c:v>
                </c:pt>
                <c:pt idx="11">
                  <c:v>11942.634160019559</c:v>
                </c:pt>
                <c:pt idx="12">
                  <c:v>11532.634156058168</c:v>
                </c:pt>
                <c:pt idx="13">
                  <c:v>11142.634152290204</c:v>
                </c:pt>
                <c:pt idx="14">
                  <c:v>10832.63414929487</c:v>
                </c:pt>
                <c:pt idx="15">
                  <c:v>10442.63414552691</c:v>
                </c:pt>
                <c:pt idx="16">
                  <c:v>9922.634140502525</c:v>
                </c:pt>
              </c:numCache>
            </c:numRef>
          </c:yVal>
        </c:ser>
        <c:ser>
          <c:idx val="26"/>
          <c:order val="26"/>
          <c:tx>
            <c:v>Gd-CPT</c:v>
          </c:tx>
          <c:spPr>
            <a:ln w="28575">
              <a:noFill/>
            </a:ln>
          </c:spPr>
          <c:marker>
            <c:symbol val="circle"/>
            <c:size val="6"/>
            <c:spPr>
              <a:solidFill>
                <a:srgbClr val="000000"/>
              </a:solidFill>
              <a:ln>
                <a:solidFill>
                  <a:srgbClr val="000000"/>
                </a:solidFill>
                <a:prstDash val="solid"/>
              </a:ln>
            </c:spPr>
          </c:marker>
          <c:xVal>
            <c:numRef>
              <c:f>Data!$B$399</c:f>
              <c:numCache>
                <c:formatCode>General</c:formatCode>
                <c:ptCount val="1"/>
                <c:pt idx="0">
                  <c:v>99</c:v>
                </c:pt>
              </c:numCache>
            </c:numRef>
          </c:xVal>
          <c:yVal>
            <c:numRef>
              <c:f>Data!$G$399</c:f>
              <c:numCache>
                <c:formatCode>_(* #,##0.00_);_(* \(#,##0.00\);_(* "-"??_);_(@_)</c:formatCode>
                <c:ptCount val="1"/>
                <c:pt idx="0">
                  <c:v>11945.72878922269</c:v>
                </c:pt>
              </c:numCache>
            </c:numRef>
          </c:yVal>
        </c:ser>
        <c:ser>
          <c:idx val="27"/>
          <c:order val="27"/>
          <c:tx>
            <c:v>Gd-Model</c:v>
          </c:tx>
          <c:spPr>
            <a:ln w="25400">
              <a:solidFill>
                <a:srgbClr val="000000"/>
              </a:solidFill>
              <a:prstDash val="sysDash"/>
            </a:ln>
          </c:spPr>
          <c:marker>
            <c:symbol val="none"/>
          </c:marker>
          <c:xVal>
            <c:numRef>
              <c:f>Data!$B$391:$B$404</c:f>
              <c:numCache>
                <c:formatCode>General</c:formatCode>
                <c:ptCount val="14"/>
                <c:pt idx="0">
                  <c:v>91</c:v>
                </c:pt>
                <c:pt idx="1">
                  <c:v>92</c:v>
                </c:pt>
                <c:pt idx="2">
                  <c:v>93</c:v>
                </c:pt>
                <c:pt idx="3">
                  <c:v>94</c:v>
                </c:pt>
                <c:pt idx="4">
                  <c:v>95</c:v>
                </c:pt>
                <c:pt idx="5">
                  <c:v>96</c:v>
                </c:pt>
                <c:pt idx="6">
                  <c:v>97</c:v>
                </c:pt>
                <c:pt idx="7">
                  <c:v>98</c:v>
                </c:pt>
                <c:pt idx="8">
                  <c:v>99</c:v>
                </c:pt>
                <c:pt idx="9">
                  <c:v>100</c:v>
                </c:pt>
                <c:pt idx="10">
                  <c:v>101</c:v>
                </c:pt>
                <c:pt idx="11">
                  <c:v>102</c:v>
                </c:pt>
                <c:pt idx="12">
                  <c:v>103</c:v>
                </c:pt>
                <c:pt idx="13">
                  <c:v>104</c:v>
                </c:pt>
              </c:numCache>
            </c:numRef>
          </c:xVal>
          <c:yVal>
            <c:numRef>
              <c:f>Data!$J$391:$J$404</c:f>
              <c:numCache>
                <c:formatCode>0.00</c:formatCode>
                <c:ptCount val="14"/>
                <c:pt idx="0">
                  <c:v>15382.634193256612</c:v>
                </c:pt>
                <c:pt idx="1">
                  <c:v>14862.634188232232</c:v>
                </c:pt>
                <c:pt idx="2">
                  <c:v>14462.634184367549</c:v>
                </c:pt>
                <c:pt idx="3">
                  <c:v>13982.634179730025</c:v>
                </c:pt>
                <c:pt idx="4">
                  <c:v>13642.634176444762</c:v>
                </c:pt>
                <c:pt idx="5">
                  <c:v>13242.634172580088</c:v>
                </c:pt>
                <c:pt idx="6">
                  <c:v>12902.634169295046</c:v>
                </c:pt>
                <c:pt idx="7">
                  <c:v>12532.634165720076</c:v>
                </c:pt>
                <c:pt idx="8">
                  <c:v>12182.634162338327</c:v>
                </c:pt>
                <c:pt idx="9">
                  <c:v>11812.634158763572</c:v>
                </c:pt>
                <c:pt idx="10">
                  <c:v>11472.63415547853</c:v>
                </c:pt>
                <c:pt idx="11">
                  <c:v>10992.634150840786</c:v>
                </c:pt>
                <c:pt idx="12">
                  <c:v>10512.634146203256</c:v>
                </c:pt>
                <c:pt idx="13">
                  <c:v>9902.6341403093102</c:v>
                </c:pt>
              </c:numCache>
            </c:numRef>
          </c:yVal>
        </c:ser>
        <c:ser>
          <c:idx val="28"/>
          <c:order val="28"/>
          <c:tx>
            <c:v>Sn-Model</c:v>
          </c:tx>
          <c:spPr>
            <a:ln w="25400">
              <a:solidFill>
                <a:srgbClr val="993300"/>
              </a:solidFill>
              <a:prstDash val="sysDash"/>
            </a:ln>
          </c:spPr>
          <c:marker>
            <c:symbol val="none"/>
          </c:marker>
          <c:xVal>
            <c:numRef>
              <c:f>Data!$B$4:$B$20</c:f>
              <c:numCache>
                <c:formatCode>General</c:formatCode>
                <c:ptCount val="17"/>
                <c:pt idx="0">
                  <c:v>75</c:v>
                </c:pt>
                <c:pt idx="1">
                  <c:v>76</c:v>
                </c:pt>
                <c:pt idx="2">
                  <c:v>77</c:v>
                </c:pt>
                <c:pt idx="3">
                  <c:v>78</c:v>
                </c:pt>
                <c:pt idx="4">
                  <c:v>79</c:v>
                </c:pt>
                <c:pt idx="5">
                  <c:v>80</c:v>
                </c:pt>
                <c:pt idx="6">
                  <c:v>81</c:v>
                </c:pt>
                <c:pt idx="7">
                  <c:v>82</c:v>
                </c:pt>
                <c:pt idx="8">
                  <c:v>83</c:v>
                </c:pt>
                <c:pt idx="9">
                  <c:v>84</c:v>
                </c:pt>
                <c:pt idx="10">
                  <c:v>85</c:v>
                </c:pt>
                <c:pt idx="11">
                  <c:v>86</c:v>
                </c:pt>
                <c:pt idx="12">
                  <c:v>87</c:v>
                </c:pt>
                <c:pt idx="13">
                  <c:v>88</c:v>
                </c:pt>
                <c:pt idx="14">
                  <c:v>89</c:v>
                </c:pt>
                <c:pt idx="15">
                  <c:v>90</c:v>
                </c:pt>
                <c:pt idx="16">
                  <c:v>91</c:v>
                </c:pt>
              </c:numCache>
            </c:numRef>
          </c:xVal>
          <c:yVal>
            <c:numRef>
              <c:f>Data!$J$6:$J$20</c:f>
              <c:numCache>
                <c:formatCode>0.00</c:formatCode>
                <c:ptCount val="15"/>
                <c:pt idx="0">
                  <c:v>13792.634177893966</c:v>
                </c:pt>
                <c:pt idx="1">
                  <c:v>13492.634174995346</c:v>
                </c:pt>
                <c:pt idx="2">
                  <c:v>13222.634172386659</c:v>
                </c:pt>
                <c:pt idx="3">
                  <c:v>12982.63417006811</c:v>
                </c:pt>
                <c:pt idx="4">
                  <c:v>12782.634168135561</c:v>
                </c:pt>
                <c:pt idx="5">
                  <c:v>12002.634160599413</c:v>
                </c:pt>
                <c:pt idx="6">
                  <c:v>9572.6341371209837</c:v>
                </c:pt>
                <c:pt idx="7">
                  <c:v>6932.6341116135</c:v>
                </c:pt>
                <c:pt idx="8">
                  <c:v>6152.6341040771404</c:v>
                </c:pt>
                <c:pt idx="9">
                  <c:v>5612.6340988597585</c:v>
                </c:pt>
                <c:pt idx="10">
                  <c:v>5352.6340963477805</c:v>
                </c:pt>
                <c:pt idx="11">
                  <c:v>5172.6340946084374</c:v>
                </c:pt>
                <c:pt idx="12">
                  <c:v>4852.6340915168248</c:v>
                </c:pt>
                <c:pt idx="13">
                  <c:v>4642.6340894877731</c:v>
                </c:pt>
                <c:pt idx="14">
                  <c:v>3992.6340832076153</c:v>
                </c:pt>
              </c:numCache>
            </c:numRef>
          </c:yVal>
        </c:ser>
        <c:axId val="153782528"/>
        <c:axId val="153805184"/>
      </c:scatterChart>
      <c:valAx>
        <c:axId val="153782528"/>
        <c:scaling>
          <c:orientation val="minMax"/>
          <c:max val="102"/>
          <c:min val="80"/>
        </c:scaling>
        <c:axPos val="b"/>
        <c:title>
          <c:tx>
            <c:rich>
              <a:bodyPr/>
              <a:lstStyle/>
              <a:p>
                <a:pPr>
                  <a:defRPr sz="1000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en-US"/>
                  <a:t>N</a:t>
                </a:r>
              </a:p>
            </c:rich>
          </c:tx>
          <c:layout>
            <c:manualLayout>
              <c:xMode val="edge"/>
              <c:yMode val="edge"/>
              <c:x val="0.46614872364039955"/>
              <c:y val="0.9363784665579119"/>
            </c:manualLayout>
          </c:layout>
          <c:spPr>
            <a:noFill/>
            <a:ln w="25400">
              <a:noFill/>
            </a:ln>
          </c:spPr>
        </c:title>
        <c:numFmt formatCode="General" sourceLinked="1"/>
        <c:minorTickMark val="in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153805184"/>
        <c:crosses val="autoZero"/>
        <c:crossBetween val="midCat"/>
        <c:majorUnit val="2"/>
        <c:minorUnit val="1"/>
      </c:valAx>
      <c:valAx>
        <c:axId val="153805184"/>
        <c:scaling>
          <c:orientation val="minMax"/>
          <c:max val="16000"/>
          <c:min val="6000"/>
        </c:scaling>
        <c:axPos val="l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 sz="1000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en-US"/>
                  <a:t>S2N (keV)</a:t>
                </a:r>
              </a:p>
            </c:rich>
          </c:tx>
          <c:layout>
            <c:manualLayout>
              <c:xMode val="edge"/>
              <c:yMode val="edge"/>
              <c:x val="1.1098779134295227E-2"/>
              <c:y val="0.44861337683523655"/>
            </c:manualLayout>
          </c:layout>
          <c:spPr>
            <a:noFill/>
            <a:ln w="25400">
              <a:noFill/>
            </a:ln>
          </c:spPr>
        </c:title>
        <c:numFmt formatCode="_(* #,##0_);_(* \(#,##0\);_(* &quot;-&quot;_);_(@_)" sourceLinked="0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153782528"/>
        <c:crosses val="autoZero"/>
        <c:crossBetween val="midCat"/>
      </c:valAx>
      <c:spPr>
        <a:noFill/>
        <a:ln w="12700">
          <a:solidFill>
            <a:srgbClr val="808080"/>
          </a:solidFill>
          <a:prstDash val="solid"/>
        </a:ln>
      </c:spPr>
    </c:plotArea>
    <c:legend>
      <c:legendPos val="r"/>
      <c:layout>
        <c:manualLayout>
          <c:xMode val="edge"/>
          <c:yMode val="edge"/>
          <c:x val="0.87014428412874656"/>
          <c:y val="6.5252854812398132E-3"/>
          <c:w val="0.12430632630410655"/>
          <c:h val="0.9951060358890701"/>
        </c:manualLayout>
      </c:layout>
      <c:spPr>
        <a:solidFill>
          <a:srgbClr val="FFFFFF"/>
        </a:solidFill>
        <a:ln w="3175">
          <a:solidFill>
            <a:srgbClr val="000000"/>
          </a:solidFill>
          <a:prstDash val="solid"/>
        </a:ln>
      </c:spPr>
      <c:txPr>
        <a:bodyPr/>
        <a:lstStyle/>
        <a:p>
          <a:pPr>
            <a:defRPr sz="920" b="0" i="0" u="none" strike="noStrike" baseline="0">
              <a:solidFill>
                <a:srgbClr val="000000"/>
              </a:solidFill>
              <a:latin typeface="Arial"/>
              <a:ea typeface="Arial"/>
              <a:cs typeface="Arial"/>
            </a:defRPr>
          </a:pPr>
          <a:endParaRPr lang="en-US"/>
        </a:p>
      </c:txPr>
    </c:legend>
    <c:plotVisOnly val="1"/>
    <c:dispBlanksAs val="gap"/>
  </c:chart>
  <c:spPr>
    <a:noFill/>
    <a:ln w="9525">
      <a:noFill/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1"/>
</c:chartSpace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1.wmf"/><Relationship Id="rId1" Type="http://schemas.openxmlformats.org/officeDocument/2006/relationships/image" Target="../media/image10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37.wmf"/><Relationship Id="rId2" Type="http://schemas.openxmlformats.org/officeDocument/2006/relationships/image" Target="../media/image36.wmf"/><Relationship Id="rId1" Type="http://schemas.openxmlformats.org/officeDocument/2006/relationships/image" Target="../media/image35.wmf"/><Relationship Id="rId4" Type="http://schemas.openxmlformats.org/officeDocument/2006/relationships/image" Target="../media/image38.w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42.wmf"/><Relationship Id="rId2" Type="http://schemas.openxmlformats.org/officeDocument/2006/relationships/image" Target="../media/image41.wmf"/><Relationship Id="rId1" Type="http://schemas.openxmlformats.org/officeDocument/2006/relationships/image" Target="../media/image40.wmf"/><Relationship Id="rId6" Type="http://schemas.openxmlformats.org/officeDocument/2006/relationships/image" Target="../media/image45.wmf"/><Relationship Id="rId5" Type="http://schemas.openxmlformats.org/officeDocument/2006/relationships/image" Target="../media/image44.wmf"/><Relationship Id="rId4" Type="http://schemas.openxmlformats.org/officeDocument/2006/relationships/image" Target="../media/image43.wmf"/></Relationships>
</file>

<file path=ppt/handoutMasters/_rels/handout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6" descr="slide footer_maroon_7421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613775"/>
            <a:ext cx="9144000" cy="53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4" descr="slide header_maroon_7421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286000" y="0"/>
            <a:ext cx="9144000" cy="14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952999" y="152400"/>
            <a:ext cx="1903413" cy="3048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B18B65-4CBA-DB46-9D73-AD0C58E7BE22}" type="datetime1">
              <a:rPr lang="en-US" smtClean="0"/>
              <a:pPr/>
              <a:t>4/26/2012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762000" y="8610601"/>
            <a:ext cx="5486400" cy="2286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 smtClean="0"/>
              <a:t>Go to ”Insert (View) | Header and Footer" to add your organization, sponsor, meeting name here; then, click "Apply to All"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6324599" y="8685213"/>
            <a:ext cx="531813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A05E24-A365-DF40-BF27-0C4D1E380F5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269693-4B73-3F4B-BE08-27CE2957F7EB}" type="datetime1">
              <a:rPr lang="en-US" smtClean="0"/>
              <a:pPr/>
              <a:t>4/26/2012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 smtClean="0"/>
              <a:t>Go to ”Insert (View) | Header and Footer" to add your organization, sponsor, meeting name here; then, click "Apply to All"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1A7F71-A600-874B-8C52-75C3F91F2DFD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Go to ”Insert (View) | Header and Footer" to add your organization, sponsor, meeting name here; then, click "Apply to All"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B1A7F71-A600-874B-8C52-75C3F91F2DFD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44D1266-86E3-4619-AFF7-B8E1AFD9A762}" type="slidenum">
              <a:rPr lang="en-US"/>
              <a:pPr/>
              <a:t>12</a:t>
            </a:fld>
            <a:endParaRPr lang="en-US"/>
          </a:p>
        </p:txBody>
      </p:sp>
      <p:sp>
        <p:nvSpPr>
          <p:cNvPr id="1671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5063" y="674688"/>
            <a:ext cx="4605337" cy="3454400"/>
          </a:xfrm>
          <a:ln/>
        </p:spPr>
      </p:sp>
      <p:sp>
        <p:nvSpPr>
          <p:cNvPr id="1671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938" y="4351338"/>
            <a:ext cx="5078412" cy="4132262"/>
          </a:xfrm>
        </p:spPr>
        <p:txBody>
          <a:bodyPr lIns="91381" tIns="45692" rIns="91381" bIns="45692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7CA6A91-DB31-4EB4-AE2E-2616DF86EDE0}" type="slidenum">
              <a:rPr lang="en-US"/>
              <a:pPr/>
              <a:t>35</a:t>
            </a:fld>
            <a:endParaRPr lang="en-US"/>
          </a:p>
        </p:txBody>
      </p:sp>
      <p:sp>
        <p:nvSpPr>
          <p:cNvPr id="63490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3491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711" y="4344025"/>
            <a:ext cx="5028579" cy="41144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CA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85838" y="1671638"/>
            <a:ext cx="7696200" cy="1069975"/>
          </a:xfrm>
        </p:spPr>
        <p:txBody>
          <a:bodyPr/>
          <a:lstStyle>
            <a:lvl1pPr>
              <a:defRPr sz="3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985838" y="3125788"/>
            <a:ext cx="64008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/>
            </a:lvl1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pic>
        <p:nvPicPr>
          <p:cNvPr id="3080" name="Picture 7" descr="doe_black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54963" y="6456363"/>
            <a:ext cx="960437" cy="23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4" descr="title header_maroon_7421.jp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096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6" descr="title footer_maroon_7421.jpg"/>
          <p:cNvPicPr>
            <a:picLocks noChangeAspect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794500"/>
            <a:ext cx="9144000" cy="6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18887" y="6324600"/>
            <a:ext cx="4535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11/17/2010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ANL Physics Division - November Student Lunch Meeting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034D8C-3CB4-402A-BC46-2AB14C0FE9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>
              <a:defRPr sz="2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11/17/2010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ANL Physics Division - November Student Lunch Meeting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034D8C-3CB4-402A-BC46-2AB14C0FE9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9725" y="330200"/>
            <a:ext cx="7954963" cy="3476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46075" y="1400175"/>
            <a:ext cx="3890963" cy="17081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89438" y="1400175"/>
            <a:ext cx="3892550" cy="17081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8609013" y="6465888"/>
            <a:ext cx="357187" cy="344487"/>
          </a:xfrm>
        </p:spPr>
        <p:txBody>
          <a:bodyPr/>
          <a:lstStyle>
            <a:lvl1pPr>
              <a:defRPr/>
            </a:lvl1pPr>
          </a:lstStyle>
          <a:p>
            <a:fld id="{32A146C8-9893-4F0D-96CE-D0A3665AAC6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>
  <p:cSld name="Title and Tex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9725" y="330200"/>
            <a:ext cx="7954963" cy="3476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46075" y="1400175"/>
            <a:ext cx="7935913" cy="777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6075" y="2330450"/>
            <a:ext cx="7935913" cy="777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8609013" y="6465888"/>
            <a:ext cx="357187" cy="344487"/>
          </a:xfrm>
        </p:spPr>
        <p:txBody>
          <a:bodyPr/>
          <a:lstStyle>
            <a:lvl1pPr>
              <a:defRPr/>
            </a:lvl1pPr>
          </a:lstStyle>
          <a:p>
            <a:fld id="{F4B9FFCD-C745-4562-9533-B2A2689CC82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hf hdr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9725" y="330200"/>
            <a:ext cx="7954963" cy="3476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6075" y="1400175"/>
            <a:ext cx="3890963" cy="17081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389438" y="1400175"/>
            <a:ext cx="3892550" cy="17081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8609013" y="6465888"/>
            <a:ext cx="357187" cy="344487"/>
          </a:xfrm>
        </p:spPr>
        <p:txBody>
          <a:bodyPr/>
          <a:lstStyle>
            <a:lvl1pPr>
              <a:defRPr/>
            </a:lvl1pPr>
          </a:lstStyle>
          <a:p>
            <a:fld id="{F622A855-5D56-4E29-9322-2A265C97BEB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010400" y="6572250"/>
            <a:ext cx="1371600" cy="2095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41350" y="6629400"/>
            <a:ext cx="5942013" cy="2286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Notre-Dame Colloquium		Guy Savard		October 27 2010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489700"/>
            <a:ext cx="384175" cy="365125"/>
          </a:xfrm>
        </p:spPr>
        <p:txBody>
          <a:bodyPr/>
          <a:lstStyle>
            <a:lvl1pPr>
              <a:defRPr/>
            </a:lvl1pPr>
          </a:lstStyle>
          <a:p>
            <a:fld id="{E154B641-8235-43A2-A4A4-18E5098F077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11/17/2010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ANL Physics Division - November Student Lunch Meeting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034D8C-3CB4-402A-BC46-2AB14C0FE9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3000" b="1" cap="none" baseline="0"/>
            </a:lvl1pPr>
          </a:lstStyle>
          <a:p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8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11/17/2010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ANL Physics Division - November Student Lunch Meeting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034D8C-3CB4-402A-BC46-2AB14C0FE9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 u="none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11/17/2010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ANL Physics Division - November Student Lunch Meeting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034D8C-3CB4-402A-BC46-2AB14C0FE9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11/17/2010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ANL Physics Division - November Student Lunch Meeting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034D8C-3CB4-402A-BC46-2AB14C0FE9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11/17/2010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ANL Physics Division - November Student Lunch Meeting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034D8C-3CB4-402A-BC46-2AB14C0FE9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11/17/2010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ANL Physics Division - November Student Lunch Meeting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034D8C-3CB4-402A-BC46-2AB14C0FE9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479550"/>
          </a:xfrm>
        </p:spPr>
        <p:txBody>
          <a:bodyPr anchor="t"/>
          <a:lstStyle>
            <a:lvl1pPr algn="l">
              <a:defRPr sz="26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752601"/>
            <a:ext cx="3008313" cy="4419600"/>
          </a:xfrm>
        </p:spPr>
        <p:txBody>
          <a:bodyPr/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11/17/2010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ANL Physics Division - November Student Lunch Meeting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034D8C-3CB4-402A-BC46-2AB14C0FE9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6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11/17/2010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ANL Physics Division - November Student Lunch Meeting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034D8C-3CB4-402A-BC46-2AB14C0FE9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6" descr="slide footer_maroon_7421.jpg"/>
          <p:cNvPicPr>
            <a:picLocks noChangeAspect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0" y="6327775"/>
            <a:ext cx="9144000" cy="53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 dirty="0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010400" y="6572250"/>
            <a:ext cx="1371600" cy="20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/>
            </a:lvl1pPr>
          </a:lstStyle>
          <a:p>
            <a:r>
              <a:rPr lang="en-US" smtClean="0"/>
              <a:t>11/17/2010</a:t>
            </a:r>
            <a:endParaRPr lang="en-US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657225" y="6307138"/>
            <a:ext cx="5942013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900"/>
            </a:lvl1pPr>
          </a:lstStyle>
          <a:p>
            <a:r>
              <a:rPr lang="en-US" dirty="0" smtClean="0"/>
              <a:t>ANL Physics Division - November Student Lunch Meeting</a:t>
            </a:r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610600" y="6489700"/>
            <a:ext cx="384175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900"/>
            </a:lvl1pPr>
          </a:lstStyle>
          <a:p>
            <a:fld id="{87034D8C-3CB4-402A-BC46-2AB14C0FE90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" name="Picture 4" descr="slide header_maroon_7421.jpg"/>
          <p:cNvPicPr>
            <a:picLocks noChangeAspect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0" y="0"/>
            <a:ext cx="9144000" cy="14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29921" y="6598920"/>
            <a:ext cx="122479" cy="182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</p:sldLayoutIdLst>
  <p:hf hd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600" b="1">
          <a:solidFill>
            <a:srgbClr val="5C0426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Trebuchet MS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Trebuchet MS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Trebuchet MS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Trebuchet MS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Trebuchet MS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Trebuchet MS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Trebuchet MS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Trebuchet MS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1F497D"/>
        </a:buClr>
        <a:buFont typeface="Wingdings" pitchFamily="2" charset="2"/>
        <a:buChar char="§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1F497D"/>
        </a:buClr>
        <a:buChar char="–"/>
        <a:defRPr sz="16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rgbClr val="1F497D"/>
        </a:buClr>
        <a:buChar char="•"/>
        <a:defRPr sz="1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rgbClr val="1F497D"/>
        </a:buClr>
        <a:buChar char="–"/>
        <a:defRPr sz="14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rgbClr val="1F497D"/>
        </a:buClr>
        <a:buFont typeface="Arial" charset="0"/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rgbClr val="1F497D"/>
        </a:buClr>
        <a:buFont typeface="Arial" charset="0"/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rgbClr val="1F497D"/>
        </a:buClr>
        <a:buFont typeface="Arial" charset="0"/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rgbClr val="1F497D"/>
        </a:buClr>
        <a:buFont typeface="Arial" charset="0"/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rgbClr val="1F497D"/>
        </a:buClr>
        <a:buFont typeface="Arial" charset="0"/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w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.xml"/><Relationship Id="rId1" Type="http://schemas.openxmlformats.org/officeDocument/2006/relationships/vmlDrawing" Target="../drawings/vmlDrawing3.vml"/><Relationship Id="rId4" Type="http://schemas.openxmlformats.org/officeDocument/2006/relationships/oleObject" Target="../embeddings/oleObject4.bin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4" Type="http://schemas.openxmlformats.org/officeDocument/2006/relationships/image" Target="../media/image20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4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10" Type="http://schemas.openxmlformats.org/officeDocument/2006/relationships/image" Target="../media/image28.jpeg"/><Relationship Id="rId4" Type="http://schemas.openxmlformats.org/officeDocument/2006/relationships/image" Target="../media/image22.jpeg"/><Relationship Id="rId9" Type="http://schemas.openxmlformats.org/officeDocument/2006/relationships/image" Target="../media/image27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oleObject" Target="../embeddings/oleObject5.bin"/><Relationship Id="rId7" Type="http://schemas.openxmlformats.org/officeDocument/2006/relationships/image" Target="../media/image33.pn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oleObject" Target="../embeddings/oleObject9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8.bin"/><Relationship Id="rId5" Type="http://schemas.openxmlformats.org/officeDocument/2006/relationships/oleObject" Target="../embeddings/oleObject7.bin"/><Relationship Id="rId4" Type="http://schemas.openxmlformats.org/officeDocument/2006/relationships/oleObject" Target="../embeddings/oleObject6.bin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5.bin"/><Relationship Id="rId3" Type="http://schemas.openxmlformats.org/officeDocument/2006/relationships/oleObject" Target="../embeddings/oleObject10.bin"/><Relationship Id="rId7" Type="http://schemas.openxmlformats.org/officeDocument/2006/relationships/oleObject" Target="../embeddings/oleObject14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13.bin"/><Relationship Id="rId5" Type="http://schemas.openxmlformats.org/officeDocument/2006/relationships/oleObject" Target="../embeddings/oleObject12.bin"/><Relationship Id="rId4" Type="http://schemas.openxmlformats.org/officeDocument/2006/relationships/oleObject" Target="../embeddings/oleObject11.bin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5.xml"/><Relationship Id="rId4" Type="http://schemas.openxmlformats.org/officeDocument/2006/relationships/image" Target="../media/image48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6.xml"/><Relationship Id="rId4" Type="http://schemas.openxmlformats.org/officeDocument/2006/relationships/image" Target="../media/image5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7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7" Type="http://schemas.openxmlformats.org/officeDocument/2006/relationships/image" Target="../media/image60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wmf"/><Relationship Id="rId1" Type="http://schemas.openxmlformats.org/officeDocument/2006/relationships/slideLayout" Target="../slideLayouts/slideLayout1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8.xml"/><Relationship Id="rId6" Type="http://schemas.openxmlformats.org/officeDocument/2006/relationships/image" Target="../media/image73.jpeg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jpeg"/><Relationship Id="rId3" Type="http://schemas.openxmlformats.org/officeDocument/2006/relationships/image" Target="../media/image74.jpeg"/><Relationship Id="rId7" Type="http://schemas.openxmlformats.org/officeDocument/2006/relationships/image" Target="../media/image78.jpe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9.xml"/><Relationship Id="rId6" Type="http://schemas.openxmlformats.org/officeDocument/2006/relationships/image" Target="../media/image77.jpeg"/><Relationship Id="rId5" Type="http://schemas.openxmlformats.org/officeDocument/2006/relationships/image" Target="../media/image76.jpeg"/><Relationship Id="rId10" Type="http://schemas.openxmlformats.org/officeDocument/2006/relationships/image" Target="../media/image81.jpeg"/><Relationship Id="rId4" Type="http://schemas.openxmlformats.org/officeDocument/2006/relationships/image" Target="../media/image75.png"/><Relationship Id="rId9" Type="http://schemas.openxmlformats.org/officeDocument/2006/relationships/image" Target="../media/image80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8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Relationship Id="rId6" Type="http://schemas.openxmlformats.org/officeDocument/2006/relationships/image" Target="../media/image87.png"/><Relationship Id="rId11" Type="http://schemas.openxmlformats.org/officeDocument/2006/relationships/image" Target="../media/image92.png"/><Relationship Id="rId5" Type="http://schemas.openxmlformats.org/officeDocument/2006/relationships/hyperlink" Target="http://www.umanitoba.ca/" TargetMode="External"/><Relationship Id="rId10" Type="http://schemas.openxmlformats.org/officeDocument/2006/relationships/image" Target="../media/image91.jpeg"/><Relationship Id="rId4" Type="http://schemas.openxmlformats.org/officeDocument/2006/relationships/image" Target="../media/image86.png"/><Relationship Id="rId9" Type="http://schemas.openxmlformats.org/officeDocument/2006/relationships/image" Target="../media/image9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.vml"/><Relationship Id="rId5" Type="http://schemas.openxmlformats.org/officeDocument/2006/relationships/oleObject" Target="../embeddings/oleObject2.bin"/><Relationship Id="rId4" Type="http://schemas.openxmlformats.org/officeDocument/2006/relationships/oleObject" Target="../embeddings/oleObject1.bin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.vml"/><Relationship Id="rId4" Type="http://schemas.openxmlformats.org/officeDocument/2006/relationships/oleObject" Target="../embeddings/oleObject3.bin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From the Triangle Room To CARIBU:</a:t>
            </a:r>
            <a:endParaRPr lang="en-US" dirty="0"/>
          </a:p>
        </p:txBody>
      </p:sp>
      <p:sp>
        <p:nvSpPr>
          <p:cNvPr id="8" name="Subtitle 7"/>
          <p:cNvSpPr>
            <a:spLocks noGrp="1"/>
          </p:cNvSpPr>
          <p:nvPr>
            <p:ph type="subTitle" idx="1"/>
          </p:nvPr>
        </p:nvSpPr>
        <p:spPr>
          <a:xfrm>
            <a:off x="985838" y="3125788"/>
            <a:ext cx="6400800" cy="2132012"/>
          </a:xfrm>
        </p:spPr>
        <p:txBody>
          <a:bodyPr/>
          <a:lstStyle/>
          <a:p>
            <a:pPr algn="ctr"/>
            <a:r>
              <a:rPr lang="en-US" sz="2000" b="1" dirty="0" smtClean="0"/>
              <a:t>The status of </a:t>
            </a:r>
            <a:r>
              <a:rPr lang="en-US" sz="2000" b="1" i="1" dirty="0" smtClean="0"/>
              <a:t>r</a:t>
            </a:r>
            <a:r>
              <a:rPr lang="en-US" sz="2000" b="1" dirty="0" smtClean="0"/>
              <a:t>-process mass measurements with the CPT</a:t>
            </a:r>
          </a:p>
          <a:p>
            <a:pPr algn="ctr"/>
            <a:endParaRPr lang="en-US" dirty="0" smtClean="0"/>
          </a:p>
          <a:p>
            <a:pPr algn="ctr"/>
            <a:r>
              <a:rPr lang="en-US" dirty="0" smtClean="0"/>
              <a:t>Daniel Lascar</a:t>
            </a:r>
          </a:p>
          <a:p>
            <a:pPr algn="ctr"/>
            <a:r>
              <a:rPr lang="en-US" dirty="0" smtClean="0"/>
              <a:t>ANL Physics Division</a:t>
            </a:r>
          </a:p>
          <a:p>
            <a:pPr algn="ctr"/>
            <a:r>
              <a:rPr lang="en-US" dirty="0" smtClean="0"/>
              <a:t>November Student Lunch Meeting</a:t>
            </a:r>
          </a:p>
          <a:p>
            <a:pPr algn="ctr"/>
            <a:r>
              <a:rPr lang="en-US" dirty="0" smtClean="0"/>
              <a:t>November 17, 2010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11/17/2010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ANL Physics Division - November Student Lunch Meeting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10</a:t>
            </a:fld>
            <a:endParaRPr lang="en-US"/>
          </a:p>
        </p:txBody>
      </p:sp>
      <p:graphicFrame>
        <p:nvGraphicFramePr>
          <p:cNvPr id="5" name="Chart 4"/>
          <p:cNvGraphicFramePr>
            <a:graphicFrameLocks noGrp="1"/>
          </p:cNvGraphicFramePr>
          <p:nvPr/>
        </p:nvGraphicFramePr>
        <p:xfrm>
          <a:off x="280987" y="509587"/>
          <a:ext cx="8582025" cy="58388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5410200" y="6107668"/>
            <a:ext cx="198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J. Van </a:t>
            </a:r>
            <a:r>
              <a:rPr lang="en-US" dirty="0" err="1" smtClean="0"/>
              <a:t>Schelt</a:t>
            </a:r>
            <a:r>
              <a:rPr lang="en-US" dirty="0" smtClean="0"/>
              <a:t> 2010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9202B9-8169-41D3-BD07-63C4E91BB718}" type="slidenum">
              <a:rPr lang="en-US"/>
              <a:pPr/>
              <a:t>11</a:t>
            </a:fld>
            <a:endParaRPr lang="en-US"/>
          </a:p>
        </p:txBody>
      </p:sp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>
          <a:xfrm>
            <a:off x="339725" y="330200"/>
            <a:ext cx="7954963" cy="731838"/>
          </a:xfrm>
        </p:spPr>
        <p:txBody>
          <a:bodyPr/>
          <a:lstStyle/>
          <a:p>
            <a:pPr algn="ctr"/>
            <a:r>
              <a:rPr lang="en-US" sz="5000"/>
              <a:t>It’s an Explosion!</a:t>
            </a:r>
          </a:p>
        </p:txBody>
      </p:sp>
      <p:sp>
        <p:nvSpPr>
          <p:cNvPr id="54276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389438" y="1400175"/>
            <a:ext cx="3892550" cy="3779838"/>
          </a:xfrm>
        </p:spPr>
        <p:txBody>
          <a:bodyPr/>
          <a:lstStyle/>
          <a:p>
            <a:r>
              <a:rPr lang="en-US" sz="2400" b="1" dirty="0">
                <a:solidFill>
                  <a:schemeClr val="tx2"/>
                </a:solidFill>
              </a:rPr>
              <a:t>Time is of the essence</a:t>
            </a:r>
          </a:p>
          <a:p>
            <a:r>
              <a:rPr lang="en-US" sz="2400" b="1" dirty="0">
                <a:solidFill>
                  <a:schemeClr val="tx2"/>
                </a:solidFill>
              </a:rPr>
              <a:t>High Temperature is rapidly decreasing.</a:t>
            </a:r>
          </a:p>
          <a:p>
            <a:r>
              <a:rPr lang="en-US" sz="2400" b="1" dirty="0">
                <a:solidFill>
                  <a:schemeClr val="tx2"/>
                </a:solidFill>
              </a:rPr>
              <a:t>High </a:t>
            </a:r>
            <a:r>
              <a:rPr lang="en-US" sz="2400" b="1" dirty="0" err="1">
                <a:solidFill>
                  <a:schemeClr val="tx2"/>
                </a:solidFill>
              </a:rPr>
              <a:t>n</a:t>
            </a:r>
            <a:r>
              <a:rPr lang="en-US" sz="2400" b="1" baseline="-25000" dirty="0" err="1">
                <a:solidFill>
                  <a:schemeClr val="tx2"/>
                </a:solidFill>
              </a:rPr>
              <a:t>n</a:t>
            </a:r>
            <a:r>
              <a:rPr lang="en-US" sz="2400" b="1" dirty="0">
                <a:solidFill>
                  <a:schemeClr val="tx2"/>
                </a:solidFill>
              </a:rPr>
              <a:t> also rapidly decreasing.</a:t>
            </a:r>
          </a:p>
          <a:p>
            <a:r>
              <a:rPr lang="en-US" sz="2400" b="1" dirty="0">
                <a:solidFill>
                  <a:schemeClr val="tx2"/>
                </a:solidFill>
              </a:rPr>
              <a:t>The entire process take ~2-3 s</a:t>
            </a:r>
          </a:p>
          <a:p>
            <a:pPr lvl="1"/>
            <a:r>
              <a:rPr lang="en-US" sz="2400" dirty="0">
                <a:solidFill>
                  <a:schemeClr val="tx2"/>
                </a:solidFill>
              </a:rPr>
              <a:t>(</a:t>
            </a:r>
            <a:r>
              <a:rPr lang="en-US" sz="2400" dirty="0" err="1">
                <a:solidFill>
                  <a:schemeClr val="tx2"/>
                </a:solidFill>
              </a:rPr>
              <a:t>n,</a:t>
            </a:r>
            <a:r>
              <a:rPr lang="en-US" sz="2400" dirty="0" err="1">
                <a:solidFill>
                  <a:schemeClr val="tx2"/>
                </a:solidFill>
                <a:latin typeface="Symbol" pitchFamily="18" charset="2"/>
              </a:rPr>
              <a:t>g</a:t>
            </a:r>
            <a:r>
              <a:rPr lang="en-US" sz="2400" dirty="0">
                <a:solidFill>
                  <a:schemeClr val="tx2"/>
                </a:solidFill>
              </a:rPr>
              <a:t>) occurs ~</a:t>
            </a:r>
            <a:r>
              <a:rPr lang="en-US" sz="2400" dirty="0" smtClean="0">
                <a:solidFill>
                  <a:schemeClr val="tx2"/>
                </a:solidFill>
                <a:latin typeface="Symbol" pitchFamily="18" charset="2"/>
              </a:rPr>
              <a:t>m</a:t>
            </a:r>
            <a:r>
              <a:rPr lang="en-US" sz="2400" dirty="0" smtClean="0">
                <a:solidFill>
                  <a:schemeClr val="tx2"/>
                </a:solidFill>
              </a:rPr>
              <a:t>s</a:t>
            </a:r>
          </a:p>
          <a:p>
            <a:pPr lvl="1"/>
            <a:r>
              <a:rPr lang="en-US" sz="2400" dirty="0" smtClean="0">
                <a:solidFill>
                  <a:schemeClr val="tx2"/>
                </a:solidFill>
                <a:latin typeface="Symbol" pitchFamily="18" charset="2"/>
              </a:rPr>
              <a:t>b</a:t>
            </a:r>
            <a:r>
              <a:rPr lang="en-US" sz="2400" dirty="0" smtClean="0">
                <a:solidFill>
                  <a:schemeClr val="tx2"/>
                </a:solidFill>
              </a:rPr>
              <a:t>-decay </a:t>
            </a:r>
            <a:r>
              <a:rPr lang="en-US" sz="2400" dirty="0">
                <a:solidFill>
                  <a:schemeClr val="tx2"/>
                </a:solidFill>
              </a:rPr>
              <a:t>occurs ~ms</a:t>
            </a:r>
            <a:endParaRPr lang="en-US" sz="2700" dirty="0"/>
          </a:p>
        </p:txBody>
      </p:sp>
      <p:sp>
        <p:nvSpPr>
          <p:cNvPr id="6" name="Date Placeholder 7"/>
          <p:cNvSpPr txBox="1">
            <a:spLocks/>
          </p:cNvSpPr>
          <p:nvPr/>
        </p:nvSpPr>
        <p:spPr bwMode="auto">
          <a:xfrm>
            <a:off x="7315200" y="6572250"/>
            <a:ext cx="1371600" cy="20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11/17/2010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 cstate="print"/>
          <a:srcRect l="8197" r="4918" b="12568"/>
          <a:stretch>
            <a:fillRect/>
          </a:stretch>
        </p:blipFill>
        <p:spPr bwMode="auto">
          <a:xfrm rot="5400000">
            <a:off x="419100" y="2095500"/>
            <a:ext cx="40386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Notre-Dame Colloquium		Guy Savard		October 27 2010</a:t>
            </a:r>
          </a:p>
        </p:txBody>
      </p:sp>
      <p:sp>
        <p:nvSpPr>
          <p:cNvPr id="1670146" name="Rectangle 2"/>
          <p:cNvSpPr>
            <a:spLocks noChangeArrowheads="1"/>
          </p:cNvSpPr>
          <p:nvPr/>
        </p:nvSpPr>
        <p:spPr bwMode="auto">
          <a:xfrm>
            <a:off x="0" y="0"/>
            <a:ext cx="9332913" cy="70739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endParaRPr lang="en-US"/>
          </a:p>
        </p:txBody>
      </p:sp>
      <p:pic>
        <p:nvPicPr>
          <p:cNvPr id="1670147" name="Picture 3" descr="chart"/>
          <p:cNvPicPr>
            <a:picLocks noChangeAspect="1" noChangeArrowheads="1"/>
          </p:cNvPicPr>
          <p:nvPr/>
        </p:nvPicPr>
        <p:blipFill>
          <a:blip r:embed="rId3" cstate="print"/>
          <a:srcRect r="13974"/>
          <a:stretch>
            <a:fillRect/>
          </a:stretch>
        </p:blipFill>
        <p:spPr bwMode="auto">
          <a:xfrm>
            <a:off x="1311275" y="1146175"/>
            <a:ext cx="7947025" cy="5289550"/>
          </a:xfrm>
          <a:prstGeom prst="rect">
            <a:avLst/>
          </a:prstGeom>
          <a:noFill/>
        </p:spPr>
      </p:pic>
      <p:sp>
        <p:nvSpPr>
          <p:cNvPr id="1670148" name="Line 4"/>
          <p:cNvSpPr>
            <a:spLocks noChangeShapeType="1"/>
          </p:cNvSpPr>
          <p:nvPr/>
        </p:nvSpPr>
        <p:spPr bwMode="auto">
          <a:xfrm>
            <a:off x="765175" y="6594475"/>
            <a:ext cx="7874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670149" name="Line 5"/>
          <p:cNvSpPr>
            <a:spLocks noChangeShapeType="1"/>
          </p:cNvSpPr>
          <p:nvPr/>
        </p:nvSpPr>
        <p:spPr bwMode="auto">
          <a:xfrm rot="-5400000">
            <a:off x="383382" y="6214269"/>
            <a:ext cx="787400" cy="15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670150" name="Text Box 6"/>
          <p:cNvSpPr txBox="1">
            <a:spLocks noChangeArrowheads="1"/>
          </p:cNvSpPr>
          <p:nvPr/>
        </p:nvSpPr>
        <p:spPr bwMode="auto">
          <a:xfrm>
            <a:off x="1511300" y="6397625"/>
            <a:ext cx="8858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en-US" sz="1600">
                <a:latin typeface="Times New Roman" pitchFamily="18" charset="0"/>
              </a:rPr>
              <a:t>neutrons</a:t>
            </a:r>
          </a:p>
        </p:txBody>
      </p:sp>
      <p:sp>
        <p:nvSpPr>
          <p:cNvPr id="1670151" name="Text Box 7"/>
          <p:cNvSpPr txBox="1">
            <a:spLocks noChangeArrowheads="1"/>
          </p:cNvSpPr>
          <p:nvPr/>
        </p:nvSpPr>
        <p:spPr bwMode="auto">
          <a:xfrm>
            <a:off x="0" y="5953125"/>
            <a:ext cx="79533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en-US" sz="1600">
                <a:latin typeface="Times New Roman" pitchFamily="18" charset="0"/>
              </a:rPr>
              <a:t>protons</a:t>
            </a:r>
          </a:p>
        </p:txBody>
      </p:sp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1201738" y="3136900"/>
            <a:ext cx="2771775" cy="3184525"/>
            <a:chOff x="757" y="1976"/>
            <a:chExt cx="1746" cy="2006"/>
          </a:xfrm>
        </p:grpSpPr>
        <p:sp>
          <p:nvSpPr>
            <p:cNvPr id="1670153" name="Text Box 9"/>
            <p:cNvSpPr txBox="1">
              <a:spLocks noChangeArrowheads="1"/>
            </p:cNvSpPr>
            <p:nvPr/>
          </p:nvSpPr>
          <p:spPr bwMode="auto">
            <a:xfrm rot="-475">
              <a:off x="757" y="2257"/>
              <a:ext cx="1104" cy="294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accent2"/>
              </a:solidFill>
              <a:miter lim="800000"/>
              <a:headEnd/>
              <a:tailEnd/>
            </a:ln>
            <a:effectLst>
              <a:outerShdw dist="107763" dir="2700000" algn="ctr" rotWithShape="0">
                <a:schemeClr val="bg2"/>
              </a:outerShdw>
            </a:effectLst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sz="2400" b="1">
                  <a:solidFill>
                    <a:schemeClr val="accent2"/>
                  </a:solidFill>
                </a:rPr>
                <a:t>rp process</a:t>
              </a:r>
            </a:p>
          </p:txBody>
        </p:sp>
        <p:sp>
          <p:nvSpPr>
            <p:cNvPr id="1670154" name="Freeform 10"/>
            <p:cNvSpPr>
              <a:spLocks/>
            </p:cNvSpPr>
            <p:nvPr/>
          </p:nvSpPr>
          <p:spPr bwMode="auto">
            <a:xfrm>
              <a:off x="900" y="1976"/>
              <a:ext cx="1603" cy="2006"/>
            </a:xfrm>
            <a:custGeom>
              <a:avLst/>
              <a:gdLst/>
              <a:ahLst/>
              <a:cxnLst>
                <a:cxn ang="0">
                  <a:pos x="0" y="2184"/>
                </a:cxn>
                <a:cxn ang="0">
                  <a:pos x="126" y="2010"/>
                </a:cxn>
                <a:cxn ang="0">
                  <a:pos x="126" y="1932"/>
                </a:cxn>
                <a:cxn ang="0">
                  <a:pos x="1584" y="90"/>
                </a:cxn>
                <a:cxn ang="0">
                  <a:pos x="1752" y="84"/>
                </a:cxn>
                <a:cxn ang="0">
                  <a:pos x="1746" y="0"/>
                </a:cxn>
                <a:cxn ang="0">
                  <a:pos x="1680" y="84"/>
                </a:cxn>
              </a:cxnLst>
              <a:rect l="0" t="0" r="r" b="b"/>
              <a:pathLst>
                <a:path w="1752" h="2184">
                  <a:moveTo>
                    <a:pt x="0" y="2184"/>
                  </a:moveTo>
                  <a:lnTo>
                    <a:pt x="126" y="2010"/>
                  </a:lnTo>
                  <a:lnTo>
                    <a:pt x="126" y="1932"/>
                  </a:lnTo>
                  <a:lnTo>
                    <a:pt x="1584" y="90"/>
                  </a:lnTo>
                  <a:lnTo>
                    <a:pt x="1752" y="84"/>
                  </a:lnTo>
                  <a:lnTo>
                    <a:pt x="1746" y="0"/>
                  </a:lnTo>
                  <a:lnTo>
                    <a:pt x="1680" y="84"/>
                  </a:lnTo>
                </a:path>
              </a:pathLst>
            </a:custGeom>
            <a:noFill/>
            <a:ln w="57150" cmpd="sng">
              <a:solidFill>
                <a:schemeClr val="accent2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" name="Group 11"/>
          <p:cNvGrpSpPr>
            <a:grpSpLocks/>
          </p:cNvGrpSpPr>
          <p:nvPr/>
        </p:nvGrpSpPr>
        <p:grpSpPr bwMode="auto">
          <a:xfrm>
            <a:off x="3348038" y="1600200"/>
            <a:ext cx="5762625" cy="3262313"/>
            <a:chOff x="2109" y="1008"/>
            <a:chExt cx="3630" cy="2055"/>
          </a:xfrm>
        </p:grpSpPr>
        <p:sp>
          <p:nvSpPr>
            <p:cNvPr id="1670156" name="Text Box 12"/>
            <p:cNvSpPr txBox="1">
              <a:spLocks noChangeArrowheads="1"/>
            </p:cNvSpPr>
            <p:nvPr/>
          </p:nvSpPr>
          <p:spPr bwMode="auto">
            <a:xfrm rot="-18402">
              <a:off x="4752" y="1440"/>
              <a:ext cx="987" cy="294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CC00CC"/>
              </a:solidFill>
              <a:miter lim="800000"/>
              <a:headEnd/>
              <a:tailEnd/>
            </a:ln>
            <a:effectLst>
              <a:outerShdw dist="107763" dir="2700000" algn="ctr" rotWithShape="0">
                <a:schemeClr val="bg2"/>
              </a:outerShdw>
            </a:effectLst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sz="2400" b="1">
                  <a:solidFill>
                    <a:srgbClr val="CC00CC"/>
                  </a:solidFill>
                </a:rPr>
                <a:t>r process</a:t>
              </a:r>
            </a:p>
          </p:txBody>
        </p:sp>
        <p:sp>
          <p:nvSpPr>
            <p:cNvPr id="1670157" name="Freeform 13"/>
            <p:cNvSpPr>
              <a:spLocks/>
            </p:cNvSpPr>
            <p:nvPr/>
          </p:nvSpPr>
          <p:spPr bwMode="auto">
            <a:xfrm>
              <a:off x="2109" y="1008"/>
              <a:ext cx="2982" cy="2055"/>
            </a:xfrm>
            <a:custGeom>
              <a:avLst/>
              <a:gdLst/>
              <a:ahLst/>
              <a:cxnLst>
                <a:cxn ang="0">
                  <a:pos x="0" y="2238"/>
                </a:cxn>
                <a:cxn ang="0">
                  <a:pos x="120" y="2238"/>
                </a:cxn>
                <a:cxn ang="0">
                  <a:pos x="318" y="2034"/>
                </a:cxn>
                <a:cxn ang="0">
                  <a:pos x="582" y="1932"/>
                </a:cxn>
                <a:cxn ang="0">
                  <a:pos x="906" y="1764"/>
                </a:cxn>
                <a:cxn ang="0">
                  <a:pos x="1098" y="1656"/>
                </a:cxn>
                <a:cxn ang="0">
                  <a:pos x="1290" y="1578"/>
                </a:cxn>
                <a:cxn ang="0">
                  <a:pos x="1290" y="1302"/>
                </a:cxn>
                <a:cxn ang="0">
                  <a:pos x="1560" y="1224"/>
                </a:cxn>
                <a:cxn ang="0">
                  <a:pos x="1878" y="1050"/>
                </a:cxn>
                <a:cxn ang="0">
                  <a:pos x="2268" y="840"/>
                </a:cxn>
                <a:cxn ang="0">
                  <a:pos x="2790" y="624"/>
                </a:cxn>
                <a:cxn ang="0">
                  <a:pos x="2790" y="228"/>
                </a:cxn>
                <a:cxn ang="0">
                  <a:pos x="3258" y="144"/>
                </a:cxn>
                <a:cxn ang="0">
                  <a:pos x="3258" y="0"/>
                </a:cxn>
                <a:cxn ang="0">
                  <a:pos x="2784" y="96"/>
                </a:cxn>
                <a:cxn ang="0">
                  <a:pos x="2796" y="558"/>
                </a:cxn>
                <a:cxn ang="0">
                  <a:pos x="2712" y="582"/>
                </a:cxn>
                <a:cxn ang="0">
                  <a:pos x="2316" y="630"/>
                </a:cxn>
                <a:cxn ang="0">
                  <a:pos x="1548" y="1092"/>
                </a:cxn>
                <a:cxn ang="0">
                  <a:pos x="1350" y="1182"/>
                </a:cxn>
                <a:cxn ang="0">
                  <a:pos x="1278" y="1218"/>
                </a:cxn>
                <a:cxn ang="0">
                  <a:pos x="1278" y="1440"/>
                </a:cxn>
                <a:cxn ang="0">
                  <a:pos x="984" y="1578"/>
                </a:cxn>
                <a:cxn ang="0">
                  <a:pos x="750" y="1698"/>
                </a:cxn>
                <a:cxn ang="0">
                  <a:pos x="576" y="1818"/>
                </a:cxn>
                <a:cxn ang="0">
                  <a:pos x="384" y="1932"/>
                </a:cxn>
                <a:cxn ang="0">
                  <a:pos x="246" y="2022"/>
                </a:cxn>
                <a:cxn ang="0">
                  <a:pos x="144" y="2106"/>
                </a:cxn>
                <a:cxn ang="0">
                  <a:pos x="30" y="2202"/>
                </a:cxn>
                <a:cxn ang="0">
                  <a:pos x="0" y="2238"/>
                </a:cxn>
              </a:cxnLst>
              <a:rect l="0" t="0" r="r" b="b"/>
              <a:pathLst>
                <a:path w="3258" h="2238">
                  <a:moveTo>
                    <a:pt x="0" y="2238"/>
                  </a:moveTo>
                  <a:lnTo>
                    <a:pt x="120" y="2238"/>
                  </a:lnTo>
                  <a:lnTo>
                    <a:pt x="318" y="2034"/>
                  </a:lnTo>
                  <a:lnTo>
                    <a:pt x="582" y="1932"/>
                  </a:lnTo>
                  <a:lnTo>
                    <a:pt x="906" y="1764"/>
                  </a:lnTo>
                  <a:lnTo>
                    <a:pt x="1098" y="1656"/>
                  </a:lnTo>
                  <a:lnTo>
                    <a:pt x="1290" y="1578"/>
                  </a:lnTo>
                  <a:lnTo>
                    <a:pt x="1290" y="1302"/>
                  </a:lnTo>
                  <a:lnTo>
                    <a:pt x="1560" y="1224"/>
                  </a:lnTo>
                  <a:lnTo>
                    <a:pt x="1878" y="1050"/>
                  </a:lnTo>
                  <a:lnTo>
                    <a:pt x="2268" y="840"/>
                  </a:lnTo>
                  <a:lnTo>
                    <a:pt x="2790" y="624"/>
                  </a:lnTo>
                  <a:lnTo>
                    <a:pt x="2790" y="228"/>
                  </a:lnTo>
                  <a:lnTo>
                    <a:pt x="3258" y="144"/>
                  </a:lnTo>
                  <a:lnTo>
                    <a:pt x="3258" y="0"/>
                  </a:lnTo>
                  <a:lnTo>
                    <a:pt x="2784" y="96"/>
                  </a:lnTo>
                  <a:lnTo>
                    <a:pt x="2796" y="558"/>
                  </a:lnTo>
                  <a:lnTo>
                    <a:pt x="2712" y="582"/>
                  </a:lnTo>
                  <a:lnTo>
                    <a:pt x="2316" y="630"/>
                  </a:lnTo>
                  <a:lnTo>
                    <a:pt x="1548" y="1092"/>
                  </a:lnTo>
                  <a:lnTo>
                    <a:pt x="1350" y="1182"/>
                  </a:lnTo>
                  <a:lnTo>
                    <a:pt x="1278" y="1218"/>
                  </a:lnTo>
                  <a:lnTo>
                    <a:pt x="1278" y="1440"/>
                  </a:lnTo>
                  <a:lnTo>
                    <a:pt x="984" y="1578"/>
                  </a:lnTo>
                  <a:lnTo>
                    <a:pt x="750" y="1698"/>
                  </a:lnTo>
                  <a:lnTo>
                    <a:pt x="576" y="1818"/>
                  </a:lnTo>
                  <a:lnTo>
                    <a:pt x="384" y="1932"/>
                  </a:lnTo>
                  <a:lnTo>
                    <a:pt x="246" y="2022"/>
                  </a:lnTo>
                  <a:lnTo>
                    <a:pt x="144" y="2106"/>
                  </a:lnTo>
                  <a:lnTo>
                    <a:pt x="30" y="2202"/>
                  </a:lnTo>
                  <a:lnTo>
                    <a:pt x="0" y="2238"/>
                  </a:lnTo>
                  <a:close/>
                </a:path>
              </a:pathLst>
            </a:custGeom>
            <a:noFill/>
            <a:ln w="57150" cmpd="sng">
              <a:solidFill>
                <a:srgbClr val="CC00CC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14"/>
          <p:cNvGrpSpPr>
            <a:grpSpLocks/>
          </p:cNvGrpSpPr>
          <p:nvPr/>
        </p:nvGrpSpPr>
        <p:grpSpPr bwMode="auto">
          <a:xfrm>
            <a:off x="7391400" y="811213"/>
            <a:ext cx="1727200" cy="765175"/>
            <a:chOff x="3846" y="75"/>
            <a:chExt cx="1088" cy="482"/>
          </a:xfrm>
        </p:grpSpPr>
        <p:sp>
          <p:nvSpPr>
            <p:cNvPr id="1670159" name="Rectangle 15"/>
            <p:cNvSpPr>
              <a:spLocks noChangeArrowheads="1"/>
            </p:cNvSpPr>
            <p:nvPr/>
          </p:nvSpPr>
          <p:spPr bwMode="auto">
            <a:xfrm>
              <a:off x="3846" y="90"/>
              <a:ext cx="1088" cy="467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107763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70160" name="Rectangle 16"/>
            <p:cNvSpPr>
              <a:spLocks noChangeArrowheads="1"/>
            </p:cNvSpPr>
            <p:nvPr/>
          </p:nvSpPr>
          <p:spPr bwMode="auto">
            <a:xfrm>
              <a:off x="3950" y="277"/>
              <a:ext cx="90" cy="96"/>
            </a:xfrm>
            <a:prstGeom prst="rect">
              <a:avLst/>
            </a:prstGeom>
            <a:solidFill>
              <a:srgbClr val="99DF5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70161" name="Rectangle 17"/>
            <p:cNvSpPr>
              <a:spLocks noChangeArrowheads="1"/>
            </p:cNvSpPr>
            <p:nvPr/>
          </p:nvSpPr>
          <p:spPr bwMode="auto">
            <a:xfrm>
              <a:off x="3949" y="128"/>
              <a:ext cx="90" cy="96"/>
            </a:xfrm>
            <a:prstGeom prst="rect">
              <a:avLst/>
            </a:prstGeom>
            <a:solidFill>
              <a:srgbClr val="3399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70162" name="Rectangle 18"/>
            <p:cNvSpPr>
              <a:spLocks noChangeArrowheads="1"/>
            </p:cNvSpPr>
            <p:nvPr/>
          </p:nvSpPr>
          <p:spPr bwMode="auto">
            <a:xfrm>
              <a:off x="3951" y="416"/>
              <a:ext cx="90" cy="96"/>
            </a:xfrm>
            <a:prstGeom prst="rect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70163" name="Text Box 19"/>
            <p:cNvSpPr txBox="1">
              <a:spLocks noChangeArrowheads="1"/>
            </p:cNvSpPr>
            <p:nvPr/>
          </p:nvSpPr>
          <p:spPr bwMode="auto">
            <a:xfrm>
              <a:off x="4019" y="75"/>
              <a:ext cx="687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sz="1400">
                  <a:latin typeface="Times New Roman" pitchFamily="18" charset="0"/>
                </a:rPr>
                <a:t>Mass known</a:t>
              </a:r>
            </a:p>
          </p:txBody>
        </p:sp>
        <p:sp>
          <p:nvSpPr>
            <p:cNvPr id="1670164" name="Text Box 20"/>
            <p:cNvSpPr txBox="1">
              <a:spLocks noChangeArrowheads="1"/>
            </p:cNvSpPr>
            <p:nvPr/>
          </p:nvSpPr>
          <p:spPr bwMode="auto">
            <a:xfrm>
              <a:off x="4016" y="229"/>
              <a:ext cx="834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sz="1400">
                  <a:latin typeface="Times New Roman" pitchFamily="18" charset="0"/>
                </a:rPr>
                <a:t>Half-life known</a:t>
              </a:r>
            </a:p>
          </p:txBody>
        </p:sp>
        <p:sp>
          <p:nvSpPr>
            <p:cNvPr id="1670165" name="Text Box 21"/>
            <p:cNvSpPr txBox="1">
              <a:spLocks noChangeArrowheads="1"/>
            </p:cNvSpPr>
            <p:nvPr/>
          </p:nvSpPr>
          <p:spPr bwMode="auto">
            <a:xfrm>
              <a:off x="4016" y="355"/>
              <a:ext cx="791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sz="1400">
                  <a:latin typeface="Times New Roman" pitchFamily="18" charset="0"/>
                </a:rPr>
                <a:t>nothing known</a:t>
              </a:r>
            </a:p>
          </p:txBody>
        </p:sp>
      </p:grpSp>
      <p:grpSp>
        <p:nvGrpSpPr>
          <p:cNvPr id="5" name="Group 22"/>
          <p:cNvGrpSpPr>
            <a:grpSpLocks/>
          </p:cNvGrpSpPr>
          <p:nvPr/>
        </p:nvGrpSpPr>
        <p:grpSpPr bwMode="auto">
          <a:xfrm>
            <a:off x="2819400" y="420688"/>
            <a:ext cx="4549775" cy="4456112"/>
            <a:chOff x="1776" y="265"/>
            <a:chExt cx="2866" cy="2807"/>
          </a:xfrm>
        </p:grpSpPr>
        <p:sp>
          <p:nvSpPr>
            <p:cNvPr id="1670167" name="Freeform 23"/>
            <p:cNvSpPr>
              <a:spLocks/>
            </p:cNvSpPr>
            <p:nvPr/>
          </p:nvSpPr>
          <p:spPr bwMode="auto">
            <a:xfrm>
              <a:off x="1776" y="768"/>
              <a:ext cx="2832" cy="2304"/>
            </a:xfrm>
            <a:custGeom>
              <a:avLst/>
              <a:gdLst/>
              <a:ahLst/>
              <a:cxnLst>
                <a:cxn ang="0">
                  <a:pos x="0" y="2304"/>
                </a:cxn>
                <a:cxn ang="0">
                  <a:pos x="768" y="1536"/>
                </a:cxn>
                <a:cxn ang="0">
                  <a:pos x="1584" y="960"/>
                </a:cxn>
                <a:cxn ang="0">
                  <a:pos x="2448" y="288"/>
                </a:cxn>
                <a:cxn ang="0">
                  <a:pos x="2832" y="0"/>
                </a:cxn>
              </a:cxnLst>
              <a:rect l="0" t="0" r="r" b="b"/>
              <a:pathLst>
                <a:path w="2832" h="2304">
                  <a:moveTo>
                    <a:pt x="0" y="2304"/>
                  </a:moveTo>
                  <a:lnTo>
                    <a:pt x="768" y="1536"/>
                  </a:lnTo>
                  <a:lnTo>
                    <a:pt x="1584" y="960"/>
                  </a:lnTo>
                  <a:lnTo>
                    <a:pt x="2448" y="288"/>
                  </a:lnTo>
                  <a:lnTo>
                    <a:pt x="2832" y="0"/>
                  </a:lnTo>
                </a:path>
              </a:pathLst>
            </a:custGeom>
            <a:noFill/>
            <a:ln w="76200" cmpd="sng">
              <a:solidFill>
                <a:srgbClr val="9933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670168" name="Text Box 24"/>
            <p:cNvSpPr txBox="1">
              <a:spLocks noChangeArrowheads="1"/>
            </p:cNvSpPr>
            <p:nvPr/>
          </p:nvSpPr>
          <p:spPr bwMode="auto">
            <a:xfrm>
              <a:off x="3623" y="265"/>
              <a:ext cx="1019" cy="294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9933FF"/>
              </a:solidFill>
              <a:miter lim="800000"/>
              <a:headEnd/>
              <a:tailEnd/>
            </a:ln>
            <a:effectLst>
              <a:outerShdw dist="107763" dir="2700000" algn="ctr" rotWithShape="0">
                <a:schemeClr val="bg2"/>
              </a:outerShdw>
            </a:effectLst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sz="2400" b="1">
                  <a:solidFill>
                    <a:srgbClr val="9933FF"/>
                  </a:solidFill>
                </a:rPr>
                <a:t>s process</a:t>
              </a:r>
            </a:p>
          </p:txBody>
        </p:sp>
      </p:grpSp>
      <p:grpSp>
        <p:nvGrpSpPr>
          <p:cNvPr id="6" name="Group 25"/>
          <p:cNvGrpSpPr>
            <a:grpSpLocks/>
          </p:cNvGrpSpPr>
          <p:nvPr/>
        </p:nvGrpSpPr>
        <p:grpSpPr bwMode="auto">
          <a:xfrm>
            <a:off x="0" y="4724400"/>
            <a:ext cx="2667000" cy="1600200"/>
            <a:chOff x="0" y="2976"/>
            <a:chExt cx="1680" cy="1008"/>
          </a:xfrm>
        </p:grpSpPr>
        <p:sp>
          <p:nvSpPr>
            <p:cNvPr id="1670170" name="Line 26"/>
            <p:cNvSpPr>
              <a:spLocks noChangeShapeType="1"/>
            </p:cNvSpPr>
            <p:nvPr/>
          </p:nvSpPr>
          <p:spPr bwMode="auto">
            <a:xfrm flipV="1">
              <a:off x="912" y="2976"/>
              <a:ext cx="768" cy="1008"/>
            </a:xfrm>
            <a:prstGeom prst="line">
              <a:avLst/>
            </a:prstGeom>
            <a:noFill/>
            <a:ln w="76200">
              <a:solidFill>
                <a:srgbClr val="FFCC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670171" name="Text Box 27"/>
            <p:cNvSpPr txBox="1">
              <a:spLocks noChangeArrowheads="1"/>
            </p:cNvSpPr>
            <p:nvPr/>
          </p:nvSpPr>
          <p:spPr bwMode="auto">
            <a:xfrm>
              <a:off x="0" y="3102"/>
              <a:ext cx="1330" cy="294"/>
            </a:xfrm>
            <a:prstGeom prst="rect">
              <a:avLst/>
            </a:prstGeom>
            <a:solidFill>
              <a:srgbClr val="FFCC00"/>
            </a:solidFill>
            <a:ln w="9525">
              <a:solidFill>
                <a:srgbClr val="FFCC00"/>
              </a:solidFill>
              <a:miter lim="800000"/>
              <a:headEnd/>
              <a:tailEnd/>
            </a:ln>
            <a:effectLst>
              <a:outerShdw dist="107763" dir="2700000" algn="ctr" rotWithShape="0">
                <a:schemeClr val="bg2"/>
              </a:outerShdw>
            </a:effectLst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sz="2400"/>
                <a:t>stellar burning</a:t>
              </a:r>
            </a:p>
          </p:txBody>
        </p:sp>
      </p:grpSp>
      <p:grpSp>
        <p:nvGrpSpPr>
          <p:cNvPr id="7" name="Group 28"/>
          <p:cNvGrpSpPr>
            <a:grpSpLocks/>
          </p:cNvGrpSpPr>
          <p:nvPr/>
        </p:nvGrpSpPr>
        <p:grpSpPr bwMode="auto">
          <a:xfrm>
            <a:off x="1374775" y="6289675"/>
            <a:ext cx="2698750" cy="568325"/>
            <a:chOff x="866" y="3962"/>
            <a:chExt cx="1700" cy="358"/>
          </a:xfrm>
        </p:grpSpPr>
        <p:sp>
          <p:nvSpPr>
            <p:cNvPr id="1670173" name="Line 29"/>
            <p:cNvSpPr>
              <a:spLocks noChangeShapeType="1"/>
            </p:cNvSpPr>
            <p:nvPr/>
          </p:nvSpPr>
          <p:spPr bwMode="auto">
            <a:xfrm rot="1357191" flipH="1">
              <a:off x="866" y="3962"/>
              <a:ext cx="42" cy="102"/>
            </a:xfrm>
            <a:prstGeom prst="line">
              <a:avLst/>
            </a:prstGeom>
            <a:noFill/>
            <a:ln w="76200">
              <a:solidFill>
                <a:srgbClr val="66FF33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670174" name="Text Box 30"/>
            <p:cNvSpPr txBox="1">
              <a:spLocks noChangeArrowheads="1"/>
            </p:cNvSpPr>
            <p:nvPr/>
          </p:nvSpPr>
          <p:spPr bwMode="auto">
            <a:xfrm>
              <a:off x="1664" y="4026"/>
              <a:ext cx="902" cy="294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66FF33"/>
              </a:solidFill>
              <a:miter lim="800000"/>
              <a:headEnd/>
              <a:tailEnd/>
            </a:ln>
            <a:effectLst>
              <a:outerShdw dist="107763" dir="2700000" algn="ctr" rotWithShape="0">
                <a:schemeClr val="bg2"/>
              </a:outerShdw>
            </a:effectLst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sz="2400">
                  <a:solidFill>
                    <a:srgbClr val="66FF33"/>
                  </a:solidFill>
                </a:rPr>
                <a:t>Big Bang</a:t>
              </a:r>
            </a:p>
          </p:txBody>
        </p:sp>
        <p:sp>
          <p:nvSpPr>
            <p:cNvPr id="1670175" name="Line 31"/>
            <p:cNvSpPr>
              <a:spLocks noChangeShapeType="1"/>
            </p:cNvSpPr>
            <p:nvPr/>
          </p:nvSpPr>
          <p:spPr bwMode="auto">
            <a:xfrm>
              <a:off x="894" y="4014"/>
              <a:ext cx="768" cy="150"/>
            </a:xfrm>
            <a:prstGeom prst="line">
              <a:avLst/>
            </a:prstGeom>
            <a:noFill/>
            <a:ln w="28575">
              <a:solidFill>
                <a:srgbClr val="66FF33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32"/>
          <p:cNvGrpSpPr>
            <a:grpSpLocks/>
          </p:cNvGrpSpPr>
          <p:nvPr/>
        </p:nvGrpSpPr>
        <p:grpSpPr bwMode="auto">
          <a:xfrm>
            <a:off x="2571750" y="1173163"/>
            <a:ext cx="4632325" cy="4162425"/>
            <a:chOff x="1620" y="739"/>
            <a:chExt cx="2918" cy="2622"/>
          </a:xfrm>
        </p:grpSpPr>
        <p:sp>
          <p:nvSpPr>
            <p:cNvPr id="1670177" name="Text Box 33"/>
            <p:cNvSpPr txBox="1">
              <a:spLocks noChangeArrowheads="1"/>
            </p:cNvSpPr>
            <p:nvPr/>
          </p:nvSpPr>
          <p:spPr bwMode="auto">
            <a:xfrm>
              <a:off x="2496" y="1008"/>
              <a:ext cx="1029" cy="294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FF3300"/>
              </a:solidFill>
              <a:miter lim="800000"/>
              <a:headEnd/>
              <a:tailEnd/>
            </a:ln>
            <a:effectLst>
              <a:outerShdw dist="107763" dir="2700000" algn="ctr" rotWithShape="0">
                <a:schemeClr val="bg2"/>
              </a:outerShdw>
            </a:effectLst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sz="2400" b="1">
                  <a:solidFill>
                    <a:srgbClr val="FF3300"/>
                  </a:solidFill>
                </a:rPr>
                <a:t>p process</a:t>
              </a:r>
            </a:p>
          </p:txBody>
        </p:sp>
        <p:grpSp>
          <p:nvGrpSpPr>
            <p:cNvPr id="9" name="Group 34"/>
            <p:cNvGrpSpPr>
              <a:grpSpLocks/>
            </p:cNvGrpSpPr>
            <p:nvPr/>
          </p:nvGrpSpPr>
          <p:grpSpPr bwMode="auto">
            <a:xfrm>
              <a:off x="1620" y="739"/>
              <a:ext cx="2918" cy="2622"/>
              <a:chOff x="1620" y="739"/>
              <a:chExt cx="2918" cy="2622"/>
            </a:xfrm>
          </p:grpSpPr>
          <p:sp>
            <p:nvSpPr>
              <p:cNvPr id="1670179" name="Freeform 35"/>
              <p:cNvSpPr>
                <a:spLocks/>
              </p:cNvSpPr>
              <p:nvPr/>
            </p:nvSpPr>
            <p:spPr bwMode="auto">
              <a:xfrm>
                <a:off x="1996" y="739"/>
                <a:ext cx="2542" cy="2025"/>
              </a:xfrm>
              <a:custGeom>
                <a:avLst/>
                <a:gdLst/>
                <a:ahLst/>
                <a:cxnLst>
                  <a:cxn ang="0">
                    <a:pos x="69" y="2019"/>
                  </a:cxn>
                  <a:cxn ang="0">
                    <a:pos x="0" y="2019"/>
                  </a:cxn>
                  <a:cxn ang="0">
                    <a:pos x="40" y="1920"/>
                  </a:cxn>
                  <a:cxn ang="0">
                    <a:pos x="343" y="1594"/>
                  </a:cxn>
                  <a:cxn ang="0">
                    <a:pos x="587" y="1326"/>
                  </a:cxn>
                  <a:cxn ang="0">
                    <a:pos x="709" y="1280"/>
                  </a:cxn>
                  <a:cxn ang="0">
                    <a:pos x="925" y="1082"/>
                  </a:cxn>
                  <a:cxn ang="0">
                    <a:pos x="1041" y="1059"/>
                  </a:cxn>
                  <a:cxn ang="0">
                    <a:pos x="1192" y="902"/>
                  </a:cxn>
                  <a:cxn ang="0">
                    <a:pos x="1274" y="809"/>
                  </a:cxn>
                  <a:cxn ang="0">
                    <a:pos x="1384" y="750"/>
                  </a:cxn>
                  <a:cxn ang="0">
                    <a:pos x="1443" y="739"/>
                  </a:cxn>
                  <a:cxn ang="0">
                    <a:pos x="1763" y="477"/>
                  </a:cxn>
                  <a:cxn ang="0">
                    <a:pos x="1850" y="396"/>
                  </a:cxn>
                  <a:cxn ang="0">
                    <a:pos x="1931" y="238"/>
                  </a:cxn>
                  <a:cxn ang="0">
                    <a:pos x="2298" y="0"/>
                  </a:cxn>
                  <a:cxn ang="0">
                    <a:pos x="2542" y="0"/>
                  </a:cxn>
                  <a:cxn ang="0">
                    <a:pos x="2251" y="279"/>
                  </a:cxn>
                  <a:cxn ang="0">
                    <a:pos x="1809" y="628"/>
                  </a:cxn>
                  <a:cxn ang="0">
                    <a:pos x="1413" y="902"/>
                  </a:cxn>
                  <a:cxn ang="0">
                    <a:pos x="1099" y="1187"/>
                  </a:cxn>
                  <a:cxn ang="0">
                    <a:pos x="773" y="1396"/>
                  </a:cxn>
                  <a:cxn ang="0">
                    <a:pos x="314" y="1868"/>
                  </a:cxn>
                  <a:cxn ang="0">
                    <a:pos x="151" y="2025"/>
                  </a:cxn>
                  <a:cxn ang="0">
                    <a:pos x="69" y="2019"/>
                  </a:cxn>
                </a:cxnLst>
                <a:rect l="0" t="0" r="r" b="b"/>
                <a:pathLst>
                  <a:path w="2542" h="2025">
                    <a:moveTo>
                      <a:pt x="69" y="2019"/>
                    </a:moveTo>
                    <a:lnTo>
                      <a:pt x="0" y="2019"/>
                    </a:lnTo>
                    <a:lnTo>
                      <a:pt x="40" y="1920"/>
                    </a:lnTo>
                    <a:lnTo>
                      <a:pt x="343" y="1594"/>
                    </a:lnTo>
                    <a:lnTo>
                      <a:pt x="587" y="1326"/>
                    </a:lnTo>
                    <a:lnTo>
                      <a:pt x="709" y="1280"/>
                    </a:lnTo>
                    <a:lnTo>
                      <a:pt x="925" y="1082"/>
                    </a:lnTo>
                    <a:lnTo>
                      <a:pt x="1041" y="1059"/>
                    </a:lnTo>
                    <a:lnTo>
                      <a:pt x="1192" y="902"/>
                    </a:lnTo>
                    <a:lnTo>
                      <a:pt x="1274" y="809"/>
                    </a:lnTo>
                    <a:lnTo>
                      <a:pt x="1384" y="750"/>
                    </a:lnTo>
                    <a:lnTo>
                      <a:pt x="1443" y="739"/>
                    </a:lnTo>
                    <a:lnTo>
                      <a:pt x="1763" y="477"/>
                    </a:lnTo>
                    <a:lnTo>
                      <a:pt x="1850" y="396"/>
                    </a:lnTo>
                    <a:lnTo>
                      <a:pt x="1931" y="238"/>
                    </a:lnTo>
                    <a:lnTo>
                      <a:pt x="2298" y="0"/>
                    </a:lnTo>
                    <a:lnTo>
                      <a:pt x="2542" y="0"/>
                    </a:lnTo>
                    <a:lnTo>
                      <a:pt x="2251" y="279"/>
                    </a:lnTo>
                    <a:lnTo>
                      <a:pt x="1809" y="628"/>
                    </a:lnTo>
                    <a:lnTo>
                      <a:pt x="1413" y="902"/>
                    </a:lnTo>
                    <a:lnTo>
                      <a:pt x="1099" y="1187"/>
                    </a:lnTo>
                    <a:lnTo>
                      <a:pt x="773" y="1396"/>
                    </a:lnTo>
                    <a:lnTo>
                      <a:pt x="314" y="1868"/>
                    </a:lnTo>
                    <a:lnTo>
                      <a:pt x="151" y="2025"/>
                    </a:lnTo>
                    <a:lnTo>
                      <a:pt x="69" y="2019"/>
                    </a:lnTo>
                    <a:close/>
                  </a:path>
                </a:pathLst>
              </a:custGeom>
              <a:noFill/>
              <a:ln w="57150" cmpd="sng">
                <a:solidFill>
                  <a:srgbClr val="FF33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70180" name="Oval 36"/>
              <p:cNvSpPr>
                <a:spLocks noChangeArrowheads="1"/>
              </p:cNvSpPr>
              <p:nvPr/>
            </p:nvSpPr>
            <p:spPr bwMode="auto">
              <a:xfrm>
                <a:off x="1620" y="2910"/>
                <a:ext cx="288" cy="264"/>
              </a:xfrm>
              <a:prstGeom prst="ellipse">
                <a:avLst/>
              </a:prstGeom>
              <a:noFill/>
              <a:ln w="57150">
                <a:solidFill>
                  <a:srgbClr val="FF33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670181" name="Text Box 37"/>
              <p:cNvSpPr txBox="1">
                <a:spLocks noChangeArrowheads="1"/>
              </p:cNvSpPr>
              <p:nvPr/>
            </p:nvSpPr>
            <p:spPr bwMode="auto">
              <a:xfrm>
                <a:off x="1868" y="3067"/>
                <a:ext cx="1159" cy="294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rgbClr val="FF3300"/>
                </a:solidFill>
                <a:miter lim="800000"/>
                <a:headEnd/>
                <a:tailEnd/>
              </a:ln>
              <a:effectLst>
                <a:outerShdw dist="107763" dir="2700000" algn="ctr" rotWithShape="0">
                  <a:schemeClr val="bg2"/>
                </a:outerShdw>
              </a:effectLst>
            </p:spPr>
            <p:txBody>
              <a:bodyPr wrap="none">
                <a:spAutoFit/>
              </a:bodyPr>
              <a:lstStyle/>
              <a:p>
                <a:pPr eaLnBrk="1" hangingPunct="1"/>
                <a:r>
                  <a:rPr lang="en-US" sz="2400">
                    <a:solidFill>
                      <a:srgbClr val="FF3300"/>
                    </a:solidFill>
                  </a:rPr>
                  <a:t>Supernovae</a:t>
                </a:r>
              </a:p>
            </p:txBody>
          </p:sp>
        </p:grpSp>
      </p:grpSp>
      <p:grpSp>
        <p:nvGrpSpPr>
          <p:cNvPr id="10" name="Group 38"/>
          <p:cNvGrpSpPr>
            <a:grpSpLocks/>
          </p:cNvGrpSpPr>
          <p:nvPr/>
        </p:nvGrpSpPr>
        <p:grpSpPr bwMode="auto">
          <a:xfrm>
            <a:off x="1400175" y="5726113"/>
            <a:ext cx="3575050" cy="608012"/>
            <a:chOff x="882" y="3607"/>
            <a:chExt cx="2252" cy="383"/>
          </a:xfrm>
        </p:grpSpPr>
        <p:sp>
          <p:nvSpPr>
            <p:cNvPr id="1670183" name="Oval 39"/>
            <p:cNvSpPr>
              <a:spLocks noChangeArrowheads="1"/>
            </p:cNvSpPr>
            <p:nvPr/>
          </p:nvSpPr>
          <p:spPr bwMode="auto">
            <a:xfrm>
              <a:off x="882" y="3912"/>
              <a:ext cx="126" cy="78"/>
            </a:xfrm>
            <a:prstGeom prst="ellipse">
              <a:avLst/>
            </a:prstGeom>
            <a:solidFill>
              <a:srgbClr val="00808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70184" name="Line 40"/>
            <p:cNvSpPr>
              <a:spLocks noChangeShapeType="1"/>
            </p:cNvSpPr>
            <p:nvPr/>
          </p:nvSpPr>
          <p:spPr bwMode="auto">
            <a:xfrm flipV="1">
              <a:off x="1014" y="3738"/>
              <a:ext cx="864" cy="210"/>
            </a:xfrm>
            <a:prstGeom prst="line">
              <a:avLst/>
            </a:prstGeom>
            <a:noFill/>
            <a:ln w="28575">
              <a:solidFill>
                <a:srgbClr val="339966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670185" name="Text Box 41"/>
            <p:cNvSpPr txBox="1">
              <a:spLocks noChangeArrowheads="1"/>
            </p:cNvSpPr>
            <p:nvPr/>
          </p:nvSpPr>
          <p:spPr bwMode="auto">
            <a:xfrm>
              <a:off x="1880" y="3607"/>
              <a:ext cx="1254" cy="294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339966"/>
              </a:solidFill>
              <a:miter lim="800000"/>
              <a:headEnd/>
              <a:tailEnd/>
            </a:ln>
            <a:effectLst>
              <a:outerShdw dist="107763" dir="2700000" algn="ctr" rotWithShape="0">
                <a:schemeClr val="bg2"/>
              </a:outerShdw>
            </a:effectLst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sz="2400">
                  <a:solidFill>
                    <a:srgbClr val="339966"/>
                  </a:solidFill>
                </a:rPr>
                <a:t>Cosmic Rays</a:t>
              </a:r>
            </a:p>
          </p:txBody>
        </p:sp>
      </p:grpSp>
      <p:sp>
        <p:nvSpPr>
          <p:cNvPr id="1670186" name="Text Box 42"/>
          <p:cNvSpPr txBox="1">
            <a:spLocks noChangeArrowheads="1"/>
          </p:cNvSpPr>
          <p:nvPr/>
        </p:nvSpPr>
        <p:spPr bwMode="auto">
          <a:xfrm>
            <a:off x="771525" y="6157913"/>
            <a:ext cx="6286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en-US"/>
              <a:t>H(1)</a:t>
            </a:r>
          </a:p>
        </p:txBody>
      </p:sp>
      <p:sp>
        <p:nvSpPr>
          <p:cNvPr id="1670187" name="Text Box 43"/>
          <p:cNvSpPr txBox="1">
            <a:spLocks noChangeArrowheads="1"/>
          </p:cNvSpPr>
          <p:nvPr/>
        </p:nvSpPr>
        <p:spPr bwMode="auto">
          <a:xfrm>
            <a:off x="1447800" y="4527550"/>
            <a:ext cx="9207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en-US"/>
              <a:t>Fe (26)</a:t>
            </a:r>
          </a:p>
        </p:txBody>
      </p:sp>
      <p:sp>
        <p:nvSpPr>
          <p:cNvPr id="1670188" name="Text Box 44"/>
          <p:cNvSpPr txBox="1">
            <a:spLocks noChangeArrowheads="1"/>
          </p:cNvSpPr>
          <p:nvPr/>
        </p:nvSpPr>
        <p:spPr bwMode="auto">
          <a:xfrm>
            <a:off x="2551113" y="3025775"/>
            <a:ext cx="9334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en-US"/>
              <a:t>Sn (50)</a:t>
            </a:r>
          </a:p>
        </p:txBody>
      </p:sp>
      <p:sp>
        <p:nvSpPr>
          <p:cNvPr id="1670189" name="Text Box 45"/>
          <p:cNvSpPr txBox="1">
            <a:spLocks noChangeArrowheads="1"/>
          </p:cNvSpPr>
          <p:nvPr/>
        </p:nvSpPr>
        <p:spPr bwMode="auto">
          <a:xfrm>
            <a:off x="5181600" y="958850"/>
            <a:ext cx="9334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en-US"/>
              <a:t>Pb (82)</a:t>
            </a:r>
          </a:p>
        </p:txBody>
      </p:sp>
      <p:sp>
        <p:nvSpPr>
          <p:cNvPr id="1670190" name="Rectangle 46"/>
          <p:cNvSpPr>
            <a:spLocks noChangeArrowheads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eaLnBrk="1" hangingPunct="1"/>
            <a:r>
              <a:rPr lang="en-US" sz="2600" b="1">
                <a:solidFill>
                  <a:schemeClr val="tx2"/>
                </a:solidFill>
                <a:latin typeface="Trebuchet MS" pitchFamily="34" charset="0"/>
              </a:rPr>
              <a:t>Creation of the elements</a:t>
            </a:r>
          </a:p>
        </p:txBody>
      </p:sp>
      <p:grpSp>
        <p:nvGrpSpPr>
          <p:cNvPr id="11" name="Group 49"/>
          <p:cNvGrpSpPr>
            <a:grpSpLocks/>
          </p:cNvGrpSpPr>
          <p:nvPr/>
        </p:nvGrpSpPr>
        <p:grpSpPr bwMode="auto">
          <a:xfrm>
            <a:off x="6248400" y="3028950"/>
            <a:ext cx="2895600" cy="2924175"/>
            <a:chOff x="3936" y="1908"/>
            <a:chExt cx="1824" cy="1842"/>
          </a:xfrm>
        </p:grpSpPr>
        <p:sp>
          <p:nvSpPr>
            <p:cNvPr id="1670191" name="Text Box 47"/>
            <p:cNvSpPr txBox="1">
              <a:spLocks noChangeArrowheads="1"/>
            </p:cNvSpPr>
            <p:nvPr/>
          </p:nvSpPr>
          <p:spPr bwMode="auto">
            <a:xfrm>
              <a:off x="3936" y="3000"/>
              <a:ext cx="1824" cy="7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b="1" i="1">
                  <a:solidFill>
                    <a:schemeClr val="tx2"/>
                  </a:solidFill>
                </a:rPr>
                <a:t>r-process proceeds almost entirely in the unexplored region of the nuclear landscape</a:t>
              </a:r>
            </a:p>
          </p:txBody>
        </p:sp>
        <p:sp>
          <p:nvSpPr>
            <p:cNvPr id="1670192" name="Line 48"/>
            <p:cNvSpPr>
              <a:spLocks noChangeShapeType="1"/>
            </p:cNvSpPr>
            <p:nvPr/>
          </p:nvSpPr>
          <p:spPr bwMode="auto">
            <a:xfrm flipH="1" flipV="1">
              <a:off x="4080" y="1908"/>
              <a:ext cx="504" cy="1116"/>
            </a:xfrm>
            <a:prstGeom prst="line">
              <a:avLst/>
            </a:prstGeom>
            <a:noFill/>
            <a:ln w="38100">
              <a:solidFill>
                <a:schemeClr val="tx2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2" name="TextBox 51"/>
          <p:cNvSpPr txBox="1"/>
          <p:nvPr/>
        </p:nvSpPr>
        <p:spPr>
          <a:xfrm>
            <a:off x="6096000" y="6248400"/>
            <a:ext cx="1219200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G. </a:t>
            </a:r>
            <a:r>
              <a:rPr lang="en-US" dirty="0" err="1" smtClean="0"/>
              <a:t>Savard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Play </a:t>
            </a:r>
            <a:r>
              <a:rPr lang="en-US" i="1" dirty="0" smtClean="0"/>
              <a:t>r-process movie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11/17/2010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ANL Physics Division - November Student Lunch Meeting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000" dirty="0" smtClean="0"/>
              <a:t>So What Can We Do?</a:t>
            </a:r>
            <a:endParaRPr lang="en-US" sz="40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11/17/2010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ANL Physics Division - November Student Lunch Meeting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14</a:t>
            </a:fld>
            <a:endParaRPr lang="en-US"/>
          </a:p>
        </p:txBody>
      </p:sp>
      <p:graphicFrame>
        <p:nvGraphicFramePr>
          <p:cNvPr id="28674" name="Object 2"/>
          <p:cNvGraphicFramePr>
            <a:graphicFrameLocks noChangeAspect="1"/>
          </p:cNvGraphicFramePr>
          <p:nvPr/>
        </p:nvGraphicFramePr>
        <p:xfrm>
          <a:off x="1066800" y="1676400"/>
          <a:ext cx="7281333" cy="762000"/>
        </p:xfrm>
        <a:graphic>
          <a:graphicData uri="http://schemas.openxmlformats.org/presentationml/2006/ole">
            <p:oleObj spid="_x0000_s28674" name="Equation" r:id="rId4" imgW="2184120" imgH="228600" progId="Equation.3">
              <p:embed/>
            </p:oleObj>
          </a:graphicData>
        </a:graphic>
      </p:graphicFrame>
      <p:grpSp>
        <p:nvGrpSpPr>
          <p:cNvPr id="15" name="Group 14"/>
          <p:cNvGrpSpPr/>
          <p:nvPr/>
        </p:nvGrpSpPr>
        <p:grpSpPr>
          <a:xfrm>
            <a:off x="533400" y="2286000"/>
            <a:ext cx="1143000" cy="1359932"/>
            <a:chOff x="685800" y="2286000"/>
            <a:chExt cx="1143000" cy="1359932"/>
          </a:xfrm>
        </p:grpSpPr>
        <p:cxnSp>
          <p:nvCxnSpPr>
            <p:cNvPr id="9" name="Straight Arrow Connector 8"/>
            <p:cNvCxnSpPr/>
            <p:nvPr/>
          </p:nvCxnSpPr>
          <p:spPr bwMode="auto">
            <a:xfrm rot="5400000" flipH="1" flipV="1">
              <a:off x="723900" y="2705100"/>
              <a:ext cx="990600" cy="152400"/>
            </a:xfrm>
            <a:prstGeom prst="straightConnector1">
              <a:avLst/>
            </a:prstGeom>
            <a:noFill/>
            <a:ln w="9525" cap="flat" cmpd="sng" algn="ctr">
              <a:solidFill>
                <a:schemeClr val="tx1">
                  <a:lumMod val="50000"/>
                </a:schemeClr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14" name="TextBox 13"/>
            <p:cNvSpPr txBox="1"/>
            <p:nvPr/>
          </p:nvSpPr>
          <p:spPr>
            <a:xfrm>
              <a:off x="685800" y="3276600"/>
              <a:ext cx="1143000" cy="369332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b="1" dirty="0" smtClean="0"/>
                <a:t>CRITICAL</a:t>
              </a:r>
              <a:endParaRPr lang="en-US" b="1" dirty="0"/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2057400" y="2286000"/>
            <a:ext cx="1143000" cy="1636931"/>
            <a:chOff x="685800" y="2286000"/>
            <a:chExt cx="1143000" cy="1636931"/>
          </a:xfrm>
        </p:grpSpPr>
        <p:cxnSp>
          <p:nvCxnSpPr>
            <p:cNvPr id="17" name="Straight Arrow Connector 16"/>
            <p:cNvCxnSpPr/>
            <p:nvPr/>
          </p:nvCxnSpPr>
          <p:spPr bwMode="auto">
            <a:xfrm rot="5400000" flipH="1" flipV="1">
              <a:off x="723900" y="2705100"/>
              <a:ext cx="990600" cy="152400"/>
            </a:xfrm>
            <a:prstGeom prst="straightConnector1">
              <a:avLst/>
            </a:prstGeom>
            <a:noFill/>
            <a:ln w="9525" cap="flat" cmpd="sng" algn="ctr">
              <a:solidFill>
                <a:schemeClr val="tx1">
                  <a:lumMod val="50000"/>
                </a:schemeClr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18" name="TextBox 17"/>
            <p:cNvSpPr txBox="1"/>
            <p:nvPr/>
          </p:nvSpPr>
          <p:spPr>
            <a:xfrm>
              <a:off x="685800" y="3276600"/>
              <a:ext cx="1143000" cy="646331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Probably known</a:t>
              </a:r>
              <a:endParaRPr lang="en-US" dirty="0"/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4191000" y="2286000"/>
            <a:ext cx="1143000" cy="1359932"/>
            <a:chOff x="685800" y="2286000"/>
            <a:chExt cx="1143000" cy="1359932"/>
          </a:xfrm>
        </p:grpSpPr>
        <p:cxnSp>
          <p:nvCxnSpPr>
            <p:cNvPr id="20" name="Straight Arrow Connector 19"/>
            <p:cNvCxnSpPr/>
            <p:nvPr/>
          </p:nvCxnSpPr>
          <p:spPr bwMode="auto">
            <a:xfrm rot="5400000" flipH="1" flipV="1">
              <a:off x="723900" y="2705100"/>
              <a:ext cx="990600" cy="152400"/>
            </a:xfrm>
            <a:prstGeom prst="straightConnector1">
              <a:avLst/>
            </a:prstGeom>
            <a:noFill/>
            <a:ln w="9525" cap="flat" cmpd="sng" algn="ctr">
              <a:solidFill>
                <a:schemeClr val="tx1">
                  <a:lumMod val="50000"/>
                </a:schemeClr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21" name="TextBox 20"/>
            <p:cNvSpPr txBox="1"/>
            <p:nvPr/>
          </p:nvSpPr>
          <p:spPr>
            <a:xfrm>
              <a:off x="685800" y="3276600"/>
              <a:ext cx="1143000" cy="369332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b="1" dirty="0" smtClean="0"/>
                <a:t>KNOWN</a:t>
              </a:r>
              <a:endParaRPr lang="en-US" b="1" dirty="0"/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6324600" y="2286000"/>
            <a:ext cx="1143000" cy="1636931"/>
            <a:chOff x="685800" y="2286000"/>
            <a:chExt cx="1143000" cy="1636931"/>
          </a:xfrm>
        </p:grpSpPr>
        <p:cxnSp>
          <p:nvCxnSpPr>
            <p:cNvPr id="23" name="Straight Arrow Connector 22"/>
            <p:cNvCxnSpPr/>
            <p:nvPr/>
          </p:nvCxnSpPr>
          <p:spPr bwMode="auto">
            <a:xfrm rot="5400000" flipH="1" flipV="1">
              <a:off x="723900" y="2705100"/>
              <a:ext cx="990600" cy="152400"/>
            </a:xfrm>
            <a:prstGeom prst="straightConnector1">
              <a:avLst/>
            </a:prstGeom>
            <a:noFill/>
            <a:ln w="9525" cap="flat" cmpd="sng" algn="ctr">
              <a:solidFill>
                <a:schemeClr val="tx1">
                  <a:lumMod val="50000"/>
                </a:schemeClr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24" name="TextBox 23"/>
            <p:cNvSpPr txBox="1"/>
            <p:nvPr/>
          </p:nvSpPr>
          <p:spPr>
            <a:xfrm>
              <a:off x="685800" y="3276600"/>
              <a:ext cx="1143000" cy="646331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b="1" u="sng" dirty="0" smtClean="0">
                  <a:solidFill>
                    <a:srgbClr val="FF0000"/>
                  </a:solidFill>
                </a:rPr>
                <a:t>LET’S FIND OUT</a:t>
              </a:r>
              <a:endParaRPr lang="en-US" b="1" u="sng" dirty="0">
                <a:solidFill>
                  <a:srgbClr val="FF0000"/>
                </a:solidFill>
              </a:endParaRPr>
            </a:p>
          </p:txBody>
        </p:sp>
      </p:grpSp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8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FQ Placeholder 3"/>
          <p:cNvSpPr>
            <a:spLocks noGrp="1"/>
          </p:cNvSpPr>
          <p:nvPr>
            <p:ph sz="half" idx="4294967295"/>
          </p:nvPr>
        </p:nvSpPr>
        <p:spPr>
          <a:xfrm>
            <a:off x="4648200" y="1600200"/>
            <a:ext cx="4297362" cy="3785652"/>
          </a:xfrm>
          <a:prstGeom prst="rect">
            <a:avLst/>
          </a:prstGeom>
          <a:noFill/>
        </p:spPr>
        <p:txBody>
          <a:bodyPr/>
          <a:lstStyle/>
          <a:p>
            <a:r>
              <a:rPr lang="en-US" sz="2400" dirty="0" smtClean="0">
                <a:solidFill>
                  <a:srgbClr val="0070C0"/>
                </a:solidFill>
              </a:rPr>
              <a:t>RFQ Paul Trap below Penning Trap</a:t>
            </a:r>
          </a:p>
          <a:p>
            <a:pPr lvl="1"/>
            <a:r>
              <a:rPr lang="en-US" sz="2400" dirty="0" smtClean="0">
                <a:solidFill>
                  <a:srgbClr val="0070C0"/>
                </a:solidFill>
              </a:rPr>
              <a:t>Cools multiple bunches</a:t>
            </a:r>
          </a:p>
          <a:p>
            <a:pPr lvl="1"/>
            <a:r>
              <a:rPr lang="en-US" sz="2400" dirty="0" smtClean="0">
                <a:solidFill>
                  <a:srgbClr val="0070C0"/>
                </a:solidFill>
              </a:rPr>
              <a:t>Removes information from source.</a:t>
            </a:r>
          </a:p>
          <a:p>
            <a:pPr lvl="1"/>
            <a:r>
              <a:rPr lang="en-US" sz="2400" dirty="0" smtClean="0">
                <a:solidFill>
                  <a:srgbClr val="0070C0"/>
                </a:solidFill>
              </a:rPr>
              <a:t>Currently modifying to allow for LN</a:t>
            </a:r>
            <a:r>
              <a:rPr lang="en-US" sz="2400" baseline="-25000" dirty="0" smtClean="0">
                <a:solidFill>
                  <a:srgbClr val="0070C0"/>
                </a:solidFill>
              </a:rPr>
              <a:t>2</a:t>
            </a:r>
            <a:r>
              <a:rPr lang="en-US" sz="2400" dirty="0" smtClean="0">
                <a:solidFill>
                  <a:srgbClr val="0070C0"/>
                </a:solidFill>
              </a:rPr>
              <a:t> Cooling</a:t>
            </a:r>
          </a:p>
          <a:p>
            <a:pPr lvl="2"/>
            <a:r>
              <a:rPr lang="en-US" sz="2400" dirty="0" smtClean="0">
                <a:solidFill>
                  <a:srgbClr val="0070C0"/>
                </a:solidFill>
              </a:rPr>
              <a:t>Smaller Bunch</a:t>
            </a:r>
          </a:p>
          <a:p>
            <a:pPr lvl="2"/>
            <a:r>
              <a:rPr lang="en-US" sz="2400" dirty="0" smtClean="0">
                <a:solidFill>
                  <a:srgbClr val="0070C0"/>
                </a:solidFill>
              </a:rPr>
              <a:t>Low Energy Spread</a:t>
            </a:r>
          </a:p>
        </p:txBody>
      </p:sp>
      <p:pic>
        <p:nvPicPr>
          <p:cNvPr id="18439" name="tow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1066800"/>
            <a:ext cx="3876675" cy="4846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/>
          <p:cNvSpPr/>
          <p:nvPr/>
        </p:nvSpPr>
        <p:spPr bwMode="auto">
          <a:xfrm>
            <a:off x="1905000" y="3124200"/>
            <a:ext cx="1219200" cy="1219200"/>
          </a:xfrm>
          <a:prstGeom prst="rect">
            <a:avLst/>
          </a:prstGeom>
          <a:noFill/>
          <a:ln w="762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21505" name="Paul Trap" descr="C:\Documents and Settings\Daniel Lascar\My Documents\My Pictures\Paul Trap\IMG_0855.JPG"/>
          <p:cNvPicPr>
            <a:picLocks noChangeAspect="1" noChangeArrowheads="1"/>
          </p:cNvPicPr>
          <p:nvPr/>
        </p:nvPicPr>
        <p:blipFill>
          <a:blip r:embed="rId4" cstate="print"/>
          <a:srcRect l="32552" t="27620" r="25570" b="5303"/>
          <a:stretch>
            <a:fillRect/>
          </a:stretch>
        </p:blipFill>
        <p:spPr bwMode="auto">
          <a:xfrm rot="5400000">
            <a:off x="604394" y="1072005"/>
            <a:ext cx="3733801" cy="4485390"/>
          </a:xfrm>
          <a:prstGeom prst="rect">
            <a:avLst/>
          </a:prstGeom>
          <a:noFill/>
        </p:spPr>
      </p:pic>
      <p:sp>
        <p:nvSpPr>
          <p:cNvPr id="21" name="Date Placeholder 1"/>
          <p:cNvSpPr>
            <a:spLocks noGrp="1"/>
          </p:cNvSpPr>
          <p:nvPr>
            <p:ph type="dt" sz="half" idx="10"/>
          </p:nvPr>
        </p:nvSpPr>
        <p:spPr>
          <a:xfrm>
            <a:off x="7010400" y="6572250"/>
            <a:ext cx="1371600" cy="209550"/>
          </a:xfrm>
        </p:spPr>
        <p:txBody>
          <a:bodyPr/>
          <a:lstStyle/>
          <a:p>
            <a:r>
              <a:rPr lang="en-US" dirty="0" smtClean="0"/>
              <a:t>11/17/2010</a:t>
            </a:r>
            <a:endParaRPr lang="en-US" dirty="0"/>
          </a:p>
        </p:txBody>
      </p:sp>
      <p:sp>
        <p:nvSpPr>
          <p:cNvPr id="22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489700"/>
            <a:ext cx="384175" cy="365125"/>
          </a:xfrm>
        </p:spPr>
        <p:txBody>
          <a:bodyPr/>
          <a:lstStyle/>
          <a:p>
            <a:fld id="{87034D8C-3CB4-402A-BC46-2AB14C0FE90A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27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657225" y="6307138"/>
            <a:ext cx="5942013" cy="228600"/>
          </a:xfrm>
        </p:spPr>
        <p:txBody>
          <a:bodyPr/>
          <a:lstStyle/>
          <a:p>
            <a:r>
              <a:rPr lang="en-US" dirty="0" smtClean="0"/>
              <a:t>ANL Physics Division - November Student Lunch Meeting</a:t>
            </a:r>
            <a:endParaRPr lang="en-US" dirty="0"/>
          </a:p>
        </p:txBody>
      </p:sp>
    </p:spTree>
    <p:custDataLst>
      <p:tags r:id="rId1"/>
    </p:custDataLst>
  </p:cSld>
  <p:clrMapOvr>
    <a:masterClrMapping/>
  </p:clrMapOvr>
  <p:transition advTm="12933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5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from x="200000" y="450000"/>
                                      <p:to x="10000" y="10000"/>
                                    </p:animScale>
                                    <p:animScale>
                                      <p:cBhvr>
                                        <p:cTn id="37" dur="1230" decel="100000"/>
                                        <p:tgtEl>
                                          <p:spTgt spid="9"/>
                                        </p:tgtEl>
                                      </p:cBhvr>
                                      <p:from x="100000" y="100000"/>
                                      <p:to x="200000" y="450000"/>
                                    </p:animScale>
                                    <p:anim from="(ppt_x)" to="(0.5)" calcmode="lin" valueType="num">
                                      <p:cBhvr>
                                        <p:cTn id="38" dur="1230" decel="100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0.5)" to="(0.5)" calcmode="lin" valueType="num">
                                      <p:cBhvr>
                                        <p:cTn id="39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ppt_y)" to="(ppt_y+0.4)" calcmode="lin" valueType="num">
                                      <p:cBhvr>
                                        <p:cTn id="40" dur="1230" decel="100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 from="(ppt_y)" to="(ppt_y)" calcmode="lin" valueType="num">
                                      <p:cBhvr>
                                        <p:cTn id="41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15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15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15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184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184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184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  <p:bldP spid="9" grpId="0" animBg="1"/>
      <p:bldP spid="9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7924800" y="6572250"/>
            <a:ext cx="1371600" cy="209550"/>
          </a:xfrm>
        </p:spPr>
        <p:txBody>
          <a:bodyPr/>
          <a:lstStyle/>
          <a:p>
            <a:fld id="{1CDC2DEE-63B2-4719-8BC9-BCA2EF1C7ADC}" type="slidenum">
              <a:rPr lang="en-US"/>
              <a:pPr/>
              <a:t>16</a:t>
            </a:fld>
            <a:endParaRPr lang="en-US" dirty="0"/>
          </a:p>
        </p:txBody>
      </p:sp>
      <p:pic>
        <p:nvPicPr>
          <p:cNvPr id="59398" name="Looney" descr="Can_tra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5450" y="1208088"/>
            <a:ext cx="3179763" cy="4446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>
          <a:xfrm>
            <a:off x="339725" y="330200"/>
            <a:ext cx="7954963" cy="568325"/>
          </a:xfrm>
        </p:spPr>
        <p:txBody>
          <a:bodyPr/>
          <a:lstStyle/>
          <a:p>
            <a:pPr algn="ctr"/>
            <a:r>
              <a:rPr lang="en-US" sz="3800"/>
              <a:t>The Magic of the CPT</a:t>
            </a:r>
          </a:p>
        </p:txBody>
      </p:sp>
      <p:pic>
        <p:nvPicPr>
          <p:cNvPr id="59395" name="Picture 3" descr="cpt_picture.jpg                                                00000029TravelDrive                    00000000: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-16200000">
            <a:off x="4433094" y="1537494"/>
            <a:ext cx="4846637" cy="3876675"/>
          </a:xfrm>
          <a:prstGeom prst="rect">
            <a:avLst/>
          </a:prstGeom>
          <a:noFill/>
        </p:spPr>
      </p:pic>
      <p:sp>
        <p:nvSpPr>
          <p:cNvPr id="6" name="Date Placeholder 1"/>
          <p:cNvSpPr txBox="1">
            <a:spLocks/>
          </p:cNvSpPr>
          <p:nvPr/>
        </p:nvSpPr>
        <p:spPr bwMode="auto">
          <a:xfrm>
            <a:off x="6781800" y="6572250"/>
            <a:ext cx="1371600" cy="20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11/17/2010</a:t>
            </a: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40961" name="Euro" descr="C:\Documents and Settings\Daniel Lascar\My Documents\My Pictures\Trap\IMG_0787.JPG"/>
          <p:cNvPicPr>
            <a:picLocks noChangeAspect="1" noChangeArrowheads="1"/>
          </p:cNvPicPr>
          <p:nvPr/>
        </p:nvPicPr>
        <p:blipFill>
          <a:blip r:embed="rId5" cstate="print"/>
          <a:srcRect l="16485" r="16199" b="8421"/>
          <a:stretch>
            <a:fillRect/>
          </a:stretch>
        </p:blipFill>
        <p:spPr bwMode="auto">
          <a:xfrm>
            <a:off x="304800" y="1371600"/>
            <a:ext cx="4107180" cy="4191000"/>
          </a:xfrm>
          <a:prstGeom prst="rect">
            <a:avLst/>
          </a:prstGeom>
          <a:noFill/>
        </p:spPr>
      </p:pic>
      <p:pic>
        <p:nvPicPr>
          <p:cNvPr id="40962" name="Dollars" descr="C:\Documents and Settings\Daniel Lascar\My Documents\My Pictures\Trap\IMG_0790.JPG"/>
          <p:cNvPicPr>
            <a:picLocks noChangeAspect="1" noChangeArrowheads="1"/>
          </p:cNvPicPr>
          <p:nvPr/>
        </p:nvPicPr>
        <p:blipFill>
          <a:blip r:embed="rId6" cstate="print"/>
          <a:srcRect l="11842" t="5263" r="17105" b="3509"/>
          <a:stretch>
            <a:fillRect/>
          </a:stretch>
        </p:blipFill>
        <p:spPr bwMode="auto">
          <a:xfrm>
            <a:off x="381000" y="1295400"/>
            <a:ext cx="4273062" cy="4114800"/>
          </a:xfrm>
          <a:prstGeom prst="rect">
            <a:avLst/>
          </a:prstGeom>
          <a:noFill/>
        </p:spPr>
      </p:pic>
      <p:pic>
        <p:nvPicPr>
          <p:cNvPr id="40963" name="Ping" descr="C:\Documents and Settings\Daniel Lascar\My Documents\My Pictures\Trap\IMG_0812.JPG"/>
          <p:cNvPicPr>
            <a:picLocks noChangeAspect="1" noChangeArrowheads="1"/>
          </p:cNvPicPr>
          <p:nvPr/>
        </p:nvPicPr>
        <p:blipFill>
          <a:blip r:embed="rId7" cstate="print"/>
          <a:srcRect l="25903" t="16517" r="7649" b="18917"/>
          <a:stretch>
            <a:fillRect/>
          </a:stretch>
        </p:blipFill>
        <p:spPr bwMode="auto">
          <a:xfrm>
            <a:off x="152400" y="2057400"/>
            <a:ext cx="4495800" cy="3276600"/>
          </a:xfrm>
          <a:prstGeom prst="rect">
            <a:avLst/>
          </a:prstGeom>
          <a:noFill/>
        </p:spPr>
      </p:pic>
      <p:pic>
        <p:nvPicPr>
          <p:cNvPr id="40964" name="Golf" descr="C:\Documents and Settings\Daniel Lascar\My Documents\My Pictures\Trap\IMG_0816.JPG"/>
          <p:cNvPicPr>
            <a:picLocks noChangeAspect="1" noChangeArrowheads="1"/>
          </p:cNvPicPr>
          <p:nvPr/>
        </p:nvPicPr>
        <p:blipFill>
          <a:blip r:embed="rId8" cstate="print"/>
          <a:srcRect l="12931" t="10057" r="6249" b="19545"/>
          <a:stretch>
            <a:fillRect/>
          </a:stretch>
        </p:blipFill>
        <p:spPr bwMode="auto">
          <a:xfrm>
            <a:off x="0" y="2057400"/>
            <a:ext cx="4781939" cy="3124200"/>
          </a:xfrm>
          <a:prstGeom prst="rect">
            <a:avLst/>
          </a:prstGeom>
          <a:noFill/>
        </p:spPr>
      </p:pic>
      <p:pic>
        <p:nvPicPr>
          <p:cNvPr id="40965" name="Baseball" descr="C:\Documents and Settings\Daniel Lascar\My Documents\My Pictures\Trap\IMG_0821.JPG"/>
          <p:cNvPicPr>
            <a:picLocks noChangeAspect="1" noChangeArrowheads="1"/>
          </p:cNvPicPr>
          <p:nvPr/>
        </p:nvPicPr>
        <p:blipFill>
          <a:blip r:embed="rId9" cstate="print"/>
          <a:srcRect l="18306" t="4944" r="14251" b="10276"/>
          <a:stretch>
            <a:fillRect/>
          </a:stretch>
        </p:blipFill>
        <p:spPr bwMode="auto">
          <a:xfrm>
            <a:off x="228600" y="1295400"/>
            <a:ext cx="4445000" cy="4191000"/>
          </a:xfrm>
          <a:prstGeom prst="rect">
            <a:avLst/>
          </a:prstGeom>
          <a:noFill/>
        </p:spPr>
      </p:pic>
      <p:pic>
        <p:nvPicPr>
          <p:cNvPr id="40966" name="Hockey" descr="C:\Documents and Settings\Daniel Lascar\My Documents\My Pictures\Trap\IMG_0834.JPG"/>
          <p:cNvPicPr>
            <a:picLocks noChangeAspect="1" noChangeArrowheads="1"/>
          </p:cNvPicPr>
          <p:nvPr/>
        </p:nvPicPr>
        <p:blipFill>
          <a:blip r:embed="rId10" cstate="print"/>
          <a:srcRect l="10672" t="13045" r="25293" b="15810"/>
          <a:stretch>
            <a:fillRect/>
          </a:stretch>
        </p:blipFill>
        <p:spPr bwMode="auto">
          <a:xfrm>
            <a:off x="0" y="1524000"/>
            <a:ext cx="4876800" cy="4064000"/>
          </a:xfrm>
          <a:prstGeom prst="rect">
            <a:avLst/>
          </a:prstGeom>
          <a:noFill/>
        </p:spPr>
      </p:pic>
      <p:sp>
        <p:nvSpPr>
          <p:cNvPr id="13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657225" y="6307138"/>
            <a:ext cx="5942013" cy="228600"/>
          </a:xfrm>
        </p:spPr>
        <p:txBody>
          <a:bodyPr/>
          <a:lstStyle/>
          <a:p>
            <a:r>
              <a:rPr lang="en-US" dirty="0" smtClean="0"/>
              <a:t>ANL Physics Division - November Student Lunch Meeting</a:t>
            </a:r>
            <a:endParaRPr lang="en-US" dirty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593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93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09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09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409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409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09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09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409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409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09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09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409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409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09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09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409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409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09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09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409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409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09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09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8077200" y="6572250"/>
            <a:ext cx="1371600" cy="209550"/>
          </a:xfrm>
        </p:spPr>
        <p:txBody>
          <a:bodyPr/>
          <a:lstStyle/>
          <a:p>
            <a:fld id="{FC7DAED6-EA8A-456B-814C-023205A9FB97}" type="slidenum">
              <a:rPr lang="en-US"/>
              <a:pPr/>
              <a:t>17</a:t>
            </a:fld>
            <a:endParaRPr lang="en-US" dirty="0"/>
          </a:p>
        </p:txBody>
      </p:sp>
      <p:sp>
        <p:nvSpPr>
          <p:cNvPr id="73730" name="Rectangle 2"/>
          <p:cNvSpPr>
            <a:spLocks noGrp="1" noChangeArrowheads="1"/>
          </p:cNvSpPr>
          <p:nvPr>
            <p:ph type="title"/>
          </p:nvPr>
        </p:nvSpPr>
        <p:spPr>
          <a:xfrm>
            <a:off x="339725" y="330200"/>
            <a:ext cx="7954963" cy="568325"/>
          </a:xfrm>
        </p:spPr>
        <p:txBody>
          <a:bodyPr/>
          <a:lstStyle/>
          <a:p>
            <a:pPr algn="ctr"/>
            <a:r>
              <a:rPr lang="en-US" sz="3800"/>
              <a:t>CPT Vital Statistics</a:t>
            </a:r>
          </a:p>
        </p:txBody>
      </p:sp>
      <p:graphicFrame>
        <p:nvGraphicFramePr>
          <p:cNvPr id="73757" name="Group 29"/>
          <p:cNvGraphicFramePr>
            <a:graphicFrameLocks noGrp="1"/>
          </p:cNvGraphicFramePr>
          <p:nvPr/>
        </p:nvGraphicFramePr>
        <p:xfrm>
          <a:off x="519113" y="1335088"/>
          <a:ext cx="3822700" cy="1847850"/>
        </p:xfrm>
        <a:graphic>
          <a:graphicData uri="http://schemas.openxmlformats.org/drawingml/2006/table">
            <a:tbl>
              <a:tblPr/>
              <a:tblGrid>
                <a:gridCol w="946150"/>
                <a:gridCol w="2876550"/>
              </a:tblGrid>
              <a:tr h="61595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ct val="1000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</a:rPr>
                        <a:t>B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ct val="1000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</a:rPr>
                        <a:t>5.9 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1595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ct val="1000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</a:rPr>
                        <a:t>r</a:t>
                      </a:r>
                      <a:r>
                        <a:rPr kumimoji="0" lang="en-US" sz="32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</a:rPr>
                        <a:t>o</a:t>
                      </a:r>
                      <a:endParaRPr kumimoji="0" lang="en-US" sz="3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ct val="1000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</a:rPr>
                        <a:t>1.16 cm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1595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ct val="1000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</a:rPr>
                        <a:t>z</a:t>
                      </a:r>
                      <a:r>
                        <a:rPr kumimoji="0" lang="en-US" sz="32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</a:rPr>
                        <a:t>o</a:t>
                      </a:r>
                      <a:endParaRPr kumimoji="0" lang="en-US" sz="3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ct val="1000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</a:rPr>
                        <a:t>1.00 cm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73759" name="Object 31"/>
          <p:cNvGraphicFramePr>
            <a:graphicFrameLocks noChangeAspect="1"/>
          </p:cNvGraphicFramePr>
          <p:nvPr/>
        </p:nvGraphicFramePr>
        <p:xfrm>
          <a:off x="1150938" y="3532188"/>
          <a:ext cx="2847975" cy="1966912"/>
        </p:xfrm>
        <a:graphic>
          <a:graphicData uri="http://schemas.openxmlformats.org/presentationml/2006/ole">
            <p:oleObj spid="_x0000_s33794" name="Equation" r:id="rId3" imgW="533400" imgH="368300" progId="Equation.3">
              <p:embed/>
            </p:oleObj>
          </a:graphicData>
        </a:graphic>
      </p:graphicFrame>
      <p:grpSp>
        <p:nvGrpSpPr>
          <p:cNvPr id="2" name="Group 32"/>
          <p:cNvGrpSpPr>
            <a:grpSpLocks/>
          </p:cNvGrpSpPr>
          <p:nvPr/>
        </p:nvGrpSpPr>
        <p:grpSpPr bwMode="auto">
          <a:xfrm>
            <a:off x="4610100" y="914400"/>
            <a:ext cx="3733800" cy="4559300"/>
            <a:chOff x="1632" y="720"/>
            <a:chExt cx="2352" cy="2872"/>
          </a:xfrm>
        </p:grpSpPr>
        <p:pic>
          <p:nvPicPr>
            <p:cNvPr id="73761" name="Picture 3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824" y="720"/>
              <a:ext cx="1920" cy="28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73762" name="Picture 34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E"/>
                </a:clrFrom>
                <a:clrTo>
                  <a:srgbClr val="FFFFFE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632" y="1507"/>
              <a:ext cx="736" cy="16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73763" name="Picture 35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FFFFE"/>
                </a:clrFrom>
                <a:clrTo>
                  <a:srgbClr val="FFFFFE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256" y="1627"/>
              <a:ext cx="728" cy="14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73764" name="Picture 36"/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FFFFE"/>
                </a:clrFrom>
                <a:clrTo>
                  <a:srgbClr val="FFFFFE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448" y="2227"/>
              <a:ext cx="232" cy="3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73765" name="Picture 37"/>
            <p:cNvPicPr>
              <a:picLocks noChangeAspect="1" noChangeArrowheads="1"/>
            </p:cNvPicPr>
            <p:nvPr/>
          </p:nvPicPr>
          <p:blipFill>
            <a:blip r:embed="rId8" cstate="print">
              <a:clrChange>
                <a:clrFrom>
                  <a:srgbClr val="FFFFFE"/>
                </a:clrFrom>
                <a:clrTo>
                  <a:srgbClr val="FFFFFE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880" y="2219"/>
              <a:ext cx="256" cy="3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73766" name="Line 38"/>
            <p:cNvSpPr>
              <a:spLocks noChangeShapeType="1"/>
            </p:cNvSpPr>
            <p:nvPr/>
          </p:nvSpPr>
          <p:spPr bwMode="auto">
            <a:xfrm>
              <a:off x="2784" y="2256"/>
              <a:ext cx="0" cy="240"/>
            </a:xfrm>
            <a:prstGeom prst="line">
              <a:avLst/>
            </a:prstGeom>
            <a:noFill/>
            <a:ln w="952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3" name="Date Placeholder 1"/>
          <p:cNvSpPr txBox="1">
            <a:spLocks/>
          </p:cNvSpPr>
          <p:nvPr/>
        </p:nvSpPr>
        <p:spPr bwMode="auto">
          <a:xfrm>
            <a:off x="6934200" y="6572250"/>
            <a:ext cx="1371600" cy="20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11/17/2010</a:t>
            </a: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657225" y="6307138"/>
            <a:ext cx="5942013" cy="228600"/>
          </a:xfrm>
        </p:spPr>
        <p:txBody>
          <a:bodyPr/>
          <a:lstStyle/>
          <a:p>
            <a:r>
              <a:rPr lang="en-US" dirty="0" smtClean="0"/>
              <a:t>ANL Physics Division - November Student Lunch Meeting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8153400" y="6572250"/>
            <a:ext cx="1371600" cy="209550"/>
          </a:xfrm>
        </p:spPr>
        <p:txBody>
          <a:bodyPr/>
          <a:lstStyle/>
          <a:p>
            <a:fld id="{0DB9CB80-1A72-46DB-992B-5ADB1AE8B926}" type="slidenum">
              <a:rPr lang="en-US"/>
              <a:pPr/>
              <a:t>18</a:t>
            </a:fld>
            <a:endParaRPr lang="en-US"/>
          </a:p>
        </p:txBody>
      </p:sp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>
          <a:xfrm>
            <a:off x="339725" y="165100"/>
            <a:ext cx="7954963" cy="568325"/>
          </a:xfrm>
        </p:spPr>
        <p:txBody>
          <a:bodyPr/>
          <a:lstStyle/>
          <a:p>
            <a:pPr algn="ctr"/>
            <a:r>
              <a:rPr lang="en-US" sz="3800"/>
              <a:t>Motion in Trap</a:t>
            </a:r>
          </a:p>
        </p:txBody>
      </p:sp>
      <p:pic>
        <p:nvPicPr>
          <p:cNvPr id="74755" name="Picture 3" descr="MotionInTrap_sharp.gif                                         0014A246Dan's HD                       B746699A: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4050" y="841375"/>
            <a:ext cx="3305175" cy="4016375"/>
          </a:xfrm>
          <a:prstGeom prst="rect">
            <a:avLst/>
          </a:prstGeom>
          <a:noFill/>
        </p:spPr>
      </p:pic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4241800" y="684213"/>
            <a:ext cx="4902200" cy="5540375"/>
            <a:chOff x="116" y="380"/>
            <a:chExt cx="3088" cy="3490"/>
          </a:xfrm>
        </p:grpSpPr>
        <p:sp>
          <p:nvSpPr>
            <p:cNvPr id="74760" name="Rectangle 8"/>
            <p:cNvSpPr>
              <a:spLocks noChangeArrowheads="1"/>
            </p:cNvSpPr>
            <p:nvPr/>
          </p:nvSpPr>
          <p:spPr bwMode="auto">
            <a:xfrm>
              <a:off x="116" y="380"/>
              <a:ext cx="3088" cy="349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761" name="Freeform 9"/>
            <p:cNvSpPr>
              <a:spLocks/>
            </p:cNvSpPr>
            <p:nvPr/>
          </p:nvSpPr>
          <p:spPr bwMode="auto">
            <a:xfrm>
              <a:off x="584" y="1038"/>
              <a:ext cx="396" cy="1970"/>
            </a:xfrm>
            <a:custGeom>
              <a:avLst/>
              <a:gdLst/>
              <a:ahLst/>
              <a:cxnLst>
                <a:cxn ang="0">
                  <a:pos x="395" y="1923"/>
                </a:cxn>
                <a:cxn ang="0">
                  <a:pos x="394" y="1869"/>
                </a:cxn>
                <a:cxn ang="0">
                  <a:pos x="394" y="1815"/>
                </a:cxn>
                <a:cxn ang="0">
                  <a:pos x="393" y="1761"/>
                </a:cxn>
                <a:cxn ang="0">
                  <a:pos x="391" y="1708"/>
                </a:cxn>
                <a:cxn ang="0">
                  <a:pos x="390" y="1655"/>
                </a:cxn>
                <a:cxn ang="0">
                  <a:pos x="388" y="1602"/>
                </a:cxn>
                <a:cxn ang="0">
                  <a:pos x="386" y="1550"/>
                </a:cxn>
                <a:cxn ang="0">
                  <a:pos x="384" y="1499"/>
                </a:cxn>
                <a:cxn ang="0">
                  <a:pos x="381" y="1448"/>
                </a:cxn>
                <a:cxn ang="0">
                  <a:pos x="378" y="1398"/>
                </a:cxn>
                <a:cxn ang="0">
                  <a:pos x="375" y="1348"/>
                </a:cxn>
                <a:cxn ang="0">
                  <a:pos x="372" y="1299"/>
                </a:cxn>
                <a:cxn ang="0">
                  <a:pos x="368" y="1250"/>
                </a:cxn>
                <a:cxn ang="0">
                  <a:pos x="364" y="1202"/>
                </a:cxn>
                <a:cxn ang="0">
                  <a:pos x="360" y="1155"/>
                </a:cxn>
                <a:cxn ang="0">
                  <a:pos x="355" y="1108"/>
                </a:cxn>
                <a:cxn ang="0">
                  <a:pos x="351" y="1062"/>
                </a:cxn>
                <a:cxn ang="0">
                  <a:pos x="346" y="1017"/>
                </a:cxn>
                <a:cxn ang="0">
                  <a:pos x="341" y="972"/>
                </a:cxn>
                <a:cxn ang="0">
                  <a:pos x="335" y="928"/>
                </a:cxn>
                <a:cxn ang="0">
                  <a:pos x="330" y="885"/>
                </a:cxn>
                <a:cxn ang="0">
                  <a:pos x="324" y="843"/>
                </a:cxn>
                <a:cxn ang="0">
                  <a:pos x="318" y="802"/>
                </a:cxn>
                <a:cxn ang="0">
                  <a:pos x="312" y="761"/>
                </a:cxn>
                <a:cxn ang="0">
                  <a:pos x="306" y="721"/>
                </a:cxn>
                <a:cxn ang="0">
                  <a:pos x="299" y="682"/>
                </a:cxn>
                <a:cxn ang="0">
                  <a:pos x="292" y="644"/>
                </a:cxn>
                <a:cxn ang="0">
                  <a:pos x="285" y="607"/>
                </a:cxn>
                <a:cxn ang="0">
                  <a:pos x="278" y="571"/>
                </a:cxn>
                <a:cxn ang="0">
                  <a:pos x="271" y="535"/>
                </a:cxn>
                <a:cxn ang="0">
                  <a:pos x="263" y="501"/>
                </a:cxn>
                <a:cxn ang="0">
                  <a:pos x="256" y="467"/>
                </a:cxn>
                <a:cxn ang="0">
                  <a:pos x="248" y="435"/>
                </a:cxn>
                <a:cxn ang="0">
                  <a:pos x="240" y="403"/>
                </a:cxn>
                <a:cxn ang="0">
                  <a:pos x="231" y="373"/>
                </a:cxn>
                <a:cxn ang="0">
                  <a:pos x="223" y="343"/>
                </a:cxn>
                <a:cxn ang="0">
                  <a:pos x="215" y="315"/>
                </a:cxn>
                <a:cxn ang="0">
                  <a:pos x="206" y="287"/>
                </a:cxn>
                <a:cxn ang="0">
                  <a:pos x="197" y="261"/>
                </a:cxn>
                <a:cxn ang="0">
                  <a:pos x="188" y="236"/>
                </a:cxn>
                <a:cxn ang="0">
                  <a:pos x="179" y="212"/>
                </a:cxn>
                <a:cxn ang="0">
                  <a:pos x="170" y="190"/>
                </a:cxn>
                <a:cxn ang="0">
                  <a:pos x="160" y="168"/>
                </a:cxn>
                <a:cxn ang="0">
                  <a:pos x="151" y="148"/>
                </a:cxn>
                <a:cxn ang="0">
                  <a:pos x="141" y="128"/>
                </a:cxn>
                <a:cxn ang="0">
                  <a:pos x="131" y="111"/>
                </a:cxn>
                <a:cxn ang="0">
                  <a:pos x="121" y="94"/>
                </a:cxn>
                <a:cxn ang="0">
                  <a:pos x="111" y="79"/>
                </a:cxn>
                <a:cxn ang="0">
                  <a:pos x="101" y="65"/>
                </a:cxn>
                <a:cxn ang="0">
                  <a:pos x="91" y="52"/>
                </a:cxn>
                <a:cxn ang="0">
                  <a:pos x="81" y="40"/>
                </a:cxn>
                <a:cxn ang="0">
                  <a:pos x="70" y="30"/>
                </a:cxn>
                <a:cxn ang="0">
                  <a:pos x="60" y="22"/>
                </a:cxn>
                <a:cxn ang="0">
                  <a:pos x="49" y="15"/>
                </a:cxn>
                <a:cxn ang="0">
                  <a:pos x="38" y="9"/>
                </a:cxn>
                <a:cxn ang="0">
                  <a:pos x="28" y="4"/>
                </a:cxn>
                <a:cxn ang="0">
                  <a:pos x="17" y="1"/>
                </a:cxn>
                <a:cxn ang="0">
                  <a:pos x="6" y="0"/>
                </a:cxn>
              </a:cxnLst>
              <a:rect l="0" t="0" r="r" b="b"/>
              <a:pathLst>
                <a:path w="396" h="1970">
                  <a:moveTo>
                    <a:pt x="395" y="1969"/>
                  </a:moveTo>
                  <a:lnTo>
                    <a:pt x="395" y="1960"/>
                  </a:lnTo>
                  <a:lnTo>
                    <a:pt x="395" y="1951"/>
                  </a:lnTo>
                  <a:lnTo>
                    <a:pt x="395" y="1942"/>
                  </a:lnTo>
                  <a:lnTo>
                    <a:pt x="395" y="1933"/>
                  </a:lnTo>
                  <a:lnTo>
                    <a:pt x="395" y="1923"/>
                  </a:lnTo>
                  <a:lnTo>
                    <a:pt x="395" y="1914"/>
                  </a:lnTo>
                  <a:lnTo>
                    <a:pt x="395" y="1905"/>
                  </a:lnTo>
                  <a:lnTo>
                    <a:pt x="395" y="1896"/>
                  </a:lnTo>
                  <a:lnTo>
                    <a:pt x="395" y="1887"/>
                  </a:lnTo>
                  <a:lnTo>
                    <a:pt x="394" y="1878"/>
                  </a:lnTo>
                  <a:lnTo>
                    <a:pt x="394" y="1869"/>
                  </a:lnTo>
                  <a:lnTo>
                    <a:pt x="394" y="1860"/>
                  </a:lnTo>
                  <a:lnTo>
                    <a:pt x="394" y="1851"/>
                  </a:lnTo>
                  <a:lnTo>
                    <a:pt x="394" y="1842"/>
                  </a:lnTo>
                  <a:lnTo>
                    <a:pt x="394" y="1833"/>
                  </a:lnTo>
                  <a:lnTo>
                    <a:pt x="394" y="1824"/>
                  </a:lnTo>
                  <a:lnTo>
                    <a:pt x="394" y="1815"/>
                  </a:lnTo>
                  <a:lnTo>
                    <a:pt x="394" y="1806"/>
                  </a:lnTo>
                  <a:lnTo>
                    <a:pt x="393" y="1797"/>
                  </a:lnTo>
                  <a:lnTo>
                    <a:pt x="393" y="1788"/>
                  </a:lnTo>
                  <a:lnTo>
                    <a:pt x="393" y="1779"/>
                  </a:lnTo>
                  <a:lnTo>
                    <a:pt x="393" y="1770"/>
                  </a:lnTo>
                  <a:lnTo>
                    <a:pt x="393" y="1761"/>
                  </a:lnTo>
                  <a:lnTo>
                    <a:pt x="393" y="1752"/>
                  </a:lnTo>
                  <a:lnTo>
                    <a:pt x="392" y="1743"/>
                  </a:lnTo>
                  <a:lnTo>
                    <a:pt x="392" y="1734"/>
                  </a:lnTo>
                  <a:lnTo>
                    <a:pt x="392" y="1725"/>
                  </a:lnTo>
                  <a:lnTo>
                    <a:pt x="392" y="1717"/>
                  </a:lnTo>
                  <a:lnTo>
                    <a:pt x="391" y="1708"/>
                  </a:lnTo>
                  <a:lnTo>
                    <a:pt x="391" y="1699"/>
                  </a:lnTo>
                  <a:lnTo>
                    <a:pt x="391" y="1690"/>
                  </a:lnTo>
                  <a:lnTo>
                    <a:pt x="391" y="1681"/>
                  </a:lnTo>
                  <a:lnTo>
                    <a:pt x="390" y="1672"/>
                  </a:lnTo>
                  <a:lnTo>
                    <a:pt x="390" y="1664"/>
                  </a:lnTo>
                  <a:lnTo>
                    <a:pt x="390" y="1655"/>
                  </a:lnTo>
                  <a:lnTo>
                    <a:pt x="390" y="1646"/>
                  </a:lnTo>
                  <a:lnTo>
                    <a:pt x="389" y="1637"/>
                  </a:lnTo>
                  <a:lnTo>
                    <a:pt x="389" y="1629"/>
                  </a:lnTo>
                  <a:lnTo>
                    <a:pt x="389" y="1620"/>
                  </a:lnTo>
                  <a:lnTo>
                    <a:pt x="388" y="1611"/>
                  </a:lnTo>
                  <a:lnTo>
                    <a:pt x="388" y="1602"/>
                  </a:lnTo>
                  <a:lnTo>
                    <a:pt x="388" y="1594"/>
                  </a:lnTo>
                  <a:lnTo>
                    <a:pt x="387" y="1585"/>
                  </a:lnTo>
                  <a:lnTo>
                    <a:pt x="387" y="1576"/>
                  </a:lnTo>
                  <a:lnTo>
                    <a:pt x="387" y="1568"/>
                  </a:lnTo>
                  <a:lnTo>
                    <a:pt x="386" y="1559"/>
                  </a:lnTo>
                  <a:lnTo>
                    <a:pt x="386" y="1550"/>
                  </a:lnTo>
                  <a:lnTo>
                    <a:pt x="386" y="1542"/>
                  </a:lnTo>
                  <a:lnTo>
                    <a:pt x="385" y="1533"/>
                  </a:lnTo>
                  <a:lnTo>
                    <a:pt x="385" y="1525"/>
                  </a:lnTo>
                  <a:lnTo>
                    <a:pt x="384" y="1516"/>
                  </a:lnTo>
                  <a:lnTo>
                    <a:pt x="384" y="1508"/>
                  </a:lnTo>
                  <a:lnTo>
                    <a:pt x="384" y="1499"/>
                  </a:lnTo>
                  <a:lnTo>
                    <a:pt x="383" y="1491"/>
                  </a:lnTo>
                  <a:lnTo>
                    <a:pt x="383" y="1482"/>
                  </a:lnTo>
                  <a:lnTo>
                    <a:pt x="382" y="1474"/>
                  </a:lnTo>
                  <a:lnTo>
                    <a:pt x="382" y="1465"/>
                  </a:lnTo>
                  <a:lnTo>
                    <a:pt x="381" y="1457"/>
                  </a:lnTo>
                  <a:lnTo>
                    <a:pt x="381" y="1448"/>
                  </a:lnTo>
                  <a:lnTo>
                    <a:pt x="381" y="1440"/>
                  </a:lnTo>
                  <a:lnTo>
                    <a:pt x="380" y="1431"/>
                  </a:lnTo>
                  <a:lnTo>
                    <a:pt x="380" y="1423"/>
                  </a:lnTo>
                  <a:lnTo>
                    <a:pt x="379" y="1415"/>
                  </a:lnTo>
                  <a:lnTo>
                    <a:pt x="379" y="1406"/>
                  </a:lnTo>
                  <a:lnTo>
                    <a:pt x="378" y="1398"/>
                  </a:lnTo>
                  <a:lnTo>
                    <a:pt x="378" y="1389"/>
                  </a:lnTo>
                  <a:lnTo>
                    <a:pt x="377" y="1381"/>
                  </a:lnTo>
                  <a:lnTo>
                    <a:pt x="377" y="1373"/>
                  </a:lnTo>
                  <a:lnTo>
                    <a:pt x="376" y="1365"/>
                  </a:lnTo>
                  <a:lnTo>
                    <a:pt x="375" y="1356"/>
                  </a:lnTo>
                  <a:lnTo>
                    <a:pt x="375" y="1348"/>
                  </a:lnTo>
                  <a:lnTo>
                    <a:pt x="374" y="1340"/>
                  </a:lnTo>
                  <a:lnTo>
                    <a:pt x="374" y="1331"/>
                  </a:lnTo>
                  <a:lnTo>
                    <a:pt x="373" y="1323"/>
                  </a:lnTo>
                  <a:lnTo>
                    <a:pt x="373" y="1315"/>
                  </a:lnTo>
                  <a:lnTo>
                    <a:pt x="372" y="1307"/>
                  </a:lnTo>
                  <a:lnTo>
                    <a:pt x="372" y="1299"/>
                  </a:lnTo>
                  <a:lnTo>
                    <a:pt x="371" y="1291"/>
                  </a:lnTo>
                  <a:lnTo>
                    <a:pt x="370" y="1282"/>
                  </a:lnTo>
                  <a:lnTo>
                    <a:pt x="370" y="1274"/>
                  </a:lnTo>
                  <a:lnTo>
                    <a:pt x="369" y="1266"/>
                  </a:lnTo>
                  <a:lnTo>
                    <a:pt x="368" y="1258"/>
                  </a:lnTo>
                  <a:lnTo>
                    <a:pt x="368" y="1250"/>
                  </a:lnTo>
                  <a:lnTo>
                    <a:pt x="367" y="1242"/>
                  </a:lnTo>
                  <a:lnTo>
                    <a:pt x="367" y="1234"/>
                  </a:lnTo>
                  <a:lnTo>
                    <a:pt x="366" y="1226"/>
                  </a:lnTo>
                  <a:lnTo>
                    <a:pt x="365" y="1218"/>
                  </a:lnTo>
                  <a:lnTo>
                    <a:pt x="365" y="1210"/>
                  </a:lnTo>
                  <a:lnTo>
                    <a:pt x="364" y="1202"/>
                  </a:lnTo>
                  <a:lnTo>
                    <a:pt x="363" y="1194"/>
                  </a:lnTo>
                  <a:lnTo>
                    <a:pt x="363" y="1186"/>
                  </a:lnTo>
                  <a:lnTo>
                    <a:pt x="362" y="1178"/>
                  </a:lnTo>
                  <a:lnTo>
                    <a:pt x="361" y="1170"/>
                  </a:lnTo>
                  <a:lnTo>
                    <a:pt x="361" y="1163"/>
                  </a:lnTo>
                  <a:lnTo>
                    <a:pt x="360" y="1155"/>
                  </a:lnTo>
                  <a:lnTo>
                    <a:pt x="359" y="1147"/>
                  </a:lnTo>
                  <a:lnTo>
                    <a:pt x="358" y="1139"/>
                  </a:lnTo>
                  <a:lnTo>
                    <a:pt x="358" y="1131"/>
                  </a:lnTo>
                  <a:lnTo>
                    <a:pt x="357" y="1124"/>
                  </a:lnTo>
                  <a:lnTo>
                    <a:pt x="356" y="1116"/>
                  </a:lnTo>
                  <a:lnTo>
                    <a:pt x="355" y="1108"/>
                  </a:lnTo>
                  <a:lnTo>
                    <a:pt x="355" y="1100"/>
                  </a:lnTo>
                  <a:lnTo>
                    <a:pt x="354" y="1093"/>
                  </a:lnTo>
                  <a:lnTo>
                    <a:pt x="353" y="1085"/>
                  </a:lnTo>
                  <a:lnTo>
                    <a:pt x="352" y="1077"/>
                  </a:lnTo>
                  <a:lnTo>
                    <a:pt x="352" y="1070"/>
                  </a:lnTo>
                  <a:lnTo>
                    <a:pt x="351" y="1062"/>
                  </a:lnTo>
                  <a:lnTo>
                    <a:pt x="350" y="1054"/>
                  </a:lnTo>
                  <a:lnTo>
                    <a:pt x="349" y="1047"/>
                  </a:lnTo>
                  <a:lnTo>
                    <a:pt x="348" y="1039"/>
                  </a:lnTo>
                  <a:lnTo>
                    <a:pt x="348" y="1032"/>
                  </a:lnTo>
                  <a:lnTo>
                    <a:pt x="347" y="1024"/>
                  </a:lnTo>
                  <a:lnTo>
                    <a:pt x="346" y="1017"/>
                  </a:lnTo>
                  <a:lnTo>
                    <a:pt x="345" y="1009"/>
                  </a:lnTo>
                  <a:lnTo>
                    <a:pt x="344" y="1002"/>
                  </a:lnTo>
                  <a:lnTo>
                    <a:pt x="343" y="994"/>
                  </a:lnTo>
                  <a:lnTo>
                    <a:pt x="343" y="987"/>
                  </a:lnTo>
                  <a:lnTo>
                    <a:pt x="342" y="979"/>
                  </a:lnTo>
                  <a:lnTo>
                    <a:pt x="341" y="972"/>
                  </a:lnTo>
                  <a:lnTo>
                    <a:pt x="340" y="965"/>
                  </a:lnTo>
                  <a:lnTo>
                    <a:pt x="339" y="957"/>
                  </a:lnTo>
                  <a:lnTo>
                    <a:pt x="338" y="950"/>
                  </a:lnTo>
                  <a:lnTo>
                    <a:pt x="337" y="943"/>
                  </a:lnTo>
                  <a:lnTo>
                    <a:pt x="336" y="935"/>
                  </a:lnTo>
                  <a:lnTo>
                    <a:pt x="335" y="928"/>
                  </a:lnTo>
                  <a:lnTo>
                    <a:pt x="335" y="921"/>
                  </a:lnTo>
                  <a:lnTo>
                    <a:pt x="334" y="914"/>
                  </a:lnTo>
                  <a:lnTo>
                    <a:pt x="333" y="907"/>
                  </a:lnTo>
                  <a:lnTo>
                    <a:pt x="332" y="899"/>
                  </a:lnTo>
                  <a:lnTo>
                    <a:pt x="331" y="892"/>
                  </a:lnTo>
                  <a:lnTo>
                    <a:pt x="330" y="885"/>
                  </a:lnTo>
                  <a:lnTo>
                    <a:pt x="329" y="878"/>
                  </a:lnTo>
                  <a:lnTo>
                    <a:pt x="328" y="871"/>
                  </a:lnTo>
                  <a:lnTo>
                    <a:pt x="327" y="864"/>
                  </a:lnTo>
                  <a:lnTo>
                    <a:pt x="326" y="857"/>
                  </a:lnTo>
                  <a:lnTo>
                    <a:pt x="325" y="850"/>
                  </a:lnTo>
                  <a:lnTo>
                    <a:pt x="324" y="843"/>
                  </a:lnTo>
                  <a:lnTo>
                    <a:pt x="323" y="836"/>
                  </a:lnTo>
                  <a:lnTo>
                    <a:pt x="322" y="829"/>
                  </a:lnTo>
                  <a:lnTo>
                    <a:pt x="321" y="822"/>
                  </a:lnTo>
                  <a:lnTo>
                    <a:pt x="320" y="815"/>
                  </a:lnTo>
                  <a:lnTo>
                    <a:pt x="319" y="809"/>
                  </a:lnTo>
                  <a:lnTo>
                    <a:pt x="318" y="802"/>
                  </a:lnTo>
                  <a:lnTo>
                    <a:pt x="317" y="795"/>
                  </a:lnTo>
                  <a:lnTo>
                    <a:pt x="316" y="788"/>
                  </a:lnTo>
                  <a:lnTo>
                    <a:pt x="315" y="782"/>
                  </a:lnTo>
                  <a:lnTo>
                    <a:pt x="314" y="775"/>
                  </a:lnTo>
                  <a:lnTo>
                    <a:pt x="313" y="768"/>
                  </a:lnTo>
                  <a:lnTo>
                    <a:pt x="312" y="761"/>
                  </a:lnTo>
                  <a:lnTo>
                    <a:pt x="311" y="755"/>
                  </a:lnTo>
                  <a:lnTo>
                    <a:pt x="310" y="748"/>
                  </a:lnTo>
                  <a:lnTo>
                    <a:pt x="309" y="741"/>
                  </a:lnTo>
                  <a:lnTo>
                    <a:pt x="308" y="735"/>
                  </a:lnTo>
                  <a:lnTo>
                    <a:pt x="307" y="728"/>
                  </a:lnTo>
                  <a:lnTo>
                    <a:pt x="306" y="721"/>
                  </a:lnTo>
                  <a:lnTo>
                    <a:pt x="305" y="715"/>
                  </a:lnTo>
                  <a:lnTo>
                    <a:pt x="304" y="708"/>
                  </a:lnTo>
                  <a:lnTo>
                    <a:pt x="302" y="702"/>
                  </a:lnTo>
                  <a:lnTo>
                    <a:pt x="301" y="695"/>
                  </a:lnTo>
                  <a:lnTo>
                    <a:pt x="300" y="689"/>
                  </a:lnTo>
                  <a:lnTo>
                    <a:pt x="299" y="682"/>
                  </a:lnTo>
                  <a:lnTo>
                    <a:pt x="298" y="676"/>
                  </a:lnTo>
                  <a:lnTo>
                    <a:pt x="297" y="670"/>
                  </a:lnTo>
                  <a:lnTo>
                    <a:pt x="296" y="663"/>
                  </a:lnTo>
                  <a:lnTo>
                    <a:pt x="295" y="657"/>
                  </a:lnTo>
                  <a:lnTo>
                    <a:pt x="293" y="651"/>
                  </a:lnTo>
                  <a:lnTo>
                    <a:pt x="292" y="644"/>
                  </a:lnTo>
                  <a:lnTo>
                    <a:pt x="291" y="638"/>
                  </a:lnTo>
                  <a:lnTo>
                    <a:pt x="290" y="632"/>
                  </a:lnTo>
                  <a:lnTo>
                    <a:pt x="289" y="625"/>
                  </a:lnTo>
                  <a:lnTo>
                    <a:pt x="288" y="619"/>
                  </a:lnTo>
                  <a:lnTo>
                    <a:pt x="287" y="613"/>
                  </a:lnTo>
                  <a:lnTo>
                    <a:pt x="285" y="607"/>
                  </a:lnTo>
                  <a:lnTo>
                    <a:pt x="284" y="601"/>
                  </a:lnTo>
                  <a:lnTo>
                    <a:pt x="283" y="595"/>
                  </a:lnTo>
                  <a:lnTo>
                    <a:pt x="282" y="589"/>
                  </a:lnTo>
                  <a:lnTo>
                    <a:pt x="281" y="583"/>
                  </a:lnTo>
                  <a:lnTo>
                    <a:pt x="279" y="577"/>
                  </a:lnTo>
                  <a:lnTo>
                    <a:pt x="278" y="571"/>
                  </a:lnTo>
                  <a:lnTo>
                    <a:pt x="277" y="565"/>
                  </a:lnTo>
                  <a:lnTo>
                    <a:pt x="276" y="559"/>
                  </a:lnTo>
                  <a:lnTo>
                    <a:pt x="275" y="553"/>
                  </a:lnTo>
                  <a:lnTo>
                    <a:pt x="273" y="547"/>
                  </a:lnTo>
                  <a:lnTo>
                    <a:pt x="272" y="541"/>
                  </a:lnTo>
                  <a:lnTo>
                    <a:pt x="271" y="535"/>
                  </a:lnTo>
                  <a:lnTo>
                    <a:pt x="270" y="529"/>
                  </a:lnTo>
                  <a:lnTo>
                    <a:pt x="268" y="524"/>
                  </a:lnTo>
                  <a:lnTo>
                    <a:pt x="267" y="518"/>
                  </a:lnTo>
                  <a:lnTo>
                    <a:pt x="266" y="512"/>
                  </a:lnTo>
                  <a:lnTo>
                    <a:pt x="265" y="506"/>
                  </a:lnTo>
                  <a:lnTo>
                    <a:pt x="263" y="501"/>
                  </a:lnTo>
                  <a:lnTo>
                    <a:pt x="262" y="495"/>
                  </a:lnTo>
                  <a:lnTo>
                    <a:pt x="261" y="489"/>
                  </a:lnTo>
                  <a:lnTo>
                    <a:pt x="259" y="484"/>
                  </a:lnTo>
                  <a:lnTo>
                    <a:pt x="258" y="478"/>
                  </a:lnTo>
                  <a:lnTo>
                    <a:pt x="257" y="473"/>
                  </a:lnTo>
                  <a:lnTo>
                    <a:pt x="256" y="467"/>
                  </a:lnTo>
                  <a:lnTo>
                    <a:pt x="254" y="462"/>
                  </a:lnTo>
                  <a:lnTo>
                    <a:pt x="253" y="456"/>
                  </a:lnTo>
                  <a:lnTo>
                    <a:pt x="252" y="451"/>
                  </a:lnTo>
                  <a:lnTo>
                    <a:pt x="250" y="445"/>
                  </a:lnTo>
                  <a:lnTo>
                    <a:pt x="249" y="440"/>
                  </a:lnTo>
                  <a:lnTo>
                    <a:pt x="248" y="435"/>
                  </a:lnTo>
                  <a:lnTo>
                    <a:pt x="246" y="429"/>
                  </a:lnTo>
                  <a:lnTo>
                    <a:pt x="245" y="424"/>
                  </a:lnTo>
                  <a:lnTo>
                    <a:pt x="244" y="419"/>
                  </a:lnTo>
                  <a:lnTo>
                    <a:pt x="242" y="413"/>
                  </a:lnTo>
                  <a:lnTo>
                    <a:pt x="241" y="408"/>
                  </a:lnTo>
                  <a:lnTo>
                    <a:pt x="240" y="403"/>
                  </a:lnTo>
                  <a:lnTo>
                    <a:pt x="238" y="398"/>
                  </a:lnTo>
                  <a:lnTo>
                    <a:pt x="237" y="393"/>
                  </a:lnTo>
                  <a:lnTo>
                    <a:pt x="236" y="388"/>
                  </a:lnTo>
                  <a:lnTo>
                    <a:pt x="234" y="383"/>
                  </a:lnTo>
                  <a:lnTo>
                    <a:pt x="233" y="378"/>
                  </a:lnTo>
                  <a:lnTo>
                    <a:pt x="231" y="373"/>
                  </a:lnTo>
                  <a:lnTo>
                    <a:pt x="230" y="368"/>
                  </a:lnTo>
                  <a:lnTo>
                    <a:pt x="229" y="363"/>
                  </a:lnTo>
                  <a:lnTo>
                    <a:pt x="227" y="358"/>
                  </a:lnTo>
                  <a:lnTo>
                    <a:pt x="226" y="353"/>
                  </a:lnTo>
                  <a:lnTo>
                    <a:pt x="225" y="348"/>
                  </a:lnTo>
                  <a:lnTo>
                    <a:pt x="223" y="343"/>
                  </a:lnTo>
                  <a:lnTo>
                    <a:pt x="222" y="338"/>
                  </a:lnTo>
                  <a:lnTo>
                    <a:pt x="220" y="334"/>
                  </a:lnTo>
                  <a:lnTo>
                    <a:pt x="219" y="329"/>
                  </a:lnTo>
                  <a:lnTo>
                    <a:pt x="217" y="324"/>
                  </a:lnTo>
                  <a:lnTo>
                    <a:pt x="216" y="319"/>
                  </a:lnTo>
                  <a:lnTo>
                    <a:pt x="215" y="315"/>
                  </a:lnTo>
                  <a:lnTo>
                    <a:pt x="213" y="310"/>
                  </a:lnTo>
                  <a:lnTo>
                    <a:pt x="212" y="306"/>
                  </a:lnTo>
                  <a:lnTo>
                    <a:pt x="210" y="301"/>
                  </a:lnTo>
                  <a:lnTo>
                    <a:pt x="209" y="296"/>
                  </a:lnTo>
                  <a:lnTo>
                    <a:pt x="207" y="292"/>
                  </a:lnTo>
                  <a:lnTo>
                    <a:pt x="206" y="287"/>
                  </a:lnTo>
                  <a:lnTo>
                    <a:pt x="204" y="283"/>
                  </a:lnTo>
                  <a:lnTo>
                    <a:pt x="203" y="279"/>
                  </a:lnTo>
                  <a:lnTo>
                    <a:pt x="201" y="274"/>
                  </a:lnTo>
                  <a:lnTo>
                    <a:pt x="200" y="270"/>
                  </a:lnTo>
                  <a:lnTo>
                    <a:pt x="199" y="266"/>
                  </a:lnTo>
                  <a:lnTo>
                    <a:pt x="197" y="261"/>
                  </a:lnTo>
                  <a:lnTo>
                    <a:pt x="196" y="257"/>
                  </a:lnTo>
                  <a:lnTo>
                    <a:pt x="194" y="253"/>
                  </a:lnTo>
                  <a:lnTo>
                    <a:pt x="193" y="249"/>
                  </a:lnTo>
                  <a:lnTo>
                    <a:pt x="191" y="244"/>
                  </a:lnTo>
                  <a:lnTo>
                    <a:pt x="190" y="240"/>
                  </a:lnTo>
                  <a:lnTo>
                    <a:pt x="188" y="236"/>
                  </a:lnTo>
                  <a:lnTo>
                    <a:pt x="187" y="232"/>
                  </a:lnTo>
                  <a:lnTo>
                    <a:pt x="185" y="228"/>
                  </a:lnTo>
                  <a:lnTo>
                    <a:pt x="184" y="224"/>
                  </a:lnTo>
                  <a:lnTo>
                    <a:pt x="182" y="220"/>
                  </a:lnTo>
                  <a:lnTo>
                    <a:pt x="180" y="216"/>
                  </a:lnTo>
                  <a:lnTo>
                    <a:pt x="179" y="212"/>
                  </a:lnTo>
                  <a:lnTo>
                    <a:pt x="177" y="208"/>
                  </a:lnTo>
                  <a:lnTo>
                    <a:pt x="176" y="205"/>
                  </a:lnTo>
                  <a:lnTo>
                    <a:pt x="174" y="201"/>
                  </a:lnTo>
                  <a:lnTo>
                    <a:pt x="173" y="197"/>
                  </a:lnTo>
                  <a:lnTo>
                    <a:pt x="171" y="193"/>
                  </a:lnTo>
                  <a:lnTo>
                    <a:pt x="170" y="190"/>
                  </a:lnTo>
                  <a:lnTo>
                    <a:pt x="168" y="186"/>
                  </a:lnTo>
                  <a:lnTo>
                    <a:pt x="167" y="182"/>
                  </a:lnTo>
                  <a:lnTo>
                    <a:pt x="165" y="179"/>
                  </a:lnTo>
                  <a:lnTo>
                    <a:pt x="163" y="175"/>
                  </a:lnTo>
                  <a:lnTo>
                    <a:pt x="162" y="171"/>
                  </a:lnTo>
                  <a:lnTo>
                    <a:pt x="160" y="168"/>
                  </a:lnTo>
                  <a:lnTo>
                    <a:pt x="159" y="164"/>
                  </a:lnTo>
                  <a:lnTo>
                    <a:pt x="157" y="161"/>
                  </a:lnTo>
                  <a:lnTo>
                    <a:pt x="156" y="158"/>
                  </a:lnTo>
                  <a:lnTo>
                    <a:pt x="154" y="154"/>
                  </a:lnTo>
                  <a:lnTo>
                    <a:pt x="152" y="151"/>
                  </a:lnTo>
                  <a:lnTo>
                    <a:pt x="151" y="148"/>
                  </a:lnTo>
                  <a:lnTo>
                    <a:pt x="149" y="144"/>
                  </a:lnTo>
                  <a:lnTo>
                    <a:pt x="148" y="141"/>
                  </a:lnTo>
                  <a:lnTo>
                    <a:pt x="146" y="138"/>
                  </a:lnTo>
                  <a:lnTo>
                    <a:pt x="144" y="135"/>
                  </a:lnTo>
                  <a:lnTo>
                    <a:pt x="143" y="132"/>
                  </a:lnTo>
                  <a:lnTo>
                    <a:pt x="141" y="128"/>
                  </a:lnTo>
                  <a:lnTo>
                    <a:pt x="139" y="125"/>
                  </a:lnTo>
                  <a:lnTo>
                    <a:pt x="138" y="122"/>
                  </a:lnTo>
                  <a:lnTo>
                    <a:pt x="136" y="119"/>
                  </a:lnTo>
                  <a:lnTo>
                    <a:pt x="135" y="116"/>
                  </a:lnTo>
                  <a:lnTo>
                    <a:pt x="133" y="113"/>
                  </a:lnTo>
                  <a:lnTo>
                    <a:pt x="131" y="111"/>
                  </a:lnTo>
                  <a:lnTo>
                    <a:pt x="130" y="108"/>
                  </a:lnTo>
                  <a:lnTo>
                    <a:pt x="128" y="105"/>
                  </a:lnTo>
                  <a:lnTo>
                    <a:pt x="126" y="102"/>
                  </a:lnTo>
                  <a:lnTo>
                    <a:pt x="125" y="99"/>
                  </a:lnTo>
                  <a:lnTo>
                    <a:pt x="123" y="97"/>
                  </a:lnTo>
                  <a:lnTo>
                    <a:pt x="121" y="94"/>
                  </a:lnTo>
                  <a:lnTo>
                    <a:pt x="120" y="91"/>
                  </a:lnTo>
                  <a:lnTo>
                    <a:pt x="118" y="89"/>
                  </a:lnTo>
                  <a:lnTo>
                    <a:pt x="116" y="86"/>
                  </a:lnTo>
                  <a:lnTo>
                    <a:pt x="115" y="84"/>
                  </a:lnTo>
                  <a:lnTo>
                    <a:pt x="113" y="81"/>
                  </a:lnTo>
                  <a:lnTo>
                    <a:pt x="111" y="79"/>
                  </a:lnTo>
                  <a:lnTo>
                    <a:pt x="110" y="76"/>
                  </a:lnTo>
                  <a:lnTo>
                    <a:pt x="108" y="74"/>
                  </a:lnTo>
                  <a:lnTo>
                    <a:pt x="106" y="71"/>
                  </a:lnTo>
                  <a:lnTo>
                    <a:pt x="105" y="69"/>
                  </a:lnTo>
                  <a:lnTo>
                    <a:pt x="103" y="67"/>
                  </a:lnTo>
                  <a:lnTo>
                    <a:pt x="101" y="65"/>
                  </a:lnTo>
                  <a:lnTo>
                    <a:pt x="100" y="62"/>
                  </a:lnTo>
                  <a:lnTo>
                    <a:pt x="98" y="60"/>
                  </a:lnTo>
                  <a:lnTo>
                    <a:pt x="96" y="58"/>
                  </a:lnTo>
                  <a:lnTo>
                    <a:pt x="94" y="56"/>
                  </a:lnTo>
                  <a:lnTo>
                    <a:pt x="93" y="54"/>
                  </a:lnTo>
                  <a:lnTo>
                    <a:pt x="91" y="52"/>
                  </a:lnTo>
                  <a:lnTo>
                    <a:pt x="89" y="50"/>
                  </a:lnTo>
                  <a:lnTo>
                    <a:pt x="88" y="48"/>
                  </a:lnTo>
                  <a:lnTo>
                    <a:pt x="86" y="46"/>
                  </a:lnTo>
                  <a:lnTo>
                    <a:pt x="84" y="44"/>
                  </a:lnTo>
                  <a:lnTo>
                    <a:pt x="82" y="42"/>
                  </a:lnTo>
                  <a:lnTo>
                    <a:pt x="81" y="40"/>
                  </a:lnTo>
                  <a:lnTo>
                    <a:pt x="79" y="39"/>
                  </a:lnTo>
                  <a:lnTo>
                    <a:pt x="77" y="37"/>
                  </a:lnTo>
                  <a:lnTo>
                    <a:pt x="76" y="35"/>
                  </a:lnTo>
                  <a:lnTo>
                    <a:pt x="74" y="34"/>
                  </a:lnTo>
                  <a:lnTo>
                    <a:pt x="72" y="32"/>
                  </a:lnTo>
                  <a:lnTo>
                    <a:pt x="70" y="30"/>
                  </a:lnTo>
                  <a:lnTo>
                    <a:pt x="69" y="29"/>
                  </a:lnTo>
                  <a:lnTo>
                    <a:pt x="67" y="27"/>
                  </a:lnTo>
                  <a:lnTo>
                    <a:pt x="65" y="26"/>
                  </a:lnTo>
                  <a:lnTo>
                    <a:pt x="63" y="25"/>
                  </a:lnTo>
                  <a:lnTo>
                    <a:pt x="62" y="23"/>
                  </a:lnTo>
                  <a:lnTo>
                    <a:pt x="60" y="22"/>
                  </a:lnTo>
                  <a:lnTo>
                    <a:pt x="58" y="20"/>
                  </a:lnTo>
                  <a:lnTo>
                    <a:pt x="56" y="19"/>
                  </a:lnTo>
                  <a:lnTo>
                    <a:pt x="54" y="18"/>
                  </a:lnTo>
                  <a:lnTo>
                    <a:pt x="53" y="17"/>
                  </a:lnTo>
                  <a:lnTo>
                    <a:pt x="51" y="16"/>
                  </a:lnTo>
                  <a:lnTo>
                    <a:pt x="49" y="15"/>
                  </a:lnTo>
                  <a:lnTo>
                    <a:pt x="47" y="13"/>
                  </a:lnTo>
                  <a:lnTo>
                    <a:pt x="46" y="12"/>
                  </a:lnTo>
                  <a:lnTo>
                    <a:pt x="44" y="11"/>
                  </a:lnTo>
                  <a:lnTo>
                    <a:pt x="42" y="10"/>
                  </a:lnTo>
                  <a:lnTo>
                    <a:pt x="40" y="10"/>
                  </a:lnTo>
                  <a:lnTo>
                    <a:pt x="38" y="9"/>
                  </a:lnTo>
                  <a:lnTo>
                    <a:pt x="37" y="8"/>
                  </a:lnTo>
                  <a:lnTo>
                    <a:pt x="35" y="7"/>
                  </a:lnTo>
                  <a:lnTo>
                    <a:pt x="33" y="6"/>
                  </a:lnTo>
                  <a:lnTo>
                    <a:pt x="31" y="6"/>
                  </a:lnTo>
                  <a:lnTo>
                    <a:pt x="29" y="5"/>
                  </a:lnTo>
                  <a:lnTo>
                    <a:pt x="28" y="4"/>
                  </a:lnTo>
                  <a:lnTo>
                    <a:pt x="26" y="4"/>
                  </a:lnTo>
                  <a:lnTo>
                    <a:pt x="24" y="3"/>
                  </a:lnTo>
                  <a:lnTo>
                    <a:pt x="22" y="3"/>
                  </a:lnTo>
                  <a:lnTo>
                    <a:pt x="20" y="2"/>
                  </a:lnTo>
                  <a:lnTo>
                    <a:pt x="19" y="2"/>
                  </a:lnTo>
                  <a:lnTo>
                    <a:pt x="17" y="1"/>
                  </a:lnTo>
                  <a:lnTo>
                    <a:pt x="15" y="1"/>
                  </a:lnTo>
                  <a:lnTo>
                    <a:pt x="13" y="1"/>
                  </a:lnTo>
                  <a:lnTo>
                    <a:pt x="11" y="0"/>
                  </a:lnTo>
                  <a:lnTo>
                    <a:pt x="10" y="0"/>
                  </a:lnTo>
                  <a:lnTo>
                    <a:pt x="8" y="0"/>
                  </a:lnTo>
                  <a:lnTo>
                    <a:pt x="6" y="0"/>
                  </a:lnTo>
                  <a:lnTo>
                    <a:pt x="4" y="0"/>
                  </a:lnTo>
                  <a:lnTo>
                    <a:pt x="2" y="0"/>
                  </a:lnTo>
                  <a:lnTo>
                    <a:pt x="0" y="0"/>
                  </a:lnTo>
                </a:path>
              </a:pathLst>
            </a:custGeom>
            <a:noFill/>
            <a:ln w="2540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4762" name="Freeform 10"/>
            <p:cNvSpPr>
              <a:spLocks/>
            </p:cNvSpPr>
            <p:nvPr/>
          </p:nvSpPr>
          <p:spPr bwMode="auto">
            <a:xfrm>
              <a:off x="2006" y="1038"/>
              <a:ext cx="394" cy="1970"/>
            </a:xfrm>
            <a:custGeom>
              <a:avLst/>
              <a:gdLst/>
              <a:ahLst/>
              <a:cxnLst>
                <a:cxn ang="0">
                  <a:pos x="0" y="1923"/>
                </a:cxn>
                <a:cxn ang="0">
                  <a:pos x="0" y="1869"/>
                </a:cxn>
                <a:cxn ang="0">
                  <a:pos x="1" y="1815"/>
                </a:cxn>
                <a:cxn ang="0">
                  <a:pos x="2" y="1761"/>
                </a:cxn>
                <a:cxn ang="0">
                  <a:pos x="3" y="1708"/>
                </a:cxn>
                <a:cxn ang="0">
                  <a:pos x="5" y="1655"/>
                </a:cxn>
                <a:cxn ang="0">
                  <a:pos x="6" y="1602"/>
                </a:cxn>
                <a:cxn ang="0">
                  <a:pos x="9" y="1551"/>
                </a:cxn>
                <a:cxn ang="0">
                  <a:pos x="11" y="1499"/>
                </a:cxn>
                <a:cxn ang="0">
                  <a:pos x="14" y="1448"/>
                </a:cxn>
                <a:cxn ang="0">
                  <a:pos x="16" y="1398"/>
                </a:cxn>
                <a:cxn ang="0">
                  <a:pos x="20" y="1348"/>
                </a:cxn>
                <a:cxn ang="0">
                  <a:pos x="23" y="1299"/>
                </a:cxn>
                <a:cxn ang="0">
                  <a:pos x="27" y="1250"/>
                </a:cxn>
                <a:cxn ang="0">
                  <a:pos x="31" y="1202"/>
                </a:cxn>
                <a:cxn ang="0">
                  <a:pos x="35" y="1155"/>
                </a:cxn>
                <a:cxn ang="0">
                  <a:pos x="39" y="1108"/>
                </a:cxn>
                <a:cxn ang="0">
                  <a:pos x="44" y="1062"/>
                </a:cxn>
                <a:cxn ang="0">
                  <a:pos x="49" y="1017"/>
                </a:cxn>
                <a:cxn ang="0">
                  <a:pos x="54" y="972"/>
                </a:cxn>
                <a:cxn ang="0">
                  <a:pos x="59" y="929"/>
                </a:cxn>
                <a:cxn ang="0">
                  <a:pos x="65" y="885"/>
                </a:cxn>
                <a:cxn ang="0">
                  <a:pos x="70" y="843"/>
                </a:cxn>
                <a:cxn ang="0">
                  <a:pos x="76" y="803"/>
                </a:cxn>
                <a:cxn ang="0">
                  <a:pos x="82" y="762"/>
                </a:cxn>
                <a:cxn ang="0">
                  <a:pos x="89" y="722"/>
                </a:cxn>
                <a:cxn ang="0">
                  <a:pos x="95" y="683"/>
                </a:cxn>
                <a:cxn ang="0">
                  <a:pos x="102" y="645"/>
                </a:cxn>
                <a:cxn ang="0">
                  <a:pos x="109" y="608"/>
                </a:cxn>
                <a:cxn ang="0">
                  <a:pos x="116" y="571"/>
                </a:cxn>
                <a:cxn ang="0">
                  <a:pos x="124" y="536"/>
                </a:cxn>
                <a:cxn ang="0">
                  <a:pos x="131" y="501"/>
                </a:cxn>
                <a:cxn ang="0">
                  <a:pos x="139" y="468"/>
                </a:cxn>
                <a:cxn ang="0">
                  <a:pos x="147" y="435"/>
                </a:cxn>
                <a:cxn ang="0">
                  <a:pos x="155" y="404"/>
                </a:cxn>
                <a:cxn ang="0">
                  <a:pos x="163" y="373"/>
                </a:cxn>
                <a:cxn ang="0">
                  <a:pos x="171" y="344"/>
                </a:cxn>
                <a:cxn ang="0">
                  <a:pos x="180" y="315"/>
                </a:cxn>
                <a:cxn ang="0">
                  <a:pos x="188" y="288"/>
                </a:cxn>
                <a:cxn ang="0">
                  <a:pos x="197" y="262"/>
                </a:cxn>
                <a:cxn ang="0">
                  <a:pos x="206" y="237"/>
                </a:cxn>
                <a:cxn ang="0">
                  <a:pos x="215" y="213"/>
                </a:cxn>
                <a:cxn ang="0">
                  <a:pos x="225" y="190"/>
                </a:cxn>
                <a:cxn ang="0">
                  <a:pos x="233" y="169"/>
                </a:cxn>
                <a:cxn ang="0">
                  <a:pos x="242" y="148"/>
                </a:cxn>
                <a:cxn ang="0">
                  <a:pos x="252" y="129"/>
                </a:cxn>
                <a:cxn ang="0">
                  <a:pos x="262" y="111"/>
                </a:cxn>
                <a:cxn ang="0">
                  <a:pos x="272" y="95"/>
                </a:cxn>
                <a:cxn ang="0">
                  <a:pos x="282" y="79"/>
                </a:cxn>
                <a:cxn ang="0">
                  <a:pos x="292" y="65"/>
                </a:cxn>
                <a:cxn ang="0">
                  <a:pos x="302" y="52"/>
                </a:cxn>
                <a:cxn ang="0">
                  <a:pos x="312" y="41"/>
                </a:cxn>
                <a:cxn ang="0">
                  <a:pos x="323" y="31"/>
                </a:cxn>
                <a:cxn ang="0">
                  <a:pos x="333" y="22"/>
                </a:cxn>
                <a:cxn ang="0">
                  <a:pos x="344" y="15"/>
                </a:cxn>
                <a:cxn ang="0">
                  <a:pos x="355" y="9"/>
                </a:cxn>
                <a:cxn ang="0">
                  <a:pos x="365" y="5"/>
                </a:cxn>
                <a:cxn ang="0">
                  <a:pos x="376" y="2"/>
                </a:cxn>
                <a:cxn ang="0">
                  <a:pos x="387" y="0"/>
                </a:cxn>
              </a:cxnLst>
              <a:rect l="0" t="0" r="r" b="b"/>
              <a:pathLst>
                <a:path w="394" h="1970">
                  <a:moveTo>
                    <a:pt x="0" y="1969"/>
                  </a:moveTo>
                  <a:lnTo>
                    <a:pt x="0" y="1960"/>
                  </a:lnTo>
                  <a:lnTo>
                    <a:pt x="0" y="1951"/>
                  </a:lnTo>
                  <a:lnTo>
                    <a:pt x="0" y="1942"/>
                  </a:lnTo>
                  <a:lnTo>
                    <a:pt x="0" y="1933"/>
                  </a:lnTo>
                  <a:lnTo>
                    <a:pt x="0" y="1923"/>
                  </a:lnTo>
                  <a:lnTo>
                    <a:pt x="0" y="1914"/>
                  </a:lnTo>
                  <a:lnTo>
                    <a:pt x="0" y="1905"/>
                  </a:lnTo>
                  <a:lnTo>
                    <a:pt x="0" y="1896"/>
                  </a:lnTo>
                  <a:lnTo>
                    <a:pt x="0" y="1887"/>
                  </a:lnTo>
                  <a:lnTo>
                    <a:pt x="0" y="1878"/>
                  </a:lnTo>
                  <a:lnTo>
                    <a:pt x="0" y="1869"/>
                  </a:lnTo>
                  <a:lnTo>
                    <a:pt x="0" y="1860"/>
                  </a:lnTo>
                  <a:lnTo>
                    <a:pt x="0" y="1851"/>
                  </a:lnTo>
                  <a:lnTo>
                    <a:pt x="0" y="1842"/>
                  </a:lnTo>
                  <a:lnTo>
                    <a:pt x="0" y="1833"/>
                  </a:lnTo>
                  <a:lnTo>
                    <a:pt x="1" y="1824"/>
                  </a:lnTo>
                  <a:lnTo>
                    <a:pt x="1" y="1815"/>
                  </a:lnTo>
                  <a:lnTo>
                    <a:pt x="1" y="1806"/>
                  </a:lnTo>
                  <a:lnTo>
                    <a:pt x="1" y="1797"/>
                  </a:lnTo>
                  <a:lnTo>
                    <a:pt x="1" y="1788"/>
                  </a:lnTo>
                  <a:lnTo>
                    <a:pt x="1" y="1779"/>
                  </a:lnTo>
                  <a:lnTo>
                    <a:pt x="2" y="1770"/>
                  </a:lnTo>
                  <a:lnTo>
                    <a:pt x="2" y="1761"/>
                  </a:lnTo>
                  <a:lnTo>
                    <a:pt x="2" y="1752"/>
                  </a:lnTo>
                  <a:lnTo>
                    <a:pt x="2" y="1743"/>
                  </a:lnTo>
                  <a:lnTo>
                    <a:pt x="2" y="1734"/>
                  </a:lnTo>
                  <a:lnTo>
                    <a:pt x="3" y="1725"/>
                  </a:lnTo>
                  <a:lnTo>
                    <a:pt x="3" y="1717"/>
                  </a:lnTo>
                  <a:lnTo>
                    <a:pt x="3" y="1708"/>
                  </a:lnTo>
                  <a:lnTo>
                    <a:pt x="3" y="1699"/>
                  </a:lnTo>
                  <a:lnTo>
                    <a:pt x="3" y="1690"/>
                  </a:lnTo>
                  <a:lnTo>
                    <a:pt x="4" y="1681"/>
                  </a:lnTo>
                  <a:lnTo>
                    <a:pt x="4" y="1672"/>
                  </a:lnTo>
                  <a:lnTo>
                    <a:pt x="4" y="1664"/>
                  </a:lnTo>
                  <a:lnTo>
                    <a:pt x="5" y="1655"/>
                  </a:lnTo>
                  <a:lnTo>
                    <a:pt x="5" y="1646"/>
                  </a:lnTo>
                  <a:lnTo>
                    <a:pt x="5" y="1637"/>
                  </a:lnTo>
                  <a:lnTo>
                    <a:pt x="5" y="1629"/>
                  </a:lnTo>
                  <a:lnTo>
                    <a:pt x="6" y="1620"/>
                  </a:lnTo>
                  <a:lnTo>
                    <a:pt x="6" y="1611"/>
                  </a:lnTo>
                  <a:lnTo>
                    <a:pt x="6" y="1602"/>
                  </a:lnTo>
                  <a:lnTo>
                    <a:pt x="7" y="1594"/>
                  </a:lnTo>
                  <a:lnTo>
                    <a:pt x="7" y="1585"/>
                  </a:lnTo>
                  <a:lnTo>
                    <a:pt x="7" y="1576"/>
                  </a:lnTo>
                  <a:lnTo>
                    <a:pt x="8" y="1568"/>
                  </a:lnTo>
                  <a:lnTo>
                    <a:pt x="8" y="1559"/>
                  </a:lnTo>
                  <a:lnTo>
                    <a:pt x="9" y="1551"/>
                  </a:lnTo>
                  <a:lnTo>
                    <a:pt x="9" y="1542"/>
                  </a:lnTo>
                  <a:lnTo>
                    <a:pt x="9" y="1533"/>
                  </a:lnTo>
                  <a:lnTo>
                    <a:pt x="10" y="1525"/>
                  </a:lnTo>
                  <a:lnTo>
                    <a:pt x="10" y="1516"/>
                  </a:lnTo>
                  <a:lnTo>
                    <a:pt x="10" y="1508"/>
                  </a:lnTo>
                  <a:lnTo>
                    <a:pt x="11" y="1499"/>
                  </a:lnTo>
                  <a:lnTo>
                    <a:pt x="11" y="1491"/>
                  </a:lnTo>
                  <a:lnTo>
                    <a:pt x="12" y="1482"/>
                  </a:lnTo>
                  <a:lnTo>
                    <a:pt x="12" y="1474"/>
                  </a:lnTo>
                  <a:lnTo>
                    <a:pt x="13" y="1465"/>
                  </a:lnTo>
                  <a:lnTo>
                    <a:pt x="13" y="1457"/>
                  </a:lnTo>
                  <a:lnTo>
                    <a:pt x="14" y="1448"/>
                  </a:lnTo>
                  <a:lnTo>
                    <a:pt x="14" y="1440"/>
                  </a:lnTo>
                  <a:lnTo>
                    <a:pt x="14" y="1431"/>
                  </a:lnTo>
                  <a:lnTo>
                    <a:pt x="15" y="1423"/>
                  </a:lnTo>
                  <a:lnTo>
                    <a:pt x="15" y="1415"/>
                  </a:lnTo>
                  <a:lnTo>
                    <a:pt x="16" y="1406"/>
                  </a:lnTo>
                  <a:lnTo>
                    <a:pt x="16" y="1398"/>
                  </a:lnTo>
                  <a:lnTo>
                    <a:pt x="17" y="1390"/>
                  </a:lnTo>
                  <a:lnTo>
                    <a:pt x="17" y="1381"/>
                  </a:lnTo>
                  <a:lnTo>
                    <a:pt x="18" y="1373"/>
                  </a:lnTo>
                  <a:lnTo>
                    <a:pt x="19" y="1365"/>
                  </a:lnTo>
                  <a:lnTo>
                    <a:pt x="19" y="1356"/>
                  </a:lnTo>
                  <a:lnTo>
                    <a:pt x="20" y="1348"/>
                  </a:lnTo>
                  <a:lnTo>
                    <a:pt x="20" y="1340"/>
                  </a:lnTo>
                  <a:lnTo>
                    <a:pt x="21" y="1332"/>
                  </a:lnTo>
                  <a:lnTo>
                    <a:pt x="21" y="1323"/>
                  </a:lnTo>
                  <a:lnTo>
                    <a:pt x="22" y="1315"/>
                  </a:lnTo>
                  <a:lnTo>
                    <a:pt x="22" y="1307"/>
                  </a:lnTo>
                  <a:lnTo>
                    <a:pt x="23" y="1299"/>
                  </a:lnTo>
                  <a:lnTo>
                    <a:pt x="24" y="1291"/>
                  </a:lnTo>
                  <a:lnTo>
                    <a:pt x="24" y="1283"/>
                  </a:lnTo>
                  <a:lnTo>
                    <a:pt x="25" y="1275"/>
                  </a:lnTo>
                  <a:lnTo>
                    <a:pt x="25" y="1266"/>
                  </a:lnTo>
                  <a:lnTo>
                    <a:pt x="26" y="1258"/>
                  </a:lnTo>
                  <a:lnTo>
                    <a:pt x="27" y="1250"/>
                  </a:lnTo>
                  <a:lnTo>
                    <a:pt x="27" y="1242"/>
                  </a:lnTo>
                  <a:lnTo>
                    <a:pt x="28" y="1234"/>
                  </a:lnTo>
                  <a:lnTo>
                    <a:pt x="29" y="1226"/>
                  </a:lnTo>
                  <a:lnTo>
                    <a:pt x="29" y="1218"/>
                  </a:lnTo>
                  <a:lnTo>
                    <a:pt x="30" y="1210"/>
                  </a:lnTo>
                  <a:lnTo>
                    <a:pt x="31" y="1202"/>
                  </a:lnTo>
                  <a:lnTo>
                    <a:pt x="31" y="1194"/>
                  </a:lnTo>
                  <a:lnTo>
                    <a:pt x="32" y="1187"/>
                  </a:lnTo>
                  <a:lnTo>
                    <a:pt x="33" y="1179"/>
                  </a:lnTo>
                  <a:lnTo>
                    <a:pt x="33" y="1171"/>
                  </a:lnTo>
                  <a:lnTo>
                    <a:pt x="34" y="1163"/>
                  </a:lnTo>
                  <a:lnTo>
                    <a:pt x="35" y="1155"/>
                  </a:lnTo>
                  <a:lnTo>
                    <a:pt x="35" y="1147"/>
                  </a:lnTo>
                  <a:lnTo>
                    <a:pt x="36" y="1139"/>
                  </a:lnTo>
                  <a:lnTo>
                    <a:pt x="37" y="1132"/>
                  </a:lnTo>
                  <a:lnTo>
                    <a:pt x="38" y="1124"/>
                  </a:lnTo>
                  <a:lnTo>
                    <a:pt x="38" y="1116"/>
                  </a:lnTo>
                  <a:lnTo>
                    <a:pt x="39" y="1108"/>
                  </a:lnTo>
                  <a:lnTo>
                    <a:pt x="40" y="1101"/>
                  </a:lnTo>
                  <a:lnTo>
                    <a:pt x="41" y="1093"/>
                  </a:lnTo>
                  <a:lnTo>
                    <a:pt x="41" y="1085"/>
                  </a:lnTo>
                  <a:lnTo>
                    <a:pt x="42" y="1078"/>
                  </a:lnTo>
                  <a:lnTo>
                    <a:pt x="43" y="1070"/>
                  </a:lnTo>
                  <a:lnTo>
                    <a:pt x="44" y="1062"/>
                  </a:lnTo>
                  <a:lnTo>
                    <a:pt x="45" y="1055"/>
                  </a:lnTo>
                  <a:lnTo>
                    <a:pt x="45" y="1047"/>
                  </a:lnTo>
                  <a:lnTo>
                    <a:pt x="46" y="1040"/>
                  </a:lnTo>
                  <a:lnTo>
                    <a:pt x="47" y="1032"/>
                  </a:lnTo>
                  <a:lnTo>
                    <a:pt x="48" y="1025"/>
                  </a:lnTo>
                  <a:lnTo>
                    <a:pt x="49" y="1017"/>
                  </a:lnTo>
                  <a:lnTo>
                    <a:pt x="49" y="1010"/>
                  </a:lnTo>
                  <a:lnTo>
                    <a:pt x="50" y="1002"/>
                  </a:lnTo>
                  <a:lnTo>
                    <a:pt x="51" y="995"/>
                  </a:lnTo>
                  <a:lnTo>
                    <a:pt x="52" y="987"/>
                  </a:lnTo>
                  <a:lnTo>
                    <a:pt x="53" y="980"/>
                  </a:lnTo>
                  <a:lnTo>
                    <a:pt x="54" y="972"/>
                  </a:lnTo>
                  <a:lnTo>
                    <a:pt x="55" y="965"/>
                  </a:lnTo>
                  <a:lnTo>
                    <a:pt x="55" y="958"/>
                  </a:lnTo>
                  <a:lnTo>
                    <a:pt x="56" y="950"/>
                  </a:lnTo>
                  <a:lnTo>
                    <a:pt x="57" y="943"/>
                  </a:lnTo>
                  <a:lnTo>
                    <a:pt x="58" y="936"/>
                  </a:lnTo>
                  <a:lnTo>
                    <a:pt x="59" y="929"/>
                  </a:lnTo>
                  <a:lnTo>
                    <a:pt x="60" y="921"/>
                  </a:lnTo>
                  <a:lnTo>
                    <a:pt x="61" y="914"/>
                  </a:lnTo>
                  <a:lnTo>
                    <a:pt x="62" y="907"/>
                  </a:lnTo>
                  <a:lnTo>
                    <a:pt x="63" y="900"/>
                  </a:lnTo>
                  <a:lnTo>
                    <a:pt x="64" y="893"/>
                  </a:lnTo>
                  <a:lnTo>
                    <a:pt x="65" y="885"/>
                  </a:lnTo>
                  <a:lnTo>
                    <a:pt x="66" y="878"/>
                  </a:lnTo>
                  <a:lnTo>
                    <a:pt x="66" y="871"/>
                  </a:lnTo>
                  <a:lnTo>
                    <a:pt x="67" y="864"/>
                  </a:lnTo>
                  <a:lnTo>
                    <a:pt x="68" y="857"/>
                  </a:lnTo>
                  <a:lnTo>
                    <a:pt x="69" y="850"/>
                  </a:lnTo>
                  <a:lnTo>
                    <a:pt x="70" y="843"/>
                  </a:lnTo>
                  <a:lnTo>
                    <a:pt x="71" y="836"/>
                  </a:lnTo>
                  <a:lnTo>
                    <a:pt x="72" y="829"/>
                  </a:lnTo>
                  <a:lnTo>
                    <a:pt x="73" y="822"/>
                  </a:lnTo>
                  <a:lnTo>
                    <a:pt x="74" y="815"/>
                  </a:lnTo>
                  <a:lnTo>
                    <a:pt x="75" y="809"/>
                  </a:lnTo>
                  <a:lnTo>
                    <a:pt x="76" y="803"/>
                  </a:lnTo>
                  <a:lnTo>
                    <a:pt x="77" y="796"/>
                  </a:lnTo>
                  <a:lnTo>
                    <a:pt x="78" y="789"/>
                  </a:lnTo>
                  <a:lnTo>
                    <a:pt x="79" y="782"/>
                  </a:lnTo>
                  <a:lnTo>
                    <a:pt x="80" y="775"/>
                  </a:lnTo>
                  <a:lnTo>
                    <a:pt x="81" y="769"/>
                  </a:lnTo>
                  <a:lnTo>
                    <a:pt x="82" y="762"/>
                  </a:lnTo>
                  <a:lnTo>
                    <a:pt x="83" y="755"/>
                  </a:lnTo>
                  <a:lnTo>
                    <a:pt x="85" y="749"/>
                  </a:lnTo>
                  <a:lnTo>
                    <a:pt x="86" y="742"/>
                  </a:lnTo>
                  <a:lnTo>
                    <a:pt x="87" y="735"/>
                  </a:lnTo>
                  <a:lnTo>
                    <a:pt x="88" y="729"/>
                  </a:lnTo>
                  <a:lnTo>
                    <a:pt x="89" y="722"/>
                  </a:lnTo>
                  <a:lnTo>
                    <a:pt x="90" y="715"/>
                  </a:lnTo>
                  <a:lnTo>
                    <a:pt x="91" y="709"/>
                  </a:lnTo>
                  <a:lnTo>
                    <a:pt x="92" y="702"/>
                  </a:lnTo>
                  <a:lnTo>
                    <a:pt x="93" y="696"/>
                  </a:lnTo>
                  <a:lnTo>
                    <a:pt x="94" y="689"/>
                  </a:lnTo>
                  <a:lnTo>
                    <a:pt x="95" y="683"/>
                  </a:lnTo>
                  <a:lnTo>
                    <a:pt x="96" y="677"/>
                  </a:lnTo>
                  <a:lnTo>
                    <a:pt x="98" y="670"/>
                  </a:lnTo>
                  <a:lnTo>
                    <a:pt x="99" y="664"/>
                  </a:lnTo>
                  <a:lnTo>
                    <a:pt x="100" y="657"/>
                  </a:lnTo>
                  <a:lnTo>
                    <a:pt x="101" y="651"/>
                  </a:lnTo>
                  <a:lnTo>
                    <a:pt x="102" y="645"/>
                  </a:lnTo>
                  <a:lnTo>
                    <a:pt x="103" y="639"/>
                  </a:lnTo>
                  <a:lnTo>
                    <a:pt x="104" y="632"/>
                  </a:lnTo>
                  <a:lnTo>
                    <a:pt x="106" y="626"/>
                  </a:lnTo>
                  <a:lnTo>
                    <a:pt x="107" y="620"/>
                  </a:lnTo>
                  <a:lnTo>
                    <a:pt x="108" y="614"/>
                  </a:lnTo>
                  <a:lnTo>
                    <a:pt x="109" y="608"/>
                  </a:lnTo>
                  <a:lnTo>
                    <a:pt x="110" y="601"/>
                  </a:lnTo>
                  <a:lnTo>
                    <a:pt x="111" y="595"/>
                  </a:lnTo>
                  <a:lnTo>
                    <a:pt x="113" y="589"/>
                  </a:lnTo>
                  <a:lnTo>
                    <a:pt x="114" y="583"/>
                  </a:lnTo>
                  <a:lnTo>
                    <a:pt x="115" y="577"/>
                  </a:lnTo>
                  <a:lnTo>
                    <a:pt x="116" y="571"/>
                  </a:lnTo>
                  <a:lnTo>
                    <a:pt x="117" y="565"/>
                  </a:lnTo>
                  <a:lnTo>
                    <a:pt x="119" y="559"/>
                  </a:lnTo>
                  <a:lnTo>
                    <a:pt x="120" y="553"/>
                  </a:lnTo>
                  <a:lnTo>
                    <a:pt x="121" y="548"/>
                  </a:lnTo>
                  <a:lnTo>
                    <a:pt x="122" y="542"/>
                  </a:lnTo>
                  <a:lnTo>
                    <a:pt x="124" y="536"/>
                  </a:lnTo>
                  <a:lnTo>
                    <a:pt x="125" y="530"/>
                  </a:lnTo>
                  <a:lnTo>
                    <a:pt x="126" y="524"/>
                  </a:lnTo>
                  <a:lnTo>
                    <a:pt x="127" y="518"/>
                  </a:lnTo>
                  <a:lnTo>
                    <a:pt x="129" y="513"/>
                  </a:lnTo>
                  <a:lnTo>
                    <a:pt x="130" y="507"/>
                  </a:lnTo>
                  <a:lnTo>
                    <a:pt x="131" y="501"/>
                  </a:lnTo>
                  <a:lnTo>
                    <a:pt x="132" y="496"/>
                  </a:lnTo>
                  <a:lnTo>
                    <a:pt x="134" y="490"/>
                  </a:lnTo>
                  <a:lnTo>
                    <a:pt x="135" y="484"/>
                  </a:lnTo>
                  <a:lnTo>
                    <a:pt x="136" y="479"/>
                  </a:lnTo>
                  <a:lnTo>
                    <a:pt x="137" y="473"/>
                  </a:lnTo>
                  <a:lnTo>
                    <a:pt x="139" y="468"/>
                  </a:lnTo>
                  <a:lnTo>
                    <a:pt x="140" y="462"/>
                  </a:lnTo>
                  <a:lnTo>
                    <a:pt x="141" y="457"/>
                  </a:lnTo>
                  <a:lnTo>
                    <a:pt x="143" y="451"/>
                  </a:lnTo>
                  <a:lnTo>
                    <a:pt x="144" y="446"/>
                  </a:lnTo>
                  <a:lnTo>
                    <a:pt x="145" y="441"/>
                  </a:lnTo>
                  <a:lnTo>
                    <a:pt x="147" y="435"/>
                  </a:lnTo>
                  <a:lnTo>
                    <a:pt x="148" y="430"/>
                  </a:lnTo>
                  <a:lnTo>
                    <a:pt x="149" y="425"/>
                  </a:lnTo>
                  <a:lnTo>
                    <a:pt x="151" y="419"/>
                  </a:lnTo>
                  <a:lnTo>
                    <a:pt x="152" y="414"/>
                  </a:lnTo>
                  <a:lnTo>
                    <a:pt x="153" y="409"/>
                  </a:lnTo>
                  <a:lnTo>
                    <a:pt x="155" y="404"/>
                  </a:lnTo>
                  <a:lnTo>
                    <a:pt x="156" y="399"/>
                  </a:lnTo>
                  <a:lnTo>
                    <a:pt x="157" y="394"/>
                  </a:lnTo>
                  <a:lnTo>
                    <a:pt x="159" y="388"/>
                  </a:lnTo>
                  <a:lnTo>
                    <a:pt x="160" y="383"/>
                  </a:lnTo>
                  <a:lnTo>
                    <a:pt x="162" y="378"/>
                  </a:lnTo>
                  <a:lnTo>
                    <a:pt x="163" y="373"/>
                  </a:lnTo>
                  <a:lnTo>
                    <a:pt x="164" y="368"/>
                  </a:lnTo>
                  <a:lnTo>
                    <a:pt x="166" y="363"/>
                  </a:lnTo>
                  <a:lnTo>
                    <a:pt x="167" y="358"/>
                  </a:lnTo>
                  <a:lnTo>
                    <a:pt x="168" y="354"/>
                  </a:lnTo>
                  <a:lnTo>
                    <a:pt x="170" y="349"/>
                  </a:lnTo>
                  <a:lnTo>
                    <a:pt x="171" y="344"/>
                  </a:lnTo>
                  <a:lnTo>
                    <a:pt x="173" y="339"/>
                  </a:lnTo>
                  <a:lnTo>
                    <a:pt x="174" y="334"/>
                  </a:lnTo>
                  <a:lnTo>
                    <a:pt x="175" y="330"/>
                  </a:lnTo>
                  <a:lnTo>
                    <a:pt x="177" y="325"/>
                  </a:lnTo>
                  <a:lnTo>
                    <a:pt x="178" y="320"/>
                  </a:lnTo>
                  <a:lnTo>
                    <a:pt x="180" y="315"/>
                  </a:lnTo>
                  <a:lnTo>
                    <a:pt x="181" y="311"/>
                  </a:lnTo>
                  <a:lnTo>
                    <a:pt x="183" y="306"/>
                  </a:lnTo>
                  <a:lnTo>
                    <a:pt x="184" y="302"/>
                  </a:lnTo>
                  <a:lnTo>
                    <a:pt x="186" y="297"/>
                  </a:lnTo>
                  <a:lnTo>
                    <a:pt x="187" y="293"/>
                  </a:lnTo>
                  <a:lnTo>
                    <a:pt x="188" y="288"/>
                  </a:lnTo>
                  <a:lnTo>
                    <a:pt x="190" y="284"/>
                  </a:lnTo>
                  <a:lnTo>
                    <a:pt x="191" y="279"/>
                  </a:lnTo>
                  <a:lnTo>
                    <a:pt x="193" y="275"/>
                  </a:lnTo>
                  <a:lnTo>
                    <a:pt x="194" y="271"/>
                  </a:lnTo>
                  <a:lnTo>
                    <a:pt x="196" y="266"/>
                  </a:lnTo>
                  <a:lnTo>
                    <a:pt x="197" y="262"/>
                  </a:lnTo>
                  <a:lnTo>
                    <a:pt x="199" y="258"/>
                  </a:lnTo>
                  <a:lnTo>
                    <a:pt x="200" y="254"/>
                  </a:lnTo>
                  <a:lnTo>
                    <a:pt x="202" y="249"/>
                  </a:lnTo>
                  <a:lnTo>
                    <a:pt x="203" y="245"/>
                  </a:lnTo>
                  <a:lnTo>
                    <a:pt x="205" y="241"/>
                  </a:lnTo>
                  <a:lnTo>
                    <a:pt x="206" y="237"/>
                  </a:lnTo>
                  <a:lnTo>
                    <a:pt x="208" y="233"/>
                  </a:lnTo>
                  <a:lnTo>
                    <a:pt x="209" y="229"/>
                  </a:lnTo>
                  <a:lnTo>
                    <a:pt x="211" y="225"/>
                  </a:lnTo>
                  <a:lnTo>
                    <a:pt x="212" y="221"/>
                  </a:lnTo>
                  <a:lnTo>
                    <a:pt x="214" y="217"/>
                  </a:lnTo>
                  <a:lnTo>
                    <a:pt x="215" y="213"/>
                  </a:lnTo>
                  <a:lnTo>
                    <a:pt x="217" y="209"/>
                  </a:lnTo>
                  <a:lnTo>
                    <a:pt x="218" y="205"/>
                  </a:lnTo>
                  <a:lnTo>
                    <a:pt x="220" y="202"/>
                  </a:lnTo>
                  <a:lnTo>
                    <a:pt x="221" y="198"/>
                  </a:lnTo>
                  <a:lnTo>
                    <a:pt x="223" y="194"/>
                  </a:lnTo>
                  <a:lnTo>
                    <a:pt x="225" y="190"/>
                  </a:lnTo>
                  <a:lnTo>
                    <a:pt x="226" y="187"/>
                  </a:lnTo>
                  <a:lnTo>
                    <a:pt x="227" y="183"/>
                  </a:lnTo>
                  <a:lnTo>
                    <a:pt x="228" y="179"/>
                  </a:lnTo>
                  <a:lnTo>
                    <a:pt x="230" y="176"/>
                  </a:lnTo>
                  <a:lnTo>
                    <a:pt x="231" y="172"/>
                  </a:lnTo>
                  <a:lnTo>
                    <a:pt x="233" y="169"/>
                  </a:lnTo>
                  <a:lnTo>
                    <a:pt x="235" y="165"/>
                  </a:lnTo>
                  <a:lnTo>
                    <a:pt x="236" y="162"/>
                  </a:lnTo>
                  <a:lnTo>
                    <a:pt x="238" y="158"/>
                  </a:lnTo>
                  <a:lnTo>
                    <a:pt x="239" y="155"/>
                  </a:lnTo>
                  <a:lnTo>
                    <a:pt x="241" y="152"/>
                  </a:lnTo>
                  <a:lnTo>
                    <a:pt x="242" y="148"/>
                  </a:lnTo>
                  <a:lnTo>
                    <a:pt x="244" y="145"/>
                  </a:lnTo>
                  <a:lnTo>
                    <a:pt x="246" y="142"/>
                  </a:lnTo>
                  <a:lnTo>
                    <a:pt x="247" y="139"/>
                  </a:lnTo>
                  <a:lnTo>
                    <a:pt x="249" y="135"/>
                  </a:lnTo>
                  <a:lnTo>
                    <a:pt x="251" y="132"/>
                  </a:lnTo>
                  <a:lnTo>
                    <a:pt x="252" y="129"/>
                  </a:lnTo>
                  <a:lnTo>
                    <a:pt x="254" y="126"/>
                  </a:lnTo>
                  <a:lnTo>
                    <a:pt x="255" y="123"/>
                  </a:lnTo>
                  <a:lnTo>
                    <a:pt x="257" y="120"/>
                  </a:lnTo>
                  <a:lnTo>
                    <a:pt x="259" y="117"/>
                  </a:lnTo>
                  <a:lnTo>
                    <a:pt x="260" y="114"/>
                  </a:lnTo>
                  <a:lnTo>
                    <a:pt x="262" y="111"/>
                  </a:lnTo>
                  <a:lnTo>
                    <a:pt x="264" y="108"/>
                  </a:lnTo>
                  <a:lnTo>
                    <a:pt x="265" y="106"/>
                  </a:lnTo>
                  <a:lnTo>
                    <a:pt x="267" y="103"/>
                  </a:lnTo>
                  <a:lnTo>
                    <a:pt x="268" y="100"/>
                  </a:lnTo>
                  <a:lnTo>
                    <a:pt x="270" y="97"/>
                  </a:lnTo>
                  <a:lnTo>
                    <a:pt x="272" y="95"/>
                  </a:lnTo>
                  <a:lnTo>
                    <a:pt x="273" y="92"/>
                  </a:lnTo>
                  <a:lnTo>
                    <a:pt x="275" y="89"/>
                  </a:lnTo>
                  <a:lnTo>
                    <a:pt x="277" y="87"/>
                  </a:lnTo>
                  <a:lnTo>
                    <a:pt x="278" y="84"/>
                  </a:lnTo>
                  <a:lnTo>
                    <a:pt x="280" y="82"/>
                  </a:lnTo>
                  <a:lnTo>
                    <a:pt x="282" y="79"/>
                  </a:lnTo>
                  <a:lnTo>
                    <a:pt x="283" y="77"/>
                  </a:lnTo>
                  <a:lnTo>
                    <a:pt x="285" y="74"/>
                  </a:lnTo>
                  <a:lnTo>
                    <a:pt x="287" y="72"/>
                  </a:lnTo>
                  <a:lnTo>
                    <a:pt x="288" y="70"/>
                  </a:lnTo>
                  <a:lnTo>
                    <a:pt x="290" y="67"/>
                  </a:lnTo>
                  <a:lnTo>
                    <a:pt x="292" y="65"/>
                  </a:lnTo>
                  <a:lnTo>
                    <a:pt x="294" y="63"/>
                  </a:lnTo>
                  <a:lnTo>
                    <a:pt x="295" y="61"/>
                  </a:lnTo>
                  <a:lnTo>
                    <a:pt x="297" y="59"/>
                  </a:lnTo>
                  <a:lnTo>
                    <a:pt x="299" y="56"/>
                  </a:lnTo>
                  <a:lnTo>
                    <a:pt x="300" y="54"/>
                  </a:lnTo>
                  <a:lnTo>
                    <a:pt x="302" y="52"/>
                  </a:lnTo>
                  <a:lnTo>
                    <a:pt x="304" y="50"/>
                  </a:lnTo>
                  <a:lnTo>
                    <a:pt x="306" y="48"/>
                  </a:lnTo>
                  <a:lnTo>
                    <a:pt x="307" y="46"/>
                  </a:lnTo>
                  <a:lnTo>
                    <a:pt x="309" y="45"/>
                  </a:lnTo>
                  <a:lnTo>
                    <a:pt x="311" y="43"/>
                  </a:lnTo>
                  <a:lnTo>
                    <a:pt x="312" y="41"/>
                  </a:lnTo>
                  <a:lnTo>
                    <a:pt x="314" y="39"/>
                  </a:lnTo>
                  <a:lnTo>
                    <a:pt x="316" y="37"/>
                  </a:lnTo>
                  <a:lnTo>
                    <a:pt x="318" y="36"/>
                  </a:lnTo>
                  <a:lnTo>
                    <a:pt x="319" y="34"/>
                  </a:lnTo>
                  <a:lnTo>
                    <a:pt x="321" y="32"/>
                  </a:lnTo>
                  <a:lnTo>
                    <a:pt x="323" y="31"/>
                  </a:lnTo>
                  <a:lnTo>
                    <a:pt x="325" y="29"/>
                  </a:lnTo>
                  <a:lnTo>
                    <a:pt x="326" y="28"/>
                  </a:lnTo>
                  <a:lnTo>
                    <a:pt x="328" y="26"/>
                  </a:lnTo>
                  <a:lnTo>
                    <a:pt x="330" y="25"/>
                  </a:lnTo>
                  <a:lnTo>
                    <a:pt x="332" y="24"/>
                  </a:lnTo>
                  <a:lnTo>
                    <a:pt x="333" y="22"/>
                  </a:lnTo>
                  <a:lnTo>
                    <a:pt x="335" y="21"/>
                  </a:lnTo>
                  <a:lnTo>
                    <a:pt x="337" y="20"/>
                  </a:lnTo>
                  <a:lnTo>
                    <a:pt x="339" y="18"/>
                  </a:lnTo>
                  <a:lnTo>
                    <a:pt x="340" y="17"/>
                  </a:lnTo>
                  <a:lnTo>
                    <a:pt x="342" y="16"/>
                  </a:lnTo>
                  <a:lnTo>
                    <a:pt x="344" y="15"/>
                  </a:lnTo>
                  <a:lnTo>
                    <a:pt x="346" y="14"/>
                  </a:lnTo>
                  <a:lnTo>
                    <a:pt x="347" y="13"/>
                  </a:lnTo>
                  <a:lnTo>
                    <a:pt x="349" y="12"/>
                  </a:lnTo>
                  <a:lnTo>
                    <a:pt x="351" y="11"/>
                  </a:lnTo>
                  <a:lnTo>
                    <a:pt x="353" y="10"/>
                  </a:lnTo>
                  <a:lnTo>
                    <a:pt x="355" y="9"/>
                  </a:lnTo>
                  <a:lnTo>
                    <a:pt x="356" y="8"/>
                  </a:lnTo>
                  <a:lnTo>
                    <a:pt x="358" y="7"/>
                  </a:lnTo>
                  <a:lnTo>
                    <a:pt x="360" y="7"/>
                  </a:lnTo>
                  <a:lnTo>
                    <a:pt x="362" y="6"/>
                  </a:lnTo>
                  <a:lnTo>
                    <a:pt x="364" y="5"/>
                  </a:lnTo>
                  <a:lnTo>
                    <a:pt x="365" y="5"/>
                  </a:lnTo>
                  <a:lnTo>
                    <a:pt x="367" y="4"/>
                  </a:lnTo>
                  <a:lnTo>
                    <a:pt x="369" y="3"/>
                  </a:lnTo>
                  <a:lnTo>
                    <a:pt x="371" y="3"/>
                  </a:lnTo>
                  <a:lnTo>
                    <a:pt x="373" y="2"/>
                  </a:lnTo>
                  <a:lnTo>
                    <a:pt x="374" y="2"/>
                  </a:lnTo>
                  <a:lnTo>
                    <a:pt x="376" y="2"/>
                  </a:lnTo>
                  <a:lnTo>
                    <a:pt x="378" y="1"/>
                  </a:lnTo>
                  <a:lnTo>
                    <a:pt x="380" y="1"/>
                  </a:lnTo>
                  <a:lnTo>
                    <a:pt x="382" y="1"/>
                  </a:lnTo>
                  <a:lnTo>
                    <a:pt x="384" y="0"/>
                  </a:lnTo>
                  <a:lnTo>
                    <a:pt x="385" y="0"/>
                  </a:lnTo>
                  <a:lnTo>
                    <a:pt x="387" y="0"/>
                  </a:lnTo>
                  <a:lnTo>
                    <a:pt x="389" y="0"/>
                  </a:lnTo>
                  <a:lnTo>
                    <a:pt x="391" y="0"/>
                  </a:lnTo>
                  <a:lnTo>
                    <a:pt x="393" y="0"/>
                  </a:lnTo>
                </a:path>
              </a:pathLst>
            </a:custGeom>
            <a:noFill/>
            <a:ln w="2540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4763" name="Oval 11"/>
            <p:cNvSpPr>
              <a:spLocks noChangeArrowheads="1"/>
            </p:cNvSpPr>
            <p:nvPr/>
          </p:nvSpPr>
          <p:spPr bwMode="auto">
            <a:xfrm>
              <a:off x="984" y="2746"/>
              <a:ext cx="1018" cy="208"/>
            </a:xfrm>
            <a:prstGeom prst="ellipse">
              <a:avLst/>
            </a:prstGeom>
            <a:gradFill rotWithShape="0">
              <a:gsLst>
                <a:gs pos="0">
                  <a:schemeClr val="hlink"/>
                </a:gs>
                <a:gs pos="100000">
                  <a:schemeClr val="hlink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12700">
              <a:solidFill>
                <a:srgbClr val="000000"/>
              </a:solidFill>
              <a:prstDash val="sysDot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764" name="Oval 12"/>
            <p:cNvSpPr>
              <a:spLocks noChangeArrowheads="1"/>
            </p:cNvSpPr>
            <p:nvPr/>
          </p:nvSpPr>
          <p:spPr bwMode="auto">
            <a:xfrm>
              <a:off x="834" y="1284"/>
              <a:ext cx="1312" cy="330"/>
            </a:xfrm>
            <a:prstGeom prst="ellipse">
              <a:avLst/>
            </a:prstGeom>
            <a:gradFill rotWithShape="0">
              <a:gsLst>
                <a:gs pos="0">
                  <a:schemeClr val="hlink"/>
                </a:gs>
                <a:gs pos="100000">
                  <a:schemeClr val="hlink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12700">
              <a:solidFill>
                <a:srgbClr val="000000"/>
              </a:solidFill>
              <a:prstDash val="sysDot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765" name="Freeform 13"/>
            <p:cNvSpPr>
              <a:spLocks/>
            </p:cNvSpPr>
            <p:nvPr/>
          </p:nvSpPr>
          <p:spPr bwMode="auto">
            <a:xfrm>
              <a:off x="1495" y="1038"/>
              <a:ext cx="1" cy="1976"/>
            </a:xfrm>
            <a:custGeom>
              <a:avLst/>
              <a:gdLst/>
              <a:ahLst/>
              <a:cxnLst>
                <a:cxn ang="0">
                  <a:pos x="0" y="1975"/>
                </a:cxn>
                <a:cxn ang="0">
                  <a:pos x="0" y="0"/>
                </a:cxn>
              </a:cxnLst>
              <a:rect l="0" t="0" r="r" b="b"/>
              <a:pathLst>
                <a:path w="1" h="1976">
                  <a:moveTo>
                    <a:pt x="0" y="1975"/>
                  </a:moveTo>
                  <a:lnTo>
                    <a:pt x="0" y="0"/>
                  </a:lnTo>
                </a:path>
              </a:pathLst>
            </a:custGeom>
            <a:noFill/>
            <a:ln w="1270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4766" name="Freeform 14"/>
            <p:cNvSpPr>
              <a:spLocks/>
            </p:cNvSpPr>
            <p:nvPr/>
          </p:nvSpPr>
          <p:spPr bwMode="auto">
            <a:xfrm>
              <a:off x="1292" y="897"/>
              <a:ext cx="412" cy="452"/>
            </a:xfrm>
            <a:custGeom>
              <a:avLst/>
              <a:gdLst/>
              <a:ahLst/>
              <a:cxnLst>
                <a:cxn ang="0">
                  <a:pos x="207" y="2"/>
                </a:cxn>
                <a:cxn ang="0">
                  <a:pos x="215" y="8"/>
                </a:cxn>
                <a:cxn ang="0">
                  <a:pos x="229" y="19"/>
                </a:cxn>
                <a:cxn ang="0">
                  <a:pos x="247" y="33"/>
                </a:cxn>
                <a:cxn ang="0">
                  <a:pos x="269" y="51"/>
                </a:cxn>
                <a:cxn ang="0">
                  <a:pos x="293" y="70"/>
                </a:cxn>
                <a:cxn ang="0">
                  <a:pos x="319" y="90"/>
                </a:cxn>
                <a:cxn ang="0">
                  <a:pos x="346" y="111"/>
                </a:cxn>
                <a:cxn ang="0">
                  <a:pos x="373" y="132"/>
                </a:cxn>
                <a:cxn ang="0">
                  <a:pos x="399" y="153"/>
                </a:cxn>
                <a:cxn ang="0">
                  <a:pos x="409" y="162"/>
                </a:cxn>
                <a:cxn ang="0">
                  <a:pos x="384" y="162"/>
                </a:cxn>
                <a:cxn ang="0">
                  <a:pos x="344" y="162"/>
                </a:cxn>
                <a:cxn ang="0">
                  <a:pos x="313" y="162"/>
                </a:cxn>
                <a:cxn ang="0">
                  <a:pos x="308" y="167"/>
                </a:cxn>
                <a:cxn ang="0">
                  <a:pos x="308" y="189"/>
                </a:cxn>
                <a:cxn ang="0">
                  <a:pos x="308" y="216"/>
                </a:cxn>
                <a:cxn ang="0">
                  <a:pos x="308" y="248"/>
                </a:cxn>
                <a:cxn ang="0">
                  <a:pos x="308" y="282"/>
                </a:cxn>
                <a:cxn ang="0">
                  <a:pos x="308" y="317"/>
                </a:cxn>
                <a:cxn ang="0">
                  <a:pos x="308" y="351"/>
                </a:cxn>
                <a:cxn ang="0">
                  <a:pos x="308" y="383"/>
                </a:cxn>
                <a:cxn ang="0">
                  <a:pos x="308" y="410"/>
                </a:cxn>
                <a:cxn ang="0">
                  <a:pos x="308" y="432"/>
                </a:cxn>
                <a:cxn ang="0">
                  <a:pos x="308" y="446"/>
                </a:cxn>
                <a:cxn ang="0">
                  <a:pos x="308" y="451"/>
                </a:cxn>
                <a:cxn ang="0">
                  <a:pos x="303" y="451"/>
                </a:cxn>
                <a:cxn ang="0">
                  <a:pos x="283" y="451"/>
                </a:cxn>
                <a:cxn ang="0">
                  <a:pos x="252" y="451"/>
                </a:cxn>
                <a:cxn ang="0">
                  <a:pos x="215" y="451"/>
                </a:cxn>
                <a:cxn ang="0">
                  <a:pos x="177" y="451"/>
                </a:cxn>
                <a:cxn ang="0">
                  <a:pos x="142" y="451"/>
                </a:cxn>
                <a:cxn ang="0">
                  <a:pos x="116" y="451"/>
                </a:cxn>
                <a:cxn ang="0">
                  <a:pos x="103" y="451"/>
                </a:cxn>
                <a:cxn ang="0">
                  <a:pos x="103" y="450"/>
                </a:cxn>
                <a:cxn ang="0">
                  <a:pos x="103" y="440"/>
                </a:cxn>
                <a:cxn ang="0">
                  <a:pos x="103" y="422"/>
                </a:cxn>
                <a:cxn ang="0">
                  <a:pos x="103" y="397"/>
                </a:cxn>
                <a:cxn ang="0">
                  <a:pos x="103" y="368"/>
                </a:cxn>
                <a:cxn ang="0">
                  <a:pos x="103" y="335"/>
                </a:cxn>
                <a:cxn ang="0">
                  <a:pos x="103" y="300"/>
                </a:cxn>
                <a:cxn ang="0">
                  <a:pos x="103" y="265"/>
                </a:cxn>
                <a:cxn ang="0">
                  <a:pos x="103" y="232"/>
                </a:cxn>
                <a:cxn ang="0">
                  <a:pos x="103" y="202"/>
                </a:cxn>
                <a:cxn ang="0">
                  <a:pos x="103" y="177"/>
                </a:cxn>
                <a:cxn ang="0">
                  <a:pos x="103" y="162"/>
                </a:cxn>
                <a:cxn ang="0">
                  <a:pos x="85" y="162"/>
                </a:cxn>
                <a:cxn ang="0">
                  <a:pos x="46" y="162"/>
                </a:cxn>
                <a:cxn ang="0">
                  <a:pos x="11" y="162"/>
                </a:cxn>
                <a:cxn ang="0">
                  <a:pos x="0" y="162"/>
                </a:cxn>
                <a:cxn ang="0">
                  <a:pos x="25" y="143"/>
                </a:cxn>
                <a:cxn ang="0">
                  <a:pos x="51" y="122"/>
                </a:cxn>
                <a:cxn ang="0">
                  <a:pos x="78" y="101"/>
                </a:cxn>
                <a:cxn ang="0">
                  <a:pos x="105" y="80"/>
                </a:cxn>
                <a:cxn ang="0">
                  <a:pos x="130" y="60"/>
                </a:cxn>
                <a:cxn ang="0">
                  <a:pos x="153" y="42"/>
                </a:cxn>
                <a:cxn ang="0">
                  <a:pos x="173" y="26"/>
                </a:cxn>
                <a:cxn ang="0">
                  <a:pos x="189" y="13"/>
                </a:cxn>
                <a:cxn ang="0">
                  <a:pos x="200" y="5"/>
                </a:cxn>
                <a:cxn ang="0">
                  <a:pos x="205" y="1"/>
                </a:cxn>
              </a:cxnLst>
              <a:rect l="0" t="0" r="r" b="b"/>
              <a:pathLst>
                <a:path w="412" h="452">
                  <a:moveTo>
                    <a:pt x="205" y="0"/>
                  </a:moveTo>
                  <a:lnTo>
                    <a:pt x="206" y="1"/>
                  </a:lnTo>
                  <a:lnTo>
                    <a:pt x="206" y="1"/>
                  </a:lnTo>
                  <a:lnTo>
                    <a:pt x="207" y="2"/>
                  </a:lnTo>
                  <a:lnTo>
                    <a:pt x="209" y="3"/>
                  </a:lnTo>
                  <a:lnTo>
                    <a:pt x="211" y="5"/>
                  </a:lnTo>
                  <a:lnTo>
                    <a:pt x="213" y="6"/>
                  </a:lnTo>
                  <a:lnTo>
                    <a:pt x="215" y="8"/>
                  </a:lnTo>
                  <a:lnTo>
                    <a:pt x="218" y="11"/>
                  </a:lnTo>
                  <a:lnTo>
                    <a:pt x="222" y="13"/>
                  </a:lnTo>
                  <a:lnTo>
                    <a:pt x="225" y="16"/>
                  </a:lnTo>
                  <a:lnTo>
                    <a:pt x="229" y="19"/>
                  </a:lnTo>
                  <a:lnTo>
                    <a:pt x="233" y="22"/>
                  </a:lnTo>
                  <a:lnTo>
                    <a:pt x="237" y="26"/>
                  </a:lnTo>
                  <a:lnTo>
                    <a:pt x="242" y="30"/>
                  </a:lnTo>
                  <a:lnTo>
                    <a:pt x="247" y="33"/>
                  </a:lnTo>
                  <a:lnTo>
                    <a:pt x="252" y="37"/>
                  </a:lnTo>
                  <a:lnTo>
                    <a:pt x="258" y="42"/>
                  </a:lnTo>
                  <a:lnTo>
                    <a:pt x="263" y="46"/>
                  </a:lnTo>
                  <a:lnTo>
                    <a:pt x="269" y="51"/>
                  </a:lnTo>
                  <a:lnTo>
                    <a:pt x="275" y="55"/>
                  </a:lnTo>
                  <a:lnTo>
                    <a:pt x="281" y="60"/>
                  </a:lnTo>
                  <a:lnTo>
                    <a:pt x="287" y="65"/>
                  </a:lnTo>
                  <a:lnTo>
                    <a:pt x="293" y="70"/>
                  </a:lnTo>
                  <a:lnTo>
                    <a:pt x="300" y="75"/>
                  </a:lnTo>
                  <a:lnTo>
                    <a:pt x="306" y="80"/>
                  </a:lnTo>
                  <a:lnTo>
                    <a:pt x="313" y="85"/>
                  </a:lnTo>
                  <a:lnTo>
                    <a:pt x="319" y="90"/>
                  </a:lnTo>
                  <a:lnTo>
                    <a:pt x="326" y="96"/>
                  </a:lnTo>
                  <a:lnTo>
                    <a:pt x="333" y="101"/>
                  </a:lnTo>
                  <a:lnTo>
                    <a:pt x="339" y="106"/>
                  </a:lnTo>
                  <a:lnTo>
                    <a:pt x="346" y="111"/>
                  </a:lnTo>
                  <a:lnTo>
                    <a:pt x="353" y="117"/>
                  </a:lnTo>
                  <a:lnTo>
                    <a:pt x="360" y="122"/>
                  </a:lnTo>
                  <a:lnTo>
                    <a:pt x="366" y="127"/>
                  </a:lnTo>
                  <a:lnTo>
                    <a:pt x="373" y="132"/>
                  </a:lnTo>
                  <a:lnTo>
                    <a:pt x="379" y="138"/>
                  </a:lnTo>
                  <a:lnTo>
                    <a:pt x="386" y="143"/>
                  </a:lnTo>
                  <a:lnTo>
                    <a:pt x="392" y="148"/>
                  </a:lnTo>
                  <a:lnTo>
                    <a:pt x="399" y="153"/>
                  </a:lnTo>
                  <a:lnTo>
                    <a:pt x="405" y="157"/>
                  </a:lnTo>
                  <a:lnTo>
                    <a:pt x="411" y="162"/>
                  </a:lnTo>
                  <a:lnTo>
                    <a:pt x="411" y="162"/>
                  </a:lnTo>
                  <a:lnTo>
                    <a:pt x="409" y="162"/>
                  </a:lnTo>
                  <a:lnTo>
                    <a:pt x="406" y="162"/>
                  </a:lnTo>
                  <a:lnTo>
                    <a:pt x="400" y="162"/>
                  </a:lnTo>
                  <a:lnTo>
                    <a:pt x="393" y="162"/>
                  </a:lnTo>
                  <a:lnTo>
                    <a:pt x="384" y="162"/>
                  </a:lnTo>
                  <a:lnTo>
                    <a:pt x="375" y="162"/>
                  </a:lnTo>
                  <a:lnTo>
                    <a:pt x="364" y="162"/>
                  </a:lnTo>
                  <a:lnTo>
                    <a:pt x="354" y="162"/>
                  </a:lnTo>
                  <a:lnTo>
                    <a:pt x="344" y="162"/>
                  </a:lnTo>
                  <a:lnTo>
                    <a:pt x="335" y="162"/>
                  </a:lnTo>
                  <a:lnTo>
                    <a:pt x="326" y="162"/>
                  </a:lnTo>
                  <a:lnTo>
                    <a:pt x="319" y="162"/>
                  </a:lnTo>
                  <a:lnTo>
                    <a:pt x="313" y="162"/>
                  </a:lnTo>
                  <a:lnTo>
                    <a:pt x="309" y="162"/>
                  </a:lnTo>
                  <a:lnTo>
                    <a:pt x="308" y="162"/>
                  </a:lnTo>
                  <a:lnTo>
                    <a:pt x="308" y="162"/>
                  </a:lnTo>
                  <a:lnTo>
                    <a:pt x="308" y="167"/>
                  </a:lnTo>
                  <a:lnTo>
                    <a:pt x="308" y="171"/>
                  </a:lnTo>
                  <a:lnTo>
                    <a:pt x="308" y="177"/>
                  </a:lnTo>
                  <a:lnTo>
                    <a:pt x="308" y="183"/>
                  </a:lnTo>
                  <a:lnTo>
                    <a:pt x="308" y="189"/>
                  </a:lnTo>
                  <a:lnTo>
                    <a:pt x="308" y="195"/>
                  </a:lnTo>
                  <a:lnTo>
                    <a:pt x="308" y="202"/>
                  </a:lnTo>
                  <a:lnTo>
                    <a:pt x="308" y="209"/>
                  </a:lnTo>
                  <a:lnTo>
                    <a:pt x="308" y="216"/>
                  </a:lnTo>
                  <a:lnTo>
                    <a:pt x="308" y="224"/>
                  </a:lnTo>
                  <a:lnTo>
                    <a:pt x="308" y="232"/>
                  </a:lnTo>
                  <a:lnTo>
                    <a:pt x="308" y="240"/>
                  </a:lnTo>
                  <a:lnTo>
                    <a:pt x="308" y="248"/>
                  </a:lnTo>
                  <a:lnTo>
                    <a:pt x="308" y="257"/>
                  </a:lnTo>
                  <a:lnTo>
                    <a:pt x="308" y="265"/>
                  </a:lnTo>
                  <a:lnTo>
                    <a:pt x="308" y="274"/>
                  </a:lnTo>
                  <a:lnTo>
                    <a:pt x="308" y="282"/>
                  </a:lnTo>
                  <a:lnTo>
                    <a:pt x="308" y="291"/>
                  </a:lnTo>
                  <a:lnTo>
                    <a:pt x="308" y="300"/>
                  </a:lnTo>
                  <a:lnTo>
                    <a:pt x="308" y="309"/>
                  </a:lnTo>
                  <a:lnTo>
                    <a:pt x="308" y="317"/>
                  </a:lnTo>
                  <a:lnTo>
                    <a:pt x="308" y="326"/>
                  </a:lnTo>
                  <a:lnTo>
                    <a:pt x="308" y="335"/>
                  </a:lnTo>
                  <a:lnTo>
                    <a:pt x="308" y="343"/>
                  </a:lnTo>
                  <a:lnTo>
                    <a:pt x="308" y="351"/>
                  </a:lnTo>
                  <a:lnTo>
                    <a:pt x="308" y="360"/>
                  </a:lnTo>
                  <a:lnTo>
                    <a:pt x="308" y="368"/>
                  </a:lnTo>
                  <a:lnTo>
                    <a:pt x="308" y="375"/>
                  </a:lnTo>
                  <a:lnTo>
                    <a:pt x="308" y="383"/>
                  </a:lnTo>
                  <a:lnTo>
                    <a:pt x="308" y="390"/>
                  </a:lnTo>
                  <a:lnTo>
                    <a:pt x="308" y="397"/>
                  </a:lnTo>
                  <a:lnTo>
                    <a:pt x="308" y="404"/>
                  </a:lnTo>
                  <a:lnTo>
                    <a:pt x="308" y="410"/>
                  </a:lnTo>
                  <a:lnTo>
                    <a:pt x="308" y="416"/>
                  </a:lnTo>
                  <a:lnTo>
                    <a:pt x="308" y="422"/>
                  </a:lnTo>
                  <a:lnTo>
                    <a:pt x="308" y="427"/>
                  </a:lnTo>
                  <a:lnTo>
                    <a:pt x="308" y="432"/>
                  </a:lnTo>
                  <a:lnTo>
                    <a:pt x="308" y="436"/>
                  </a:lnTo>
                  <a:lnTo>
                    <a:pt x="308" y="440"/>
                  </a:lnTo>
                  <a:lnTo>
                    <a:pt x="308" y="443"/>
                  </a:lnTo>
                  <a:lnTo>
                    <a:pt x="308" y="446"/>
                  </a:lnTo>
                  <a:lnTo>
                    <a:pt x="308" y="448"/>
                  </a:lnTo>
                  <a:lnTo>
                    <a:pt x="308" y="450"/>
                  </a:lnTo>
                  <a:lnTo>
                    <a:pt x="308" y="451"/>
                  </a:lnTo>
                  <a:lnTo>
                    <a:pt x="308" y="451"/>
                  </a:lnTo>
                  <a:lnTo>
                    <a:pt x="308" y="451"/>
                  </a:lnTo>
                  <a:lnTo>
                    <a:pt x="307" y="451"/>
                  </a:lnTo>
                  <a:lnTo>
                    <a:pt x="306" y="451"/>
                  </a:lnTo>
                  <a:lnTo>
                    <a:pt x="303" y="451"/>
                  </a:lnTo>
                  <a:lnTo>
                    <a:pt x="299" y="451"/>
                  </a:lnTo>
                  <a:lnTo>
                    <a:pt x="295" y="451"/>
                  </a:lnTo>
                  <a:lnTo>
                    <a:pt x="289" y="451"/>
                  </a:lnTo>
                  <a:lnTo>
                    <a:pt x="283" y="451"/>
                  </a:lnTo>
                  <a:lnTo>
                    <a:pt x="276" y="451"/>
                  </a:lnTo>
                  <a:lnTo>
                    <a:pt x="268" y="451"/>
                  </a:lnTo>
                  <a:lnTo>
                    <a:pt x="260" y="451"/>
                  </a:lnTo>
                  <a:lnTo>
                    <a:pt x="252" y="451"/>
                  </a:lnTo>
                  <a:lnTo>
                    <a:pt x="243" y="451"/>
                  </a:lnTo>
                  <a:lnTo>
                    <a:pt x="234" y="451"/>
                  </a:lnTo>
                  <a:lnTo>
                    <a:pt x="224" y="451"/>
                  </a:lnTo>
                  <a:lnTo>
                    <a:pt x="215" y="451"/>
                  </a:lnTo>
                  <a:lnTo>
                    <a:pt x="205" y="451"/>
                  </a:lnTo>
                  <a:lnTo>
                    <a:pt x="196" y="451"/>
                  </a:lnTo>
                  <a:lnTo>
                    <a:pt x="186" y="451"/>
                  </a:lnTo>
                  <a:lnTo>
                    <a:pt x="177" y="451"/>
                  </a:lnTo>
                  <a:lnTo>
                    <a:pt x="168" y="451"/>
                  </a:lnTo>
                  <a:lnTo>
                    <a:pt x="159" y="451"/>
                  </a:lnTo>
                  <a:lnTo>
                    <a:pt x="150" y="451"/>
                  </a:lnTo>
                  <a:lnTo>
                    <a:pt x="142" y="451"/>
                  </a:lnTo>
                  <a:lnTo>
                    <a:pt x="135" y="451"/>
                  </a:lnTo>
                  <a:lnTo>
                    <a:pt x="128" y="451"/>
                  </a:lnTo>
                  <a:lnTo>
                    <a:pt x="122" y="451"/>
                  </a:lnTo>
                  <a:lnTo>
                    <a:pt x="116" y="451"/>
                  </a:lnTo>
                  <a:lnTo>
                    <a:pt x="112" y="451"/>
                  </a:lnTo>
                  <a:lnTo>
                    <a:pt x="108" y="451"/>
                  </a:lnTo>
                  <a:lnTo>
                    <a:pt x="105" y="451"/>
                  </a:lnTo>
                  <a:lnTo>
                    <a:pt x="103" y="451"/>
                  </a:lnTo>
                  <a:lnTo>
                    <a:pt x="103" y="451"/>
                  </a:lnTo>
                  <a:lnTo>
                    <a:pt x="103" y="451"/>
                  </a:lnTo>
                  <a:lnTo>
                    <a:pt x="103" y="451"/>
                  </a:lnTo>
                  <a:lnTo>
                    <a:pt x="103" y="450"/>
                  </a:lnTo>
                  <a:lnTo>
                    <a:pt x="103" y="448"/>
                  </a:lnTo>
                  <a:lnTo>
                    <a:pt x="103" y="446"/>
                  </a:lnTo>
                  <a:lnTo>
                    <a:pt x="103" y="443"/>
                  </a:lnTo>
                  <a:lnTo>
                    <a:pt x="103" y="440"/>
                  </a:lnTo>
                  <a:lnTo>
                    <a:pt x="103" y="436"/>
                  </a:lnTo>
                  <a:lnTo>
                    <a:pt x="103" y="432"/>
                  </a:lnTo>
                  <a:lnTo>
                    <a:pt x="103" y="427"/>
                  </a:lnTo>
                  <a:lnTo>
                    <a:pt x="103" y="422"/>
                  </a:lnTo>
                  <a:lnTo>
                    <a:pt x="103" y="416"/>
                  </a:lnTo>
                  <a:lnTo>
                    <a:pt x="103" y="410"/>
                  </a:lnTo>
                  <a:lnTo>
                    <a:pt x="103" y="404"/>
                  </a:lnTo>
                  <a:lnTo>
                    <a:pt x="103" y="397"/>
                  </a:lnTo>
                  <a:lnTo>
                    <a:pt x="103" y="390"/>
                  </a:lnTo>
                  <a:lnTo>
                    <a:pt x="103" y="383"/>
                  </a:lnTo>
                  <a:lnTo>
                    <a:pt x="103" y="375"/>
                  </a:lnTo>
                  <a:lnTo>
                    <a:pt x="103" y="368"/>
                  </a:lnTo>
                  <a:lnTo>
                    <a:pt x="103" y="360"/>
                  </a:lnTo>
                  <a:lnTo>
                    <a:pt x="103" y="351"/>
                  </a:lnTo>
                  <a:lnTo>
                    <a:pt x="103" y="343"/>
                  </a:lnTo>
                  <a:lnTo>
                    <a:pt x="103" y="335"/>
                  </a:lnTo>
                  <a:lnTo>
                    <a:pt x="103" y="326"/>
                  </a:lnTo>
                  <a:lnTo>
                    <a:pt x="103" y="317"/>
                  </a:lnTo>
                  <a:lnTo>
                    <a:pt x="103" y="309"/>
                  </a:lnTo>
                  <a:lnTo>
                    <a:pt x="103" y="300"/>
                  </a:lnTo>
                  <a:lnTo>
                    <a:pt x="103" y="291"/>
                  </a:lnTo>
                  <a:lnTo>
                    <a:pt x="103" y="282"/>
                  </a:lnTo>
                  <a:lnTo>
                    <a:pt x="103" y="274"/>
                  </a:lnTo>
                  <a:lnTo>
                    <a:pt x="103" y="265"/>
                  </a:lnTo>
                  <a:lnTo>
                    <a:pt x="103" y="257"/>
                  </a:lnTo>
                  <a:lnTo>
                    <a:pt x="103" y="248"/>
                  </a:lnTo>
                  <a:lnTo>
                    <a:pt x="103" y="240"/>
                  </a:lnTo>
                  <a:lnTo>
                    <a:pt x="103" y="232"/>
                  </a:lnTo>
                  <a:lnTo>
                    <a:pt x="103" y="224"/>
                  </a:lnTo>
                  <a:lnTo>
                    <a:pt x="103" y="216"/>
                  </a:lnTo>
                  <a:lnTo>
                    <a:pt x="103" y="209"/>
                  </a:lnTo>
                  <a:lnTo>
                    <a:pt x="103" y="202"/>
                  </a:lnTo>
                  <a:lnTo>
                    <a:pt x="103" y="195"/>
                  </a:lnTo>
                  <a:lnTo>
                    <a:pt x="103" y="189"/>
                  </a:lnTo>
                  <a:lnTo>
                    <a:pt x="103" y="183"/>
                  </a:lnTo>
                  <a:lnTo>
                    <a:pt x="103" y="177"/>
                  </a:lnTo>
                  <a:lnTo>
                    <a:pt x="103" y="171"/>
                  </a:lnTo>
                  <a:lnTo>
                    <a:pt x="103" y="167"/>
                  </a:lnTo>
                  <a:lnTo>
                    <a:pt x="103" y="162"/>
                  </a:lnTo>
                  <a:lnTo>
                    <a:pt x="103" y="162"/>
                  </a:lnTo>
                  <a:lnTo>
                    <a:pt x="101" y="162"/>
                  </a:lnTo>
                  <a:lnTo>
                    <a:pt x="98" y="162"/>
                  </a:lnTo>
                  <a:lnTo>
                    <a:pt x="92" y="162"/>
                  </a:lnTo>
                  <a:lnTo>
                    <a:pt x="85" y="162"/>
                  </a:lnTo>
                  <a:lnTo>
                    <a:pt x="76" y="162"/>
                  </a:lnTo>
                  <a:lnTo>
                    <a:pt x="67" y="162"/>
                  </a:lnTo>
                  <a:lnTo>
                    <a:pt x="57" y="162"/>
                  </a:lnTo>
                  <a:lnTo>
                    <a:pt x="46" y="162"/>
                  </a:lnTo>
                  <a:lnTo>
                    <a:pt x="36" y="162"/>
                  </a:lnTo>
                  <a:lnTo>
                    <a:pt x="27" y="162"/>
                  </a:lnTo>
                  <a:lnTo>
                    <a:pt x="18" y="162"/>
                  </a:lnTo>
                  <a:lnTo>
                    <a:pt x="11" y="162"/>
                  </a:lnTo>
                  <a:lnTo>
                    <a:pt x="5" y="162"/>
                  </a:lnTo>
                  <a:lnTo>
                    <a:pt x="2" y="162"/>
                  </a:lnTo>
                  <a:lnTo>
                    <a:pt x="0" y="162"/>
                  </a:lnTo>
                  <a:lnTo>
                    <a:pt x="0" y="162"/>
                  </a:lnTo>
                  <a:lnTo>
                    <a:pt x="6" y="157"/>
                  </a:lnTo>
                  <a:lnTo>
                    <a:pt x="13" y="153"/>
                  </a:lnTo>
                  <a:lnTo>
                    <a:pt x="19" y="148"/>
                  </a:lnTo>
                  <a:lnTo>
                    <a:pt x="25" y="143"/>
                  </a:lnTo>
                  <a:lnTo>
                    <a:pt x="32" y="138"/>
                  </a:lnTo>
                  <a:lnTo>
                    <a:pt x="38" y="132"/>
                  </a:lnTo>
                  <a:lnTo>
                    <a:pt x="45" y="127"/>
                  </a:lnTo>
                  <a:lnTo>
                    <a:pt x="51" y="122"/>
                  </a:lnTo>
                  <a:lnTo>
                    <a:pt x="58" y="117"/>
                  </a:lnTo>
                  <a:lnTo>
                    <a:pt x="65" y="111"/>
                  </a:lnTo>
                  <a:lnTo>
                    <a:pt x="72" y="106"/>
                  </a:lnTo>
                  <a:lnTo>
                    <a:pt x="78" y="101"/>
                  </a:lnTo>
                  <a:lnTo>
                    <a:pt x="85" y="96"/>
                  </a:lnTo>
                  <a:lnTo>
                    <a:pt x="92" y="90"/>
                  </a:lnTo>
                  <a:lnTo>
                    <a:pt x="98" y="85"/>
                  </a:lnTo>
                  <a:lnTo>
                    <a:pt x="105" y="80"/>
                  </a:lnTo>
                  <a:lnTo>
                    <a:pt x="111" y="75"/>
                  </a:lnTo>
                  <a:lnTo>
                    <a:pt x="118" y="70"/>
                  </a:lnTo>
                  <a:lnTo>
                    <a:pt x="124" y="65"/>
                  </a:lnTo>
                  <a:lnTo>
                    <a:pt x="130" y="60"/>
                  </a:lnTo>
                  <a:lnTo>
                    <a:pt x="136" y="55"/>
                  </a:lnTo>
                  <a:lnTo>
                    <a:pt x="142" y="51"/>
                  </a:lnTo>
                  <a:lnTo>
                    <a:pt x="148" y="46"/>
                  </a:lnTo>
                  <a:lnTo>
                    <a:pt x="153" y="42"/>
                  </a:lnTo>
                  <a:lnTo>
                    <a:pt x="159" y="37"/>
                  </a:lnTo>
                  <a:lnTo>
                    <a:pt x="164" y="33"/>
                  </a:lnTo>
                  <a:lnTo>
                    <a:pt x="169" y="30"/>
                  </a:lnTo>
                  <a:lnTo>
                    <a:pt x="173" y="26"/>
                  </a:lnTo>
                  <a:lnTo>
                    <a:pt x="178" y="22"/>
                  </a:lnTo>
                  <a:lnTo>
                    <a:pt x="182" y="19"/>
                  </a:lnTo>
                  <a:lnTo>
                    <a:pt x="186" y="16"/>
                  </a:lnTo>
                  <a:lnTo>
                    <a:pt x="189" y="13"/>
                  </a:lnTo>
                  <a:lnTo>
                    <a:pt x="192" y="11"/>
                  </a:lnTo>
                  <a:lnTo>
                    <a:pt x="195" y="8"/>
                  </a:lnTo>
                  <a:lnTo>
                    <a:pt x="198" y="6"/>
                  </a:lnTo>
                  <a:lnTo>
                    <a:pt x="200" y="5"/>
                  </a:lnTo>
                  <a:lnTo>
                    <a:pt x="202" y="3"/>
                  </a:lnTo>
                  <a:lnTo>
                    <a:pt x="203" y="2"/>
                  </a:lnTo>
                  <a:lnTo>
                    <a:pt x="204" y="1"/>
                  </a:lnTo>
                  <a:lnTo>
                    <a:pt x="205" y="1"/>
                  </a:lnTo>
                  <a:lnTo>
                    <a:pt x="205" y="0"/>
                  </a:lnTo>
                  <a:lnTo>
                    <a:pt x="205" y="0"/>
                  </a:lnTo>
                  <a:lnTo>
                    <a:pt x="205" y="0"/>
                  </a:lnTo>
                </a:path>
              </a:pathLst>
            </a:custGeom>
            <a:solidFill>
              <a:schemeClr val="bg2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4767" name="Freeform 15"/>
            <p:cNvSpPr>
              <a:spLocks/>
            </p:cNvSpPr>
            <p:nvPr/>
          </p:nvSpPr>
          <p:spPr bwMode="auto">
            <a:xfrm>
              <a:off x="1292" y="897"/>
              <a:ext cx="412" cy="452"/>
            </a:xfrm>
            <a:custGeom>
              <a:avLst/>
              <a:gdLst/>
              <a:ahLst/>
              <a:cxnLst>
                <a:cxn ang="0">
                  <a:pos x="207" y="2"/>
                </a:cxn>
                <a:cxn ang="0">
                  <a:pos x="215" y="8"/>
                </a:cxn>
                <a:cxn ang="0">
                  <a:pos x="229" y="19"/>
                </a:cxn>
                <a:cxn ang="0">
                  <a:pos x="247" y="33"/>
                </a:cxn>
                <a:cxn ang="0">
                  <a:pos x="269" y="51"/>
                </a:cxn>
                <a:cxn ang="0">
                  <a:pos x="293" y="70"/>
                </a:cxn>
                <a:cxn ang="0">
                  <a:pos x="319" y="90"/>
                </a:cxn>
                <a:cxn ang="0">
                  <a:pos x="346" y="111"/>
                </a:cxn>
                <a:cxn ang="0">
                  <a:pos x="373" y="132"/>
                </a:cxn>
                <a:cxn ang="0">
                  <a:pos x="399" y="153"/>
                </a:cxn>
                <a:cxn ang="0">
                  <a:pos x="409" y="162"/>
                </a:cxn>
                <a:cxn ang="0">
                  <a:pos x="384" y="162"/>
                </a:cxn>
                <a:cxn ang="0">
                  <a:pos x="344" y="162"/>
                </a:cxn>
                <a:cxn ang="0">
                  <a:pos x="313" y="162"/>
                </a:cxn>
                <a:cxn ang="0">
                  <a:pos x="308" y="167"/>
                </a:cxn>
                <a:cxn ang="0">
                  <a:pos x="308" y="189"/>
                </a:cxn>
                <a:cxn ang="0">
                  <a:pos x="308" y="216"/>
                </a:cxn>
                <a:cxn ang="0">
                  <a:pos x="308" y="248"/>
                </a:cxn>
                <a:cxn ang="0">
                  <a:pos x="308" y="282"/>
                </a:cxn>
                <a:cxn ang="0">
                  <a:pos x="308" y="317"/>
                </a:cxn>
                <a:cxn ang="0">
                  <a:pos x="308" y="351"/>
                </a:cxn>
                <a:cxn ang="0">
                  <a:pos x="308" y="383"/>
                </a:cxn>
                <a:cxn ang="0">
                  <a:pos x="308" y="410"/>
                </a:cxn>
                <a:cxn ang="0">
                  <a:pos x="308" y="432"/>
                </a:cxn>
                <a:cxn ang="0">
                  <a:pos x="308" y="446"/>
                </a:cxn>
                <a:cxn ang="0">
                  <a:pos x="308" y="451"/>
                </a:cxn>
                <a:cxn ang="0">
                  <a:pos x="303" y="451"/>
                </a:cxn>
                <a:cxn ang="0">
                  <a:pos x="283" y="451"/>
                </a:cxn>
                <a:cxn ang="0">
                  <a:pos x="252" y="451"/>
                </a:cxn>
                <a:cxn ang="0">
                  <a:pos x="215" y="451"/>
                </a:cxn>
                <a:cxn ang="0">
                  <a:pos x="177" y="451"/>
                </a:cxn>
                <a:cxn ang="0">
                  <a:pos x="142" y="451"/>
                </a:cxn>
                <a:cxn ang="0">
                  <a:pos x="116" y="451"/>
                </a:cxn>
                <a:cxn ang="0">
                  <a:pos x="103" y="451"/>
                </a:cxn>
                <a:cxn ang="0">
                  <a:pos x="103" y="450"/>
                </a:cxn>
                <a:cxn ang="0">
                  <a:pos x="103" y="440"/>
                </a:cxn>
                <a:cxn ang="0">
                  <a:pos x="103" y="422"/>
                </a:cxn>
                <a:cxn ang="0">
                  <a:pos x="103" y="397"/>
                </a:cxn>
                <a:cxn ang="0">
                  <a:pos x="103" y="368"/>
                </a:cxn>
                <a:cxn ang="0">
                  <a:pos x="103" y="335"/>
                </a:cxn>
                <a:cxn ang="0">
                  <a:pos x="103" y="300"/>
                </a:cxn>
                <a:cxn ang="0">
                  <a:pos x="103" y="265"/>
                </a:cxn>
                <a:cxn ang="0">
                  <a:pos x="103" y="232"/>
                </a:cxn>
                <a:cxn ang="0">
                  <a:pos x="103" y="202"/>
                </a:cxn>
                <a:cxn ang="0">
                  <a:pos x="103" y="177"/>
                </a:cxn>
                <a:cxn ang="0">
                  <a:pos x="103" y="162"/>
                </a:cxn>
                <a:cxn ang="0">
                  <a:pos x="85" y="162"/>
                </a:cxn>
                <a:cxn ang="0">
                  <a:pos x="46" y="162"/>
                </a:cxn>
                <a:cxn ang="0">
                  <a:pos x="11" y="162"/>
                </a:cxn>
                <a:cxn ang="0">
                  <a:pos x="0" y="162"/>
                </a:cxn>
                <a:cxn ang="0">
                  <a:pos x="25" y="143"/>
                </a:cxn>
                <a:cxn ang="0">
                  <a:pos x="51" y="122"/>
                </a:cxn>
                <a:cxn ang="0">
                  <a:pos x="78" y="101"/>
                </a:cxn>
                <a:cxn ang="0">
                  <a:pos x="105" y="80"/>
                </a:cxn>
                <a:cxn ang="0">
                  <a:pos x="130" y="60"/>
                </a:cxn>
                <a:cxn ang="0">
                  <a:pos x="153" y="42"/>
                </a:cxn>
                <a:cxn ang="0">
                  <a:pos x="173" y="26"/>
                </a:cxn>
                <a:cxn ang="0">
                  <a:pos x="189" y="13"/>
                </a:cxn>
                <a:cxn ang="0">
                  <a:pos x="200" y="5"/>
                </a:cxn>
                <a:cxn ang="0">
                  <a:pos x="205" y="1"/>
                </a:cxn>
              </a:cxnLst>
              <a:rect l="0" t="0" r="r" b="b"/>
              <a:pathLst>
                <a:path w="412" h="452">
                  <a:moveTo>
                    <a:pt x="205" y="0"/>
                  </a:moveTo>
                  <a:lnTo>
                    <a:pt x="206" y="1"/>
                  </a:lnTo>
                  <a:lnTo>
                    <a:pt x="206" y="1"/>
                  </a:lnTo>
                  <a:lnTo>
                    <a:pt x="207" y="2"/>
                  </a:lnTo>
                  <a:lnTo>
                    <a:pt x="209" y="3"/>
                  </a:lnTo>
                  <a:lnTo>
                    <a:pt x="211" y="5"/>
                  </a:lnTo>
                  <a:lnTo>
                    <a:pt x="213" y="6"/>
                  </a:lnTo>
                  <a:lnTo>
                    <a:pt x="215" y="8"/>
                  </a:lnTo>
                  <a:lnTo>
                    <a:pt x="218" y="11"/>
                  </a:lnTo>
                  <a:lnTo>
                    <a:pt x="222" y="13"/>
                  </a:lnTo>
                  <a:lnTo>
                    <a:pt x="225" y="16"/>
                  </a:lnTo>
                  <a:lnTo>
                    <a:pt x="229" y="19"/>
                  </a:lnTo>
                  <a:lnTo>
                    <a:pt x="233" y="22"/>
                  </a:lnTo>
                  <a:lnTo>
                    <a:pt x="237" y="26"/>
                  </a:lnTo>
                  <a:lnTo>
                    <a:pt x="242" y="30"/>
                  </a:lnTo>
                  <a:lnTo>
                    <a:pt x="247" y="33"/>
                  </a:lnTo>
                  <a:lnTo>
                    <a:pt x="252" y="37"/>
                  </a:lnTo>
                  <a:lnTo>
                    <a:pt x="258" y="42"/>
                  </a:lnTo>
                  <a:lnTo>
                    <a:pt x="263" y="46"/>
                  </a:lnTo>
                  <a:lnTo>
                    <a:pt x="269" y="51"/>
                  </a:lnTo>
                  <a:lnTo>
                    <a:pt x="275" y="55"/>
                  </a:lnTo>
                  <a:lnTo>
                    <a:pt x="281" y="60"/>
                  </a:lnTo>
                  <a:lnTo>
                    <a:pt x="287" y="65"/>
                  </a:lnTo>
                  <a:lnTo>
                    <a:pt x="293" y="70"/>
                  </a:lnTo>
                  <a:lnTo>
                    <a:pt x="300" y="75"/>
                  </a:lnTo>
                  <a:lnTo>
                    <a:pt x="306" y="80"/>
                  </a:lnTo>
                  <a:lnTo>
                    <a:pt x="313" y="85"/>
                  </a:lnTo>
                  <a:lnTo>
                    <a:pt x="319" y="90"/>
                  </a:lnTo>
                  <a:lnTo>
                    <a:pt x="326" y="96"/>
                  </a:lnTo>
                  <a:lnTo>
                    <a:pt x="333" y="101"/>
                  </a:lnTo>
                  <a:lnTo>
                    <a:pt x="339" y="106"/>
                  </a:lnTo>
                  <a:lnTo>
                    <a:pt x="346" y="111"/>
                  </a:lnTo>
                  <a:lnTo>
                    <a:pt x="353" y="117"/>
                  </a:lnTo>
                  <a:lnTo>
                    <a:pt x="360" y="122"/>
                  </a:lnTo>
                  <a:lnTo>
                    <a:pt x="366" y="127"/>
                  </a:lnTo>
                  <a:lnTo>
                    <a:pt x="373" y="132"/>
                  </a:lnTo>
                  <a:lnTo>
                    <a:pt x="379" y="138"/>
                  </a:lnTo>
                  <a:lnTo>
                    <a:pt x="386" y="143"/>
                  </a:lnTo>
                  <a:lnTo>
                    <a:pt x="392" y="148"/>
                  </a:lnTo>
                  <a:lnTo>
                    <a:pt x="399" y="153"/>
                  </a:lnTo>
                  <a:lnTo>
                    <a:pt x="405" y="157"/>
                  </a:lnTo>
                  <a:lnTo>
                    <a:pt x="411" y="162"/>
                  </a:lnTo>
                  <a:lnTo>
                    <a:pt x="411" y="162"/>
                  </a:lnTo>
                  <a:lnTo>
                    <a:pt x="409" y="162"/>
                  </a:lnTo>
                  <a:lnTo>
                    <a:pt x="406" y="162"/>
                  </a:lnTo>
                  <a:lnTo>
                    <a:pt x="400" y="162"/>
                  </a:lnTo>
                  <a:lnTo>
                    <a:pt x="393" y="162"/>
                  </a:lnTo>
                  <a:lnTo>
                    <a:pt x="384" y="162"/>
                  </a:lnTo>
                  <a:lnTo>
                    <a:pt x="375" y="162"/>
                  </a:lnTo>
                  <a:lnTo>
                    <a:pt x="364" y="162"/>
                  </a:lnTo>
                  <a:lnTo>
                    <a:pt x="354" y="162"/>
                  </a:lnTo>
                  <a:lnTo>
                    <a:pt x="344" y="162"/>
                  </a:lnTo>
                  <a:lnTo>
                    <a:pt x="335" y="162"/>
                  </a:lnTo>
                  <a:lnTo>
                    <a:pt x="326" y="162"/>
                  </a:lnTo>
                  <a:lnTo>
                    <a:pt x="319" y="162"/>
                  </a:lnTo>
                  <a:lnTo>
                    <a:pt x="313" y="162"/>
                  </a:lnTo>
                  <a:lnTo>
                    <a:pt x="309" y="162"/>
                  </a:lnTo>
                  <a:lnTo>
                    <a:pt x="308" y="162"/>
                  </a:lnTo>
                  <a:lnTo>
                    <a:pt x="308" y="162"/>
                  </a:lnTo>
                  <a:lnTo>
                    <a:pt x="308" y="167"/>
                  </a:lnTo>
                  <a:lnTo>
                    <a:pt x="308" y="171"/>
                  </a:lnTo>
                  <a:lnTo>
                    <a:pt x="308" y="177"/>
                  </a:lnTo>
                  <a:lnTo>
                    <a:pt x="308" y="183"/>
                  </a:lnTo>
                  <a:lnTo>
                    <a:pt x="308" y="189"/>
                  </a:lnTo>
                  <a:lnTo>
                    <a:pt x="308" y="195"/>
                  </a:lnTo>
                  <a:lnTo>
                    <a:pt x="308" y="202"/>
                  </a:lnTo>
                  <a:lnTo>
                    <a:pt x="308" y="209"/>
                  </a:lnTo>
                  <a:lnTo>
                    <a:pt x="308" y="216"/>
                  </a:lnTo>
                  <a:lnTo>
                    <a:pt x="308" y="224"/>
                  </a:lnTo>
                  <a:lnTo>
                    <a:pt x="308" y="232"/>
                  </a:lnTo>
                  <a:lnTo>
                    <a:pt x="308" y="240"/>
                  </a:lnTo>
                  <a:lnTo>
                    <a:pt x="308" y="248"/>
                  </a:lnTo>
                  <a:lnTo>
                    <a:pt x="308" y="257"/>
                  </a:lnTo>
                  <a:lnTo>
                    <a:pt x="308" y="265"/>
                  </a:lnTo>
                  <a:lnTo>
                    <a:pt x="308" y="274"/>
                  </a:lnTo>
                  <a:lnTo>
                    <a:pt x="308" y="282"/>
                  </a:lnTo>
                  <a:lnTo>
                    <a:pt x="308" y="291"/>
                  </a:lnTo>
                  <a:lnTo>
                    <a:pt x="308" y="300"/>
                  </a:lnTo>
                  <a:lnTo>
                    <a:pt x="308" y="309"/>
                  </a:lnTo>
                  <a:lnTo>
                    <a:pt x="308" y="317"/>
                  </a:lnTo>
                  <a:lnTo>
                    <a:pt x="308" y="326"/>
                  </a:lnTo>
                  <a:lnTo>
                    <a:pt x="308" y="335"/>
                  </a:lnTo>
                  <a:lnTo>
                    <a:pt x="308" y="343"/>
                  </a:lnTo>
                  <a:lnTo>
                    <a:pt x="308" y="351"/>
                  </a:lnTo>
                  <a:lnTo>
                    <a:pt x="308" y="360"/>
                  </a:lnTo>
                  <a:lnTo>
                    <a:pt x="308" y="368"/>
                  </a:lnTo>
                  <a:lnTo>
                    <a:pt x="308" y="375"/>
                  </a:lnTo>
                  <a:lnTo>
                    <a:pt x="308" y="383"/>
                  </a:lnTo>
                  <a:lnTo>
                    <a:pt x="308" y="390"/>
                  </a:lnTo>
                  <a:lnTo>
                    <a:pt x="308" y="397"/>
                  </a:lnTo>
                  <a:lnTo>
                    <a:pt x="308" y="404"/>
                  </a:lnTo>
                  <a:lnTo>
                    <a:pt x="308" y="410"/>
                  </a:lnTo>
                  <a:lnTo>
                    <a:pt x="308" y="416"/>
                  </a:lnTo>
                  <a:lnTo>
                    <a:pt x="308" y="422"/>
                  </a:lnTo>
                  <a:lnTo>
                    <a:pt x="308" y="427"/>
                  </a:lnTo>
                  <a:lnTo>
                    <a:pt x="308" y="432"/>
                  </a:lnTo>
                  <a:lnTo>
                    <a:pt x="308" y="436"/>
                  </a:lnTo>
                  <a:lnTo>
                    <a:pt x="308" y="440"/>
                  </a:lnTo>
                  <a:lnTo>
                    <a:pt x="308" y="443"/>
                  </a:lnTo>
                  <a:lnTo>
                    <a:pt x="308" y="446"/>
                  </a:lnTo>
                  <a:lnTo>
                    <a:pt x="308" y="448"/>
                  </a:lnTo>
                  <a:lnTo>
                    <a:pt x="308" y="450"/>
                  </a:lnTo>
                  <a:lnTo>
                    <a:pt x="308" y="451"/>
                  </a:lnTo>
                  <a:lnTo>
                    <a:pt x="308" y="451"/>
                  </a:lnTo>
                  <a:lnTo>
                    <a:pt x="308" y="451"/>
                  </a:lnTo>
                  <a:lnTo>
                    <a:pt x="307" y="451"/>
                  </a:lnTo>
                  <a:lnTo>
                    <a:pt x="306" y="451"/>
                  </a:lnTo>
                  <a:lnTo>
                    <a:pt x="303" y="451"/>
                  </a:lnTo>
                  <a:lnTo>
                    <a:pt x="299" y="451"/>
                  </a:lnTo>
                  <a:lnTo>
                    <a:pt x="295" y="451"/>
                  </a:lnTo>
                  <a:lnTo>
                    <a:pt x="289" y="451"/>
                  </a:lnTo>
                  <a:lnTo>
                    <a:pt x="283" y="451"/>
                  </a:lnTo>
                  <a:lnTo>
                    <a:pt x="276" y="451"/>
                  </a:lnTo>
                  <a:lnTo>
                    <a:pt x="268" y="451"/>
                  </a:lnTo>
                  <a:lnTo>
                    <a:pt x="260" y="451"/>
                  </a:lnTo>
                  <a:lnTo>
                    <a:pt x="252" y="451"/>
                  </a:lnTo>
                  <a:lnTo>
                    <a:pt x="243" y="451"/>
                  </a:lnTo>
                  <a:lnTo>
                    <a:pt x="234" y="451"/>
                  </a:lnTo>
                  <a:lnTo>
                    <a:pt x="224" y="451"/>
                  </a:lnTo>
                  <a:lnTo>
                    <a:pt x="215" y="451"/>
                  </a:lnTo>
                  <a:lnTo>
                    <a:pt x="205" y="451"/>
                  </a:lnTo>
                  <a:lnTo>
                    <a:pt x="196" y="451"/>
                  </a:lnTo>
                  <a:lnTo>
                    <a:pt x="186" y="451"/>
                  </a:lnTo>
                  <a:lnTo>
                    <a:pt x="177" y="451"/>
                  </a:lnTo>
                  <a:lnTo>
                    <a:pt x="168" y="451"/>
                  </a:lnTo>
                  <a:lnTo>
                    <a:pt x="159" y="451"/>
                  </a:lnTo>
                  <a:lnTo>
                    <a:pt x="150" y="451"/>
                  </a:lnTo>
                  <a:lnTo>
                    <a:pt x="142" y="451"/>
                  </a:lnTo>
                  <a:lnTo>
                    <a:pt x="135" y="451"/>
                  </a:lnTo>
                  <a:lnTo>
                    <a:pt x="128" y="451"/>
                  </a:lnTo>
                  <a:lnTo>
                    <a:pt x="122" y="451"/>
                  </a:lnTo>
                  <a:lnTo>
                    <a:pt x="116" y="451"/>
                  </a:lnTo>
                  <a:lnTo>
                    <a:pt x="112" y="451"/>
                  </a:lnTo>
                  <a:lnTo>
                    <a:pt x="108" y="451"/>
                  </a:lnTo>
                  <a:lnTo>
                    <a:pt x="105" y="451"/>
                  </a:lnTo>
                  <a:lnTo>
                    <a:pt x="103" y="451"/>
                  </a:lnTo>
                  <a:lnTo>
                    <a:pt x="103" y="451"/>
                  </a:lnTo>
                  <a:lnTo>
                    <a:pt x="103" y="451"/>
                  </a:lnTo>
                  <a:lnTo>
                    <a:pt x="103" y="451"/>
                  </a:lnTo>
                  <a:lnTo>
                    <a:pt x="103" y="450"/>
                  </a:lnTo>
                  <a:lnTo>
                    <a:pt x="103" y="448"/>
                  </a:lnTo>
                  <a:lnTo>
                    <a:pt x="103" y="446"/>
                  </a:lnTo>
                  <a:lnTo>
                    <a:pt x="103" y="443"/>
                  </a:lnTo>
                  <a:lnTo>
                    <a:pt x="103" y="440"/>
                  </a:lnTo>
                  <a:lnTo>
                    <a:pt x="103" y="436"/>
                  </a:lnTo>
                  <a:lnTo>
                    <a:pt x="103" y="432"/>
                  </a:lnTo>
                  <a:lnTo>
                    <a:pt x="103" y="427"/>
                  </a:lnTo>
                  <a:lnTo>
                    <a:pt x="103" y="422"/>
                  </a:lnTo>
                  <a:lnTo>
                    <a:pt x="103" y="416"/>
                  </a:lnTo>
                  <a:lnTo>
                    <a:pt x="103" y="410"/>
                  </a:lnTo>
                  <a:lnTo>
                    <a:pt x="103" y="404"/>
                  </a:lnTo>
                  <a:lnTo>
                    <a:pt x="103" y="397"/>
                  </a:lnTo>
                  <a:lnTo>
                    <a:pt x="103" y="390"/>
                  </a:lnTo>
                  <a:lnTo>
                    <a:pt x="103" y="383"/>
                  </a:lnTo>
                  <a:lnTo>
                    <a:pt x="103" y="375"/>
                  </a:lnTo>
                  <a:lnTo>
                    <a:pt x="103" y="368"/>
                  </a:lnTo>
                  <a:lnTo>
                    <a:pt x="103" y="360"/>
                  </a:lnTo>
                  <a:lnTo>
                    <a:pt x="103" y="351"/>
                  </a:lnTo>
                  <a:lnTo>
                    <a:pt x="103" y="343"/>
                  </a:lnTo>
                  <a:lnTo>
                    <a:pt x="103" y="335"/>
                  </a:lnTo>
                  <a:lnTo>
                    <a:pt x="103" y="326"/>
                  </a:lnTo>
                  <a:lnTo>
                    <a:pt x="103" y="317"/>
                  </a:lnTo>
                  <a:lnTo>
                    <a:pt x="103" y="309"/>
                  </a:lnTo>
                  <a:lnTo>
                    <a:pt x="103" y="300"/>
                  </a:lnTo>
                  <a:lnTo>
                    <a:pt x="103" y="291"/>
                  </a:lnTo>
                  <a:lnTo>
                    <a:pt x="103" y="282"/>
                  </a:lnTo>
                  <a:lnTo>
                    <a:pt x="103" y="274"/>
                  </a:lnTo>
                  <a:lnTo>
                    <a:pt x="103" y="265"/>
                  </a:lnTo>
                  <a:lnTo>
                    <a:pt x="103" y="257"/>
                  </a:lnTo>
                  <a:lnTo>
                    <a:pt x="103" y="248"/>
                  </a:lnTo>
                  <a:lnTo>
                    <a:pt x="103" y="240"/>
                  </a:lnTo>
                  <a:lnTo>
                    <a:pt x="103" y="232"/>
                  </a:lnTo>
                  <a:lnTo>
                    <a:pt x="103" y="224"/>
                  </a:lnTo>
                  <a:lnTo>
                    <a:pt x="103" y="216"/>
                  </a:lnTo>
                  <a:lnTo>
                    <a:pt x="103" y="209"/>
                  </a:lnTo>
                  <a:lnTo>
                    <a:pt x="103" y="202"/>
                  </a:lnTo>
                  <a:lnTo>
                    <a:pt x="103" y="195"/>
                  </a:lnTo>
                  <a:lnTo>
                    <a:pt x="103" y="189"/>
                  </a:lnTo>
                  <a:lnTo>
                    <a:pt x="103" y="183"/>
                  </a:lnTo>
                  <a:lnTo>
                    <a:pt x="103" y="177"/>
                  </a:lnTo>
                  <a:lnTo>
                    <a:pt x="103" y="171"/>
                  </a:lnTo>
                  <a:lnTo>
                    <a:pt x="103" y="167"/>
                  </a:lnTo>
                  <a:lnTo>
                    <a:pt x="103" y="162"/>
                  </a:lnTo>
                  <a:lnTo>
                    <a:pt x="103" y="162"/>
                  </a:lnTo>
                  <a:lnTo>
                    <a:pt x="101" y="162"/>
                  </a:lnTo>
                  <a:lnTo>
                    <a:pt x="98" y="162"/>
                  </a:lnTo>
                  <a:lnTo>
                    <a:pt x="92" y="162"/>
                  </a:lnTo>
                  <a:lnTo>
                    <a:pt x="85" y="162"/>
                  </a:lnTo>
                  <a:lnTo>
                    <a:pt x="76" y="162"/>
                  </a:lnTo>
                  <a:lnTo>
                    <a:pt x="67" y="162"/>
                  </a:lnTo>
                  <a:lnTo>
                    <a:pt x="57" y="162"/>
                  </a:lnTo>
                  <a:lnTo>
                    <a:pt x="46" y="162"/>
                  </a:lnTo>
                  <a:lnTo>
                    <a:pt x="36" y="162"/>
                  </a:lnTo>
                  <a:lnTo>
                    <a:pt x="27" y="162"/>
                  </a:lnTo>
                  <a:lnTo>
                    <a:pt x="18" y="162"/>
                  </a:lnTo>
                  <a:lnTo>
                    <a:pt x="11" y="162"/>
                  </a:lnTo>
                  <a:lnTo>
                    <a:pt x="5" y="162"/>
                  </a:lnTo>
                  <a:lnTo>
                    <a:pt x="2" y="162"/>
                  </a:lnTo>
                  <a:lnTo>
                    <a:pt x="0" y="162"/>
                  </a:lnTo>
                  <a:lnTo>
                    <a:pt x="0" y="162"/>
                  </a:lnTo>
                  <a:lnTo>
                    <a:pt x="6" y="157"/>
                  </a:lnTo>
                  <a:lnTo>
                    <a:pt x="13" y="153"/>
                  </a:lnTo>
                  <a:lnTo>
                    <a:pt x="19" y="148"/>
                  </a:lnTo>
                  <a:lnTo>
                    <a:pt x="25" y="143"/>
                  </a:lnTo>
                  <a:lnTo>
                    <a:pt x="32" y="138"/>
                  </a:lnTo>
                  <a:lnTo>
                    <a:pt x="38" y="132"/>
                  </a:lnTo>
                  <a:lnTo>
                    <a:pt x="45" y="127"/>
                  </a:lnTo>
                  <a:lnTo>
                    <a:pt x="51" y="122"/>
                  </a:lnTo>
                  <a:lnTo>
                    <a:pt x="58" y="117"/>
                  </a:lnTo>
                  <a:lnTo>
                    <a:pt x="65" y="111"/>
                  </a:lnTo>
                  <a:lnTo>
                    <a:pt x="72" y="106"/>
                  </a:lnTo>
                  <a:lnTo>
                    <a:pt x="78" y="101"/>
                  </a:lnTo>
                  <a:lnTo>
                    <a:pt x="85" y="96"/>
                  </a:lnTo>
                  <a:lnTo>
                    <a:pt x="92" y="90"/>
                  </a:lnTo>
                  <a:lnTo>
                    <a:pt x="98" y="85"/>
                  </a:lnTo>
                  <a:lnTo>
                    <a:pt x="105" y="80"/>
                  </a:lnTo>
                  <a:lnTo>
                    <a:pt x="111" y="75"/>
                  </a:lnTo>
                  <a:lnTo>
                    <a:pt x="118" y="70"/>
                  </a:lnTo>
                  <a:lnTo>
                    <a:pt x="124" y="65"/>
                  </a:lnTo>
                  <a:lnTo>
                    <a:pt x="130" y="60"/>
                  </a:lnTo>
                  <a:lnTo>
                    <a:pt x="136" y="55"/>
                  </a:lnTo>
                  <a:lnTo>
                    <a:pt x="142" y="51"/>
                  </a:lnTo>
                  <a:lnTo>
                    <a:pt x="148" y="46"/>
                  </a:lnTo>
                  <a:lnTo>
                    <a:pt x="153" y="42"/>
                  </a:lnTo>
                  <a:lnTo>
                    <a:pt x="159" y="37"/>
                  </a:lnTo>
                  <a:lnTo>
                    <a:pt x="164" y="33"/>
                  </a:lnTo>
                  <a:lnTo>
                    <a:pt x="169" y="30"/>
                  </a:lnTo>
                  <a:lnTo>
                    <a:pt x="173" y="26"/>
                  </a:lnTo>
                  <a:lnTo>
                    <a:pt x="178" y="22"/>
                  </a:lnTo>
                  <a:lnTo>
                    <a:pt x="182" y="19"/>
                  </a:lnTo>
                  <a:lnTo>
                    <a:pt x="186" y="16"/>
                  </a:lnTo>
                  <a:lnTo>
                    <a:pt x="189" y="13"/>
                  </a:lnTo>
                  <a:lnTo>
                    <a:pt x="192" y="11"/>
                  </a:lnTo>
                  <a:lnTo>
                    <a:pt x="195" y="8"/>
                  </a:lnTo>
                  <a:lnTo>
                    <a:pt x="198" y="6"/>
                  </a:lnTo>
                  <a:lnTo>
                    <a:pt x="200" y="5"/>
                  </a:lnTo>
                  <a:lnTo>
                    <a:pt x="202" y="3"/>
                  </a:lnTo>
                  <a:lnTo>
                    <a:pt x="203" y="2"/>
                  </a:lnTo>
                  <a:lnTo>
                    <a:pt x="204" y="1"/>
                  </a:lnTo>
                  <a:lnTo>
                    <a:pt x="205" y="1"/>
                  </a:lnTo>
                  <a:lnTo>
                    <a:pt x="205" y="0"/>
                  </a:lnTo>
                  <a:lnTo>
                    <a:pt x="205" y="0"/>
                  </a:lnTo>
                  <a:lnTo>
                    <a:pt x="205" y="0"/>
                  </a:lnTo>
                </a:path>
              </a:pathLst>
            </a:custGeom>
            <a:noFill/>
            <a:ln w="25400" cap="rnd" cmpd="sng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4768" name="Freeform 16"/>
            <p:cNvSpPr>
              <a:spLocks/>
            </p:cNvSpPr>
            <p:nvPr/>
          </p:nvSpPr>
          <p:spPr bwMode="auto">
            <a:xfrm>
              <a:off x="1693" y="2924"/>
              <a:ext cx="54" cy="23"/>
            </a:xfrm>
            <a:custGeom>
              <a:avLst/>
              <a:gdLst/>
              <a:ahLst/>
              <a:cxnLst>
                <a:cxn ang="0">
                  <a:pos x="53" y="22"/>
                </a:cxn>
                <a:cxn ang="0">
                  <a:pos x="0" y="0"/>
                </a:cxn>
              </a:cxnLst>
              <a:rect l="0" t="0" r="r" b="b"/>
              <a:pathLst>
                <a:path w="54" h="23">
                  <a:moveTo>
                    <a:pt x="53" y="22"/>
                  </a:moveTo>
                  <a:lnTo>
                    <a:pt x="0" y="0"/>
                  </a:lnTo>
                </a:path>
              </a:pathLst>
            </a:custGeom>
            <a:noFill/>
            <a:ln w="2540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4769" name="Freeform 17"/>
            <p:cNvSpPr>
              <a:spLocks/>
            </p:cNvSpPr>
            <p:nvPr/>
          </p:nvSpPr>
          <p:spPr bwMode="auto">
            <a:xfrm>
              <a:off x="1703" y="2946"/>
              <a:ext cx="41" cy="29"/>
            </a:xfrm>
            <a:custGeom>
              <a:avLst/>
              <a:gdLst/>
              <a:ahLst/>
              <a:cxnLst>
                <a:cxn ang="0">
                  <a:pos x="40" y="0"/>
                </a:cxn>
                <a:cxn ang="0">
                  <a:pos x="0" y="28"/>
                </a:cxn>
              </a:cxnLst>
              <a:rect l="0" t="0" r="r" b="b"/>
              <a:pathLst>
                <a:path w="41" h="29">
                  <a:moveTo>
                    <a:pt x="40" y="0"/>
                  </a:moveTo>
                  <a:lnTo>
                    <a:pt x="0" y="28"/>
                  </a:lnTo>
                </a:path>
              </a:pathLst>
            </a:custGeom>
            <a:noFill/>
            <a:ln w="2540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4770" name="Freeform 18"/>
            <p:cNvSpPr>
              <a:spLocks/>
            </p:cNvSpPr>
            <p:nvPr/>
          </p:nvSpPr>
          <p:spPr bwMode="auto">
            <a:xfrm>
              <a:off x="1309" y="2716"/>
              <a:ext cx="49" cy="34"/>
            </a:xfrm>
            <a:custGeom>
              <a:avLst/>
              <a:gdLst/>
              <a:ahLst/>
              <a:cxnLst>
                <a:cxn ang="0">
                  <a:pos x="0" y="33"/>
                </a:cxn>
                <a:cxn ang="0">
                  <a:pos x="48" y="0"/>
                </a:cxn>
              </a:cxnLst>
              <a:rect l="0" t="0" r="r" b="b"/>
              <a:pathLst>
                <a:path w="49" h="34">
                  <a:moveTo>
                    <a:pt x="0" y="33"/>
                  </a:moveTo>
                  <a:lnTo>
                    <a:pt x="48" y="0"/>
                  </a:lnTo>
                </a:path>
              </a:pathLst>
            </a:custGeom>
            <a:noFill/>
            <a:ln w="2540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4771" name="Freeform 19"/>
            <p:cNvSpPr>
              <a:spLocks/>
            </p:cNvSpPr>
            <p:nvPr/>
          </p:nvSpPr>
          <p:spPr bwMode="auto">
            <a:xfrm>
              <a:off x="1314" y="2747"/>
              <a:ext cx="38" cy="2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7" y="25"/>
                </a:cxn>
              </a:cxnLst>
              <a:rect l="0" t="0" r="r" b="b"/>
              <a:pathLst>
                <a:path w="38" h="26">
                  <a:moveTo>
                    <a:pt x="0" y="0"/>
                  </a:moveTo>
                  <a:lnTo>
                    <a:pt x="37" y="25"/>
                  </a:lnTo>
                </a:path>
              </a:pathLst>
            </a:custGeom>
            <a:noFill/>
            <a:ln w="2540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4772" name="Freeform 20"/>
            <p:cNvSpPr>
              <a:spLocks/>
            </p:cNvSpPr>
            <p:nvPr/>
          </p:nvSpPr>
          <p:spPr bwMode="auto">
            <a:xfrm>
              <a:off x="1793" y="1560"/>
              <a:ext cx="69" cy="25"/>
            </a:xfrm>
            <a:custGeom>
              <a:avLst/>
              <a:gdLst/>
              <a:ahLst/>
              <a:cxnLst>
                <a:cxn ang="0">
                  <a:pos x="68" y="24"/>
                </a:cxn>
                <a:cxn ang="0">
                  <a:pos x="0" y="0"/>
                </a:cxn>
              </a:cxnLst>
              <a:rect l="0" t="0" r="r" b="b"/>
              <a:pathLst>
                <a:path w="69" h="25">
                  <a:moveTo>
                    <a:pt x="68" y="24"/>
                  </a:moveTo>
                  <a:lnTo>
                    <a:pt x="0" y="0"/>
                  </a:lnTo>
                </a:path>
              </a:pathLst>
            </a:custGeom>
            <a:noFill/>
            <a:ln w="2540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4773" name="Freeform 21"/>
            <p:cNvSpPr>
              <a:spLocks/>
            </p:cNvSpPr>
            <p:nvPr/>
          </p:nvSpPr>
          <p:spPr bwMode="auto">
            <a:xfrm>
              <a:off x="1813" y="1586"/>
              <a:ext cx="49" cy="43"/>
            </a:xfrm>
            <a:custGeom>
              <a:avLst/>
              <a:gdLst/>
              <a:ahLst/>
              <a:cxnLst>
                <a:cxn ang="0">
                  <a:pos x="48" y="0"/>
                </a:cxn>
                <a:cxn ang="0">
                  <a:pos x="0" y="42"/>
                </a:cxn>
              </a:cxnLst>
              <a:rect l="0" t="0" r="r" b="b"/>
              <a:pathLst>
                <a:path w="49" h="43">
                  <a:moveTo>
                    <a:pt x="48" y="0"/>
                  </a:moveTo>
                  <a:lnTo>
                    <a:pt x="0" y="42"/>
                  </a:lnTo>
                </a:path>
              </a:pathLst>
            </a:custGeom>
            <a:noFill/>
            <a:ln w="2540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4774" name="Freeform 22"/>
            <p:cNvSpPr>
              <a:spLocks/>
            </p:cNvSpPr>
            <p:nvPr/>
          </p:nvSpPr>
          <p:spPr bwMode="auto">
            <a:xfrm>
              <a:off x="1142" y="1268"/>
              <a:ext cx="45" cy="36"/>
            </a:xfrm>
            <a:custGeom>
              <a:avLst/>
              <a:gdLst/>
              <a:ahLst/>
              <a:cxnLst>
                <a:cxn ang="0">
                  <a:pos x="0" y="35"/>
                </a:cxn>
                <a:cxn ang="0">
                  <a:pos x="44" y="0"/>
                </a:cxn>
              </a:cxnLst>
              <a:rect l="0" t="0" r="r" b="b"/>
              <a:pathLst>
                <a:path w="45" h="36">
                  <a:moveTo>
                    <a:pt x="0" y="35"/>
                  </a:moveTo>
                  <a:lnTo>
                    <a:pt x="44" y="0"/>
                  </a:lnTo>
                </a:path>
              </a:pathLst>
            </a:custGeom>
            <a:noFill/>
            <a:ln w="2540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4775" name="Freeform 23"/>
            <p:cNvSpPr>
              <a:spLocks/>
            </p:cNvSpPr>
            <p:nvPr/>
          </p:nvSpPr>
          <p:spPr bwMode="auto">
            <a:xfrm>
              <a:off x="1147" y="1301"/>
              <a:ext cx="58" cy="1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57" y="18"/>
                </a:cxn>
              </a:cxnLst>
              <a:rect l="0" t="0" r="r" b="b"/>
              <a:pathLst>
                <a:path w="58" h="19">
                  <a:moveTo>
                    <a:pt x="0" y="0"/>
                  </a:moveTo>
                  <a:lnTo>
                    <a:pt x="57" y="18"/>
                  </a:lnTo>
                </a:path>
              </a:pathLst>
            </a:custGeom>
            <a:noFill/>
            <a:ln w="2540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4776" name="Freeform 24"/>
            <p:cNvSpPr>
              <a:spLocks/>
            </p:cNvSpPr>
            <p:nvPr/>
          </p:nvSpPr>
          <p:spPr bwMode="auto">
            <a:xfrm>
              <a:off x="1827" y="1450"/>
              <a:ext cx="320" cy="1"/>
            </a:xfrm>
            <a:custGeom>
              <a:avLst/>
              <a:gdLst/>
              <a:ahLst/>
              <a:cxnLst>
                <a:cxn ang="0">
                  <a:pos x="319" y="0"/>
                </a:cxn>
                <a:cxn ang="0">
                  <a:pos x="0" y="0"/>
                </a:cxn>
              </a:cxnLst>
              <a:rect l="0" t="0" r="r" b="b"/>
              <a:pathLst>
                <a:path w="320" h="1">
                  <a:moveTo>
                    <a:pt x="319" y="0"/>
                  </a:moveTo>
                  <a:lnTo>
                    <a:pt x="0" y="0"/>
                  </a:lnTo>
                </a:path>
              </a:pathLst>
            </a:custGeom>
            <a:noFill/>
            <a:ln w="2540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4777" name="Freeform 25"/>
            <p:cNvSpPr>
              <a:spLocks/>
            </p:cNvSpPr>
            <p:nvPr/>
          </p:nvSpPr>
          <p:spPr bwMode="auto">
            <a:xfrm>
              <a:off x="823" y="1447"/>
              <a:ext cx="320" cy="1"/>
            </a:xfrm>
            <a:custGeom>
              <a:avLst/>
              <a:gdLst/>
              <a:ahLst/>
              <a:cxnLst>
                <a:cxn ang="0">
                  <a:pos x="319" y="0"/>
                </a:cxn>
                <a:cxn ang="0">
                  <a:pos x="0" y="0"/>
                </a:cxn>
              </a:cxnLst>
              <a:rect l="0" t="0" r="r" b="b"/>
              <a:pathLst>
                <a:path w="320" h="1">
                  <a:moveTo>
                    <a:pt x="319" y="0"/>
                  </a:moveTo>
                  <a:lnTo>
                    <a:pt x="0" y="0"/>
                  </a:lnTo>
                </a:path>
              </a:pathLst>
            </a:custGeom>
            <a:noFill/>
            <a:ln w="2540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4778" name="Freeform 26"/>
            <p:cNvSpPr>
              <a:spLocks/>
            </p:cNvSpPr>
            <p:nvPr/>
          </p:nvSpPr>
          <p:spPr bwMode="auto">
            <a:xfrm>
              <a:off x="2152" y="1337"/>
              <a:ext cx="1" cy="114"/>
            </a:xfrm>
            <a:custGeom>
              <a:avLst/>
              <a:gdLst/>
              <a:ahLst/>
              <a:cxnLst>
                <a:cxn ang="0">
                  <a:pos x="0" y="113"/>
                </a:cxn>
                <a:cxn ang="0">
                  <a:pos x="0" y="0"/>
                </a:cxn>
              </a:cxnLst>
              <a:rect l="0" t="0" r="r" b="b"/>
              <a:pathLst>
                <a:path w="1" h="114">
                  <a:moveTo>
                    <a:pt x="0" y="113"/>
                  </a:moveTo>
                  <a:lnTo>
                    <a:pt x="0" y="0"/>
                  </a:lnTo>
                </a:path>
              </a:pathLst>
            </a:custGeom>
            <a:noFill/>
            <a:ln w="2540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4779" name="Freeform 27"/>
            <p:cNvSpPr>
              <a:spLocks/>
            </p:cNvSpPr>
            <p:nvPr/>
          </p:nvSpPr>
          <p:spPr bwMode="auto">
            <a:xfrm>
              <a:off x="828" y="1337"/>
              <a:ext cx="1" cy="114"/>
            </a:xfrm>
            <a:custGeom>
              <a:avLst/>
              <a:gdLst/>
              <a:ahLst/>
              <a:cxnLst>
                <a:cxn ang="0">
                  <a:pos x="0" y="113"/>
                </a:cxn>
                <a:cxn ang="0">
                  <a:pos x="0" y="0"/>
                </a:cxn>
              </a:cxnLst>
              <a:rect l="0" t="0" r="r" b="b"/>
              <a:pathLst>
                <a:path w="1" h="114">
                  <a:moveTo>
                    <a:pt x="0" y="113"/>
                  </a:moveTo>
                  <a:lnTo>
                    <a:pt x="0" y="0"/>
                  </a:lnTo>
                </a:path>
              </a:pathLst>
            </a:custGeom>
            <a:noFill/>
            <a:ln w="2540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4780" name="Freeform 28"/>
            <p:cNvSpPr>
              <a:spLocks/>
            </p:cNvSpPr>
            <p:nvPr/>
          </p:nvSpPr>
          <p:spPr bwMode="auto">
            <a:xfrm>
              <a:off x="1677" y="2850"/>
              <a:ext cx="326" cy="1"/>
            </a:xfrm>
            <a:custGeom>
              <a:avLst/>
              <a:gdLst/>
              <a:ahLst/>
              <a:cxnLst>
                <a:cxn ang="0">
                  <a:pos x="325" y="0"/>
                </a:cxn>
                <a:cxn ang="0">
                  <a:pos x="0" y="0"/>
                </a:cxn>
              </a:cxnLst>
              <a:rect l="0" t="0" r="r" b="b"/>
              <a:pathLst>
                <a:path w="326" h="1">
                  <a:moveTo>
                    <a:pt x="325" y="0"/>
                  </a:moveTo>
                  <a:lnTo>
                    <a:pt x="0" y="0"/>
                  </a:lnTo>
                </a:path>
              </a:pathLst>
            </a:custGeom>
            <a:noFill/>
            <a:ln w="2540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4781" name="Freeform 29"/>
            <p:cNvSpPr>
              <a:spLocks/>
            </p:cNvSpPr>
            <p:nvPr/>
          </p:nvSpPr>
          <p:spPr bwMode="auto">
            <a:xfrm>
              <a:off x="973" y="2853"/>
              <a:ext cx="326" cy="1"/>
            </a:xfrm>
            <a:custGeom>
              <a:avLst/>
              <a:gdLst/>
              <a:ahLst/>
              <a:cxnLst>
                <a:cxn ang="0">
                  <a:pos x="325" y="0"/>
                </a:cxn>
                <a:cxn ang="0">
                  <a:pos x="0" y="0"/>
                </a:cxn>
              </a:cxnLst>
              <a:rect l="0" t="0" r="r" b="b"/>
              <a:pathLst>
                <a:path w="326" h="1">
                  <a:moveTo>
                    <a:pt x="325" y="0"/>
                  </a:moveTo>
                  <a:lnTo>
                    <a:pt x="0" y="0"/>
                  </a:lnTo>
                </a:path>
              </a:pathLst>
            </a:custGeom>
            <a:noFill/>
            <a:ln w="2540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4782" name="Freeform 30"/>
            <p:cNvSpPr>
              <a:spLocks/>
            </p:cNvSpPr>
            <p:nvPr/>
          </p:nvSpPr>
          <p:spPr bwMode="auto">
            <a:xfrm>
              <a:off x="1677" y="2827"/>
              <a:ext cx="37" cy="27"/>
            </a:xfrm>
            <a:custGeom>
              <a:avLst/>
              <a:gdLst/>
              <a:ahLst/>
              <a:cxnLst>
                <a:cxn ang="0">
                  <a:pos x="0" y="26"/>
                </a:cxn>
                <a:cxn ang="0">
                  <a:pos x="36" y="0"/>
                </a:cxn>
              </a:cxnLst>
              <a:rect l="0" t="0" r="r" b="b"/>
              <a:pathLst>
                <a:path w="37" h="27">
                  <a:moveTo>
                    <a:pt x="0" y="26"/>
                  </a:moveTo>
                  <a:lnTo>
                    <a:pt x="36" y="0"/>
                  </a:lnTo>
                </a:path>
              </a:pathLst>
            </a:custGeom>
            <a:noFill/>
            <a:ln w="2540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4783" name="Freeform 31"/>
            <p:cNvSpPr>
              <a:spLocks/>
            </p:cNvSpPr>
            <p:nvPr/>
          </p:nvSpPr>
          <p:spPr bwMode="auto">
            <a:xfrm>
              <a:off x="1682" y="2853"/>
              <a:ext cx="27" cy="1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6" y="14"/>
                </a:cxn>
              </a:cxnLst>
              <a:rect l="0" t="0" r="r" b="b"/>
              <a:pathLst>
                <a:path w="27" h="15">
                  <a:moveTo>
                    <a:pt x="0" y="0"/>
                  </a:moveTo>
                  <a:lnTo>
                    <a:pt x="26" y="14"/>
                  </a:lnTo>
                </a:path>
              </a:pathLst>
            </a:custGeom>
            <a:noFill/>
            <a:ln w="2540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4784" name="Freeform 32"/>
            <p:cNvSpPr>
              <a:spLocks/>
            </p:cNvSpPr>
            <p:nvPr/>
          </p:nvSpPr>
          <p:spPr bwMode="auto">
            <a:xfrm>
              <a:off x="1263" y="2834"/>
              <a:ext cx="34" cy="20"/>
            </a:xfrm>
            <a:custGeom>
              <a:avLst/>
              <a:gdLst/>
              <a:ahLst/>
              <a:cxnLst>
                <a:cxn ang="0">
                  <a:pos x="33" y="19"/>
                </a:cxn>
                <a:cxn ang="0">
                  <a:pos x="0" y="0"/>
                </a:cxn>
              </a:cxnLst>
              <a:rect l="0" t="0" r="r" b="b"/>
              <a:pathLst>
                <a:path w="34" h="20">
                  <a:moveTo>
                    <a:pt x="33" y="19"/>
                  </a:moveTo>
                  <a:lnTo>
                    <a:pt x="0" y="0"/>
                  </a:lnTo>
                </a:path>
              </a:pathLst>
            </a:custGeom>
            <a:noFill/>
            <a:ln w="2540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4785" name="Freeform 33"/>
            <p:cNvSpPr>
              <a:spLocks/>
            </p:cNvSpPr>
            <p:nvPr/>
          </p:nvSpPr>
          <p:spPr bwMode="auto">
            <a:xfrm>
              <a:off x="1267" y="2853"/>
              <a:ext cx="27" cy="20"/>
            </a:xfrm>
            <a:custGeom>
              <a:avLst/>
              <a:gdLst/>
              <a:ahLst/>
              <a:cxnLst>
                <a:cxn ang="0">
                  <a:pos x="26" y="0"/>
                </a:cxn>
                <a:cxn ang="0">
                  <a:pos x="0" y="19"/>
                </a:cxn>
              </a:cxnLst>
              <a:rect l="0" t="0" r="r" b="b"/>
              <a:pathLst>
                <a:path w="27" h="20">
                  <a:moveTo>
                    <a:pt x="26" y="0"/>
                  </a:moveTo>
                  <a:lnTo>
                    <a:pt x="0" y="19"/>
                  </a:lnTo>
                </a:path>
              </a:pathLst>
            </a:custGeom>
            <a:noFill/>
            <a:ln w="2540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4786" name="Freeform 34"/>
            <p:cNvSpPr>
              <a:spLocks/>
            </p:cNvSpPr>
            <p:nvPr/>
          </p:nvSpPr>
          <p:spPr bwMode="auto">
            <a:xfrm>
              <a:off x="1829" y="1423"/>
              <a:ext cx="37" cy="27"/>
            </a:xfrm>
            <a:custGeom>
              <a:avLst/>
              <a:gdLst/>
              <a:ahLst/>
              <a:cxnLst>
                <a:cxn ang="0">
                  <a:pos x="0" y="26"/>
                </a:cxn>
                <a:cxn ang="0">
                  <a:pos x="36" y="0"/>
                </a:cxn>
              </a:cxnLst>
              <a:rect l="0" t="0" r="r" b="b"/>
              <a:pathLst>
                <a:path w="37" h="27">
                  <a:moveTo>
                    <a:pt x="0" y="26"/>
                  </a:moveTo>
                  <a:lnTo>
                    <a:pt x="36" y="0"/>
                  </a:lnTo>
                </a:path>
              </a:pathLst>
            </a:custGeom>
            <a:noFill/>
            <a:ln w="2540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4787" name="Freeform 35"/>
            <p:cNvSpPr>
              <a:spLocks/>
            </p:cNvSpPr>
            <p:nvPr/>
          </p:nvSpPr>
          <p:spPr bwMode="auto">
            <a:xfrm>
              <a:off x="1827" y="1449"/>
              <a:ext cx="41" cy="2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0" y="24"/>
                </a:cxn>
              </a:cxnLst>
              <a:rect l="0" t="0" r="r" b="b"/>
              <a:pathLst>
                <a:path w="41" h="25">
                  <a:moveTo>
                    <a:pt x="0" y="0"/>
                  </a:moveTo>
                  <a:lnTo>
                    <a:pt x="40" y="24"/>
                  </a:lnTo>
                </a:path>
              </a:pathLst>
            </a:custGeom>
            <a:noFill/>
            <a:ln w="2540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4788" name="Freeform 36"/>
            <p:cNvSpPr>
              <a:spLocks/>
            </p:cNvSpPr>
            <p:nvPr/>
          </p:nvSpPr>
          <p:spPr bwMode="auto">
            <a:xfrm>
              <a:off x="2132" y="1340"/>
              <a:ext cx="16" cy="41"/>
            </a:xfrm>
            <a:custGeom>
              <a:avLst/>
              <a:gdLst/>
              <a:ahLst/>
              <a:cxnLst>
                <a:cxn ang="0">
                  <a:pos x="15" y="0"/>
                </a:cxn>
                <a:cxn ang="0">
                  <a:pos x="0" y="40"/>
                </a:cxn>
              </a:cxnLst>
              <a:rect l="0" t="0" r="r" b="b"/>
              <a:pathLst>
                <a:path w="16" h="41">
                  <a:moveTo>
                    <a:pt x="15" y="0"/>
                  </a:moveTo>
                  <a:lnTo>
                    <a:pt x="0" y="40"/>
                  </a:lnTo>
                </a:path>
              </a:pathLst>
            </a:custGeom>
            <a:noFill/>
            <a:ln w="2540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4789" name="Freeform 37"/>
            <p:cNvSpPr>
              <a:spLocks/>
            </p:cNvSpPr>
            <p:nvPr/>
          </p:nvSpPr>
          <p:spPr bwMode="auto">
            <a:xfrm>
              <a:off x="2151" y="1340"/>
              <a:ext cx="18" cy="3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7" y="29"/>
                </a:cxn>
              </a:cxnLst>
              <a:rect l="0" t="0" r="r" b="b"/>
              <a:pathLst>
                <a:path w="18" h="30">
                  <a:moveTo>
                    <a:pt x="0" y="0"/>
                  </a:moveTo>
                  <a:lnTo>
                    <a:pt x="17" y="29"/>
                  </a:lnTo>
                </a:path>
              </a:pathLst>
            </a:custGeom>
            <a:noFill/>
            <a:ln w="2540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4790" name="Freeform 38"/>
            <p:cNvSpPr>
              <a:spLocks/>
            </p:cNvSpPr>
            <p:nvPr/>
          </p:nvSpPr>
          <p:spPr bwMode="auto">
            <a:xfrm>
              <a:off x="812" y="1338"/>
              <a:ext cx="15" cy="36"/>
            </a:xfrm>
            <a:custGeom>
              <a:avLst/>
              <a:gdLst/>
              <a:ahLst/>
              <a:cxnLst>
                <a:cxn ang="0">
                  <a:pos x="14" y="0"/>
                </a:cxn>
                <a:cxn ang="0">
                  <a:pos x="0" y="35"/>
                </a:cxn>
              </a:cxnLst>
              <a:rect l="0" t="0" r="r" b="b"/>
              <a:pathLst>
                <a:path w="15" h="36">
                  <a:moveTo>
                    <a:pt x="14" y="0"/>
                  </a:moveTo>
                  <a:lnTo>
                    <a:pt x="0" y="35"/>
                  </a:lnTo>
                </a:path>
              </a:pathLst>
            </a:custGeom>
            <a:noFill/>
            <a:ln w="2540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4791" name="Freeform 39"/>
            <p:cNvSpPr>
              <a:spLocks/>
            </p:cNvSpPr>
            <p:nvPr/>
          </p:nvSpPr>
          <p:spPr bwMode="auto">
            <a:xfrm>
              <a:off x="829" y="1338"/>
              <a:ext cx="20" cy="3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9" y="31"/>
                </a:cxn>
              </a:cxnLst>
              <a:rect l="0" t="0" r="r" b="b"/>
              <a:pathLst>
                <a:path w="20" h="32">
                  <a:moveTo>
                    <a:pt x="0" y="0"/>
                  </a:moveTo>
                  <a:lnTo>
                    <a:pt x="19" y="31"/>
                  </a:lnTo>
                </a:path>
              </a:pathLst>
            </a:custGeom>
            <a:noFill/>
            <a:ln w="2540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4792" name="Freeform 40"/>
            <p:cNvSpPr>
              <a:spLocks/>
            </p:cNvSpPr>
            <p:nvPr/>
          </p:nvSpPr>
          <p:spPr bwMode="auto">
            <a:xfrm>
              <a:off x="1108" y="1426"/>
              <a:ext cx="33" cy="25"/>
            </a:xfrm>
            <a:custGeom>
              <a:avLst/>
              <a:gdLst/>
              <a:ahLst/>
              <a:cxnLst>
                <a:cxn ang="0">
                  <a:pos x="32" y="24"/>
                </a:cxn>
                <a:cxn ang="0">
                  <a:pos x="0" y="0"/>
                </a:cxn>
              </a:cxnLst>
              <a:rect l="0" t="0" r="r" b="b"/>
              <a:pathLst>
                <a:path w="33" h="25">
                  <a:moveTo>
                    <a:pt x="32" y="24"/>
                  </a:moveTo>
                  <a:lnTo>
                    <a:pt x="0" y="0"/>
                  </a:lnTo>
                </a:path>
              </a:pathLst>
            </a:custGeom>
            <a:noFill/>
            <a:ln w="2540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4793" name="Freeform 41"/>
            <p:cNvSpPr>
              <a:spLocks/>
            </p:cNvSpPr>
            <p:nvPr/>
          </p:nvSpPr>
          <p:spPr bwMode="auto">
            <a:xfrm>
              <a:off x="1115" y="1447"/>
              <a:ext cx="26" cy="23"/>
            </a:xfrm>
            <a:custGeom>
              <a:avLst/>
              <a:gdLst/>
              <a:ahLst/>
              <a:cxnLst>
                <a:cxn ang="0">
                  <a:pos x="25" y="0"/>
                </a:cxn>
                <a:cxn ang="0">
                  <a:pos x="0" y="22"/>
                </a:cxn>
              </a:cxnLst>
              <a:rect l="0" t="0" r="r" b="b"/>
              <a:pathLst>
                <a:path w="26" h="23">
                  <a:moveTo>
                    <a:pt x="25" y="0"/>
                  </a:moveTo>
                  <a:lnTo>
                    <a:pt x="0" y="22"/>
                  </a:lnTo>
                </a:path>
              </a:pathLst>
            </a:custGeom>
            <a:noFill/>
            <a:ln w="2540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4794" name="Rectangle 42"/>
            <p:cNvSpPr>
              <a:spLocks noChangeArrowheads="1"/>
            </p:cNvSpPr>
            <p:nvPr/>
          </p:nvSpPr>
          <p:spPr bwMode="auto">
            <a:xfrm>
              <a:off x="201" y="1763"/>
              <a:ext cx="609" cy="7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0" tIns="0" rIns="0" bIns="0"/>
            <a:lstStyle/>
            <a:p>
              <a:r>
                <a:rPr lang="en-US" sz="1500" b="1">
                  <a:solidFill>
                    <a:srgbClr val="000000"/>
                  </a:solidFill>
                </a:rPr>
                <a:t>Magnetic field lines outside the Penning trap</a:t>
              </a:r>
            </a:p>
          </p:txBody>
        </p:sp>
        <p:sp>
          <p:nvSpPr>
            <p:cNvPr id="74795" name="Rectangle 43"/>
            <p:cNvSpPr>
              <a:spLocks noChangeArrowheads="1"/>
            </p:cNvSpPr>
            <p:nvPr/>
          </p:nvSpPr>
          <p:spPr bwMode="auto">
            <a:xfrm>
              <a:off x="702" y="3577"/>
              <a:ext cx="1604" cy="1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/>
            <a:lstStyle/>
            <a:p>
              <a:r>
                <a:rPr lang="en-US" sz="1800" b="1">
                  <a:solidFill>
                    <a:srgbClr val="000000"/>
                  </a:solidFill>
                </a:rPr>
                <a:t>Ions from the Penning trap</a:t>
              </a:r>
            </a:p>
          </p:txBody>
        </p:sp>
        <p:sp>
          <p:nvSpPr>
            <p:cNvPr id="74796" name="Freeform 44"/>
            <p:cNvSpPr>
              <a:spLocks/>
            </p:cNvSpPr>
            <p:nvPr/>
          </p:nvSpPr>
          <p:spPr bwMode="auto">
            <a:xfrm>
              <a:off x="1287" y="3166"/>
              <a:ext cx="411" cy="419"/>
            </a:xfrm>
            <a:custGeom>
              <a:avLst/>
              <a:gdLst/>
              <a:ahLst/>
              <a:cxnLst>
                <a:cxn ang="0">
                  <a:pos x="207" y="1"/>
                </a:cxn>
                <a:cxn ang="0">
                  <a:pos x="215" y="7"/>
                </a:cxn>
                <a:cxn ang="0">
                  <a:pos x="229" y="17"/>
                </a:cxn>
                <a:cxn ang="0">
                  <a:pos x="248" y="30"/>
                </a:cxn>
                <a:cxn ang="0">
                  <a:pos x="270" y="46"/>
                </a:cxn>
                <a:cxn ang="0">
                  <a:pos x="296" y="64"/>
                </a:cxn>
                <a:cxn ang="0">
                  <a:pos x="324" y="84"/>
                </a:cxn>
                <a:cxn ang="0">
                  <a:pos x="353" y="104"/>
                </a:cxn>
                <a:cxn ang="0">
                  <a:pos x="382" y="125"/>
                </a:cxn>
                <a:cxn ang="0">
                  <a:pos x="410" y="145"/>
                </a:cxn>
                <a:cxn ang="0">
                  <a:pos x="399" y="145"/>
                </a:cxn>
                <a:cxn ang="0">
                  <a:pos x="364" y="145"/>
                </a:cxn>
                <a:cxn ang="0">
                  <a:pos x="326" y="145"/>
                </a:cxn>
                <a:cxn ang="0">
                  <a:pos x="308" y="145"/>
                </a:cxn>
                <a:cxn ang="0">
                  <a:pos x="308" y="160"/>
                </a:cxn>
                <a:cxn ang="0">
                  <a:pos x="308" y="186"/>
                </a:cxn>
                <a:cxn ang="0">
                  <a:pos x="308" y="216"/>
                </a:cxn>
                <a:cxn ang="0">
                  <a:pos x="308" y="250"/>
                </a:cxn>
                <a:cxn ang="0">
                  <a:pos x="308" y="284"/>
                </a:cxn>
                <a:cxn ang="0">
                  <a:pos x="308" y="318"/>
                </a:cxn>
                <a:cxn ang="0">
                  <a:pos x="308" y="349"/>
                </a:cxn>
                <a:cxn ang="0">
                  <a:pos x="308" y="377"/>
                </a:cxn>
                <a:cxn ang="0">
                  <a:pos x="308" y="399"/>
                </a:cxn>
                <a:cxn ang="0">
                  <a:pos x="308" y="413"/>
                </a:cxn>
                <a:cxn ang="0">
                  <a:pos x="308" y="418"/>
                </a:cxn>
                <a:cxn ang="0">
                  <a:pos x="302" y="418"/>
                </a:cxn>
                <a:cxn ang="0">
                  <a:pos x="282" y="418"/>
                </a:cxn>
                <a:cxn ang="0">
                  <a:pos x="251" y="418"/>
                </a:cxn>
                <a:cxn ang="0">
                  <a:pos x="214" y="418"/>
                </a:cxn>
                <a:cxn ang="0">
                  <a:pos x="176" y="418"/>
                </a:cxn>
                <a:cxn ang="0">
                  <a:pos x="142" y="418"/>
                </a:cxn>
                <a:cxn ang="0">
                  <a:pos x="116" y="418"/>
                </a:cxn>
                <a:cxn ang="0">
                  <a:pos x="103" y="418"/>
                </a:cxn>
                <a:cxn ang="0">
                  <a:pos x="102" y="417"/>
                </a:cxn>
                <a:cxn ang="0">
                  <a:pos x="102" y="407"/>
                </a:cxn>
                <a:cxn ang="0">
                  <a:pos x="102" y="388"/>
                </a:cxn>
                <a:cxn ang="0">
                  <a:pos x="102" y="364"/>
                </a:cxn>
                <a:cxn ang="0">
                  <a:pos x="102" y="334"/>
                </a:cxn>
                <a:cxn ang="0">
                  <a:pos x="102" y="301"/>
                </a:cxn>
                <a:cxn ang="0">
                  <a:pos x="102" y="267"/>
                </a:cxn>
                <a:cxn ang="0">
                  <a:pos x="102" y="233"/>
                </a:cxn>
                <a:cxn ang="0">
                  <a:pos x="102" y="201"/>
                </a:cxn>
                <a:cxn ang="0">
                  <a:pos x="102" y="172"/>
                </a:cxn>
                <a:cxn ang="0">
                  <a:pos x="102" y="149"/>
                </a:cxn>
                <a:cxn ang="0">
                  <a:pos x="97" y="145"/>
                </a:cxn>
                <a:cxn ang="0">
                  <a:pos x="66" y="145"/>
                </a:cxn>
                <a:cxn ang="0">
                  <a:pos x="26" y="145"/>
                </a:cxn>
                <a:cxn ang="0">
                  <a:pos x="1" y="145"/>
                </a:cxn>
                <a:cxn ang="0">
                  <a:pos x="14" y="135"/>
                </a:cxn>
                <a:cxn ang="0">
                  <a:pos x="43" y="114"/>
                </a:cxn>
                <a:cxn ang="0">
                  <a:pos x="72" y="94"/>
                </a:cxn>
                <a:cxn ang="0">
                  <a:pos x="100" y="74"/>
                </a:cxn>
                <a:cxn ang="0">
                  <a:pos x="127" y="55"/>
                </a:cxn>
                <a:cxn ang="0">
                  <a:pos x="151" y="38"/>
                </a:cxn>
                <a:cxn ang="0">
                  <a:pos x="172" y="23"/>
                </a:cxn>
                <a:cxn ang="0">
                  <a:pos x="188" y="12"/>
                </a:cxn>
                <a:cxn ang="0">
                  <a:pos x="199" y="4"/>
                </a:cxn>
                <a:cxn ang="0">
                  <a:pos x="205" y="0"/>
                </a:cxn>
              </a:cxnLst>
              <a:rect l="0" t="0" r="r" b="b"/>
              <a:pathLst>
                <a:path w="411" h="419">
                  <a:moveTo>
                    <a:pt x="205" y="0"/>
                  </a:moveTo>
                  <a:lnTo>
                    <a:pt x="205" y="0"/>
                  </a:lnTo>
                  <a:lnTo>
                    <a:pt x="206" y="1"/>
                  </a:lnTo>
                  <a:lnTo>
                    <a:pt x="207" y="1"/>
                  </a:lnTo>
                  <a:lnTo>
                    <a:pt x="208" y="2"/>
                  </a:lnTo>
                  <a:lnTo>
                    <a:pt x="210" y="4"/>
                  </a:lnTo>
                  <a:lnTo>
                    <a:pt x="212" y="5"/>
                  </a:lnTo>
                  <a:lnTo>
                    <a:pt x="215" y="7"/>
                  </a:lnTo>
                  <a:lnTo>
                    <a:pt x="218" y="9"/>
                  </a:lnTo>
                  <a:lnTo>
                    <a:pt x="221" y="12"/>
                  </a:lnTo>
                  <a:lnTo>
                    <a:pt x="225" y="14"/>
                  </a:lnTo>
                  <a:lnTo>
                    <a:pt x="229" y="17"/>
                  </a:lnTo>
                  <a:lnTo>
                    <a:pt x="233" y="20"/>
                  </a:lnTo>
                  <a:lnTo>
                    <a:pt x="238" y="23"/>
                  </a:lnTo>
                  <a:lnTo>
                    <a:pt x="243" y="27"/>
                  </a:lnTo>
                  <a:lnTo>
                    <a:pt x="248" y="30"/>
                  </a:lnTo>
                  <a:lnTo>
                    <a:pt x="253" y="34"/>
                  </a:lnTo>
                  <a:lnTo>
                    <a:pt x="259" y="38"/>
                  </a:lnTo>
                  <a:lnTo>
                    <a:pt x="265" y="42"/>
                  </a:lnTo>
                  <a:lnTo>
                    <a:pt x="270" y="46"/>
                  </a:lnTo>
                  <a:lnTo>
                    <a:pt x="277" y="51"/>
                  </a:lnTo>
                  <a:lnTo>
                    <a:pt x="283" y="55"/>
                  </a:lnTo>
                  <a:lnTo>
                    <a:pt x="289" y="60"/>
                  </a:lnTo>
                  <a:lnTo>
                    <a:pt x="296" y="64"/>
                  </a:lnTo>
                  <a:lnTo>
                    <a:pt x="303" y="69"/>
                  </a:lnTo>
                  <a:lnTo>
                    <a:pt x="310" y="74"/>
                  </a:lnTo>
                  <a:lnTo>
                    <a:pt x="317" y="79"/>
                  </a:lnTo>
                  <a:lnTo>
                    <a:pt x="324" y="84"/>
                  </a:lnTo>
                  <a:lnTo>
                    <a:pt x="331" y="89"/>
                  </a:lnTo>
                  <a:lnTo>
                    <a:pt x="338" y="94"/>
                  </a:lnTo>
                  <a:lnTo>
                    <a:pt x="345" y="99"/>
                  </a:lnTo>
                  <a:lnTo>
                    <a:pt x="353" y="104"/>
                  </a:lnTo>
                  <a:lnTo>
                    <a:pt x="360" y="109"/>
                  </a:lnTo>
                  <a:lnTo>
                    <a:pt x="367" y="114"/>
                  </a:lnTo>
                  <a:lnTo>
                    <a:pt x="374" y="120"/>
                  </a:lnTo>
                  <a:lnTo>
                    <a:pt x="382" y="125"/>
                  </a:lnTo>
                  <a:lnTo>
                    <a:pt x="389" y="130"/>
                  </a:lnTo>
                  <a:lnTo>
                    <a:pt x="396" y="135"/>
                  </a:lnTo>
                  <a:lnTo>
                    <a:pt x="403" y="140"/>
                  </a:lnTo>
                  <a:lnTo>
                    <a:pt x="410" y="145"/>
                  </a:lnTo>
                  <a:lnTo>
                    <a:pt x="410" y="145"/>
                  </a:lnTo>
                  <a:lnTo>
                    <a:pt x="409" y="145"/>
                  </a:lnTo>
                  <a:lnTo>
                    <a:pt x="405" y="145"/>
                  </a:lnTo>
                  <a:lnTo>
                    <a:pt x="399" y="145"/>
                  </a:lnTo>
                  <a:lnTo>
                    <a:pt x="392" y="145"/>
                  </a:lnTo>
                  <a:lnTo>
                    <a:pt x="384" y="145"/>
                  </a:lnTo>
                  <a:lnTo>
                    <a:pt x="374" y="145"/>
                  </a:lnTo>
                  <a:lnTo>
                    <a:pt x="364" y="145"/>
                  </a:lnTo>
                  <a:lnTo>
                    <a:pt x="354" y="145"/>
                  </a:lnTo>
                  <a:lnTo>
                    <a:pt x="344" y="145"/>
                  </a:lnTo>
                  <a:lnTo>
                    <a:pt x="334" y="145"/>
                  </a:lnTo>
                  <a:lnTo>
                    <a:pt x="326" y="145"/>
                  </a:lnTo>
                  <a:lnTo>
                    <a:pt x="318" y="145"/>
                  </a:lnTo>
                  <a:lnTo>
                    <a:pt x="312" y="145"/>
                  </a:lnTo>
                  <a:lnTo>
                    <a:pt x="309" y="145"/>
                  </a:lnTo>
                  <a:lnTo>
                    <a:pt x="308" y="145"/>
                  </a:lnTo>
                  <a:lnTo>
                    <a:pt x="308" y="145"/>
                  </a:lnTo>
                  <a:lnTo>
                    <a:pt x="308" y="149"/>
                  </a:lnTo>
                  <a:lnTo>
                    <a:pt x="308" y="155"/>
                  </a:lnTo>
                  <a:lnTo>
                    <a:pt x="308" y="160"/>
                  </a:lnTo>
                  <a:lnTo>
                    <a:pt x="308" y="166"/>
                  </a:lnTo>
                  <a:lnTo>
                    <a:pt x="308" y="172"/>
                  </a:lnTo>
                  <a:lnTo>
                    <a:pt x="308" y="179"/>
                  </a:lnTo>
                  <a:lnTo>
                    <a:pt x="308" y="186"/>
                  </a:lnTo>
                  <a:lnTo>
                    <a:pt x="308" y="193"/>
                  </a:lnTo>
                  <a:lnTo>
                    <a:pt x="308" y="201"/>
                  </a:lnTo>
                  <a:lnTo>
                    <a:pt x="308" y="208"/>
                  </a:lnTo>
                  <a:lnTo>
                    <a:pt x="308" y="216"/>
                  </a:lnTo>
                  <a:lnTo>
                    <a:pt x="308" y="225"/>
                  </a:lnTo>
                  <a:lnTo>
                    <a:pt x="308" y="233"/>
                  </a:lnTo>
                  <a:lnTo>
                    <a:pt x="308" y="241"/>
                  </a:lnTo>
                  <a:lnTo>
                    <a:pt x="308" y="250"/>
                  </a:lnTo>
                  <a:lnTo>
                    <a:pt x="308" y="258"/>
                  </a:lnTo>
                  <a:lnTo>
                    <a:pt x="308" y="267"/>
                  </a:lnTo>
                  <a:lnTo>
                    <a:pt x="308" y="275"/>
                  </a:lnTo>
                  <a:lnTo>
                    <a:pt x="308" y="284"/>
                  </a:lnTo>
                  <a:lnTo>
                    <a:pt x="308" y="293"/>
                  </a:lnTo>
                  <a:lnTo>
                    <a:pt x="308" y="301"/>
                  </a:lnTo>
                  <a:lnTo>
                    <a:pt x="308" y="310"/>
                  </a:lnTo>
                  <a:lnTo>
                    <a:pt x="308" y="318"/>
                  </a:lnTo>
                  <a:lnTo>
                    <a:pt x="308" y="326"/>
                  </a:lnTo>
                  <a:lnTo>
                    <a:pt x="308" y="334"/>
                  </a:lnTo>
                  <a:lnTo>
                    <a:pt x="308" y="342"/>
                  </a:lnTo>
                  <a:lnTo>
                    <a:pt x="308" y="349"/>
                  </a:lnTo>
                  <a:lnTo>
                    <a:pt x="308" y="357"/>
                  </a:lnTo>
                  <a:lnTo>
                    <a:pt x="308" y="364"/>
                  </a:lnTo>
                  <a:lnTo>
                    <a:pt x="308" y="370"/>
                  </a:lnTo>
                  <a:lnTo>
                    <a:pt x="308" y="377"/>
                  </a:lnTo>
                  <a:lnTo>
                    <a:pt x="308" y="383"/>
                  </a:lnTo>
                  <a:lnTo>
                    <a:pt x="308" y="388"/>
                  </a:lnTo>
                  <a:lnTo>
                    <a:pt x="308" y="394"/>
                  </a:lnTo>
                  <a:lnTo>
                    <a:pt x="308" y="399"/>
                  </a:lnTo>
                  <a:lnTo>
                    <a:pt x="308" y="403"/>
                  </a:lnTo>
                  <a:lnTo>
                    <a:pt x="308" y="407"/>
                  </a:lnTo>
                  <a:lnTo>
                    <a:pt x="308" y="410"/>
                  </a:lnTo>
                  <a:lnTo>
                    <a:pt x="308" y="413"/>
                  </a:lnTo>
                  <a:lnTo>
                    <a:pt x="308" y="415"/>
                  </a:lnTo>
                  <a:lnTo>
                    <a:pt x="308" y="417"/>
                  </a:lnTo>
                  <a:lnTo>
                    <a:pt x="308" y="418"/>
                  </a:lnTo>
                  <a:lnTo>
                    <a:pt x="308" y="418"/>
                  </a:lnTo>
                  <a:lnTo>
                    <a:pt x="308" y="418"/>
                  </a:lnTo>
                  <a:lnTo>
                    <a:pt x="307" y="418"/>
                  </a:lnTo>
                  <a:lnTo>
                    <a:pt x="305" y="418"/>
                  </a:lnTo>
                  <a:lnTo>
                    <a:pt x="302" y="418"/>
                  </a:lnTo>
                  <a:lnTo>
                    <a:pt x="299" y="418"/>
                  </a:lnTo>
                  <a:lnTo>
                    <a:pt x="294" y="418"/>
                  </a:lnTo>
                  <a:lnTo>
                    <a:pt x="289" y="418"/>
                  </a:lnTo>
                  <a:lnTo>
                    <a:pt x="282" y="418"/>
                  </a:lnTo>
                  <a:lnTo>
                    <a:pt x="275" y="418"/>
                  </a:lnTo>
                  <a:lnTo>
                    <a:pt x="268" y="418"/>
                  </a:lnTo>
                  <a:lnTo>
                    <a:pt x="260" y="418"/>
                  </a:lnTo>
                  <a:lnTo>
                    <a:pt x="251" y="418"/>
                  </a:lnTo>
                  <a:lnTo>
                    <a:pt x="243" y="418"/>
                  </a:lnTo>
                  <a:lnTo>
                    <a:pt x="233" y="418"/>
                  </a:lnTo>
                  <a:lnTo>
                    <a:pt x="224" y="418"/>
                  </a:lnTo>
                  <a:lnTo>
                    <a:pt x="214" y="418"/>
                  </a:lnTo>
                  <a:lnTo>
                    <a:pt x="205" y="418"/>
                  </a:lnTo>
                  <a:lnTo>
                    <a:pt x="195" y="418"/>
                  </a:lnTo>
                  <a:lnTo>
                    <a:pt x="186" y="418"/>
                  </a:lnTo>
                  <a:lnTo>
                    <a:pt x="176" y="418"/>
                  </a:lnTo>
                  <a:lnTo>
                    <a:pt x="167" y="418"/>
                  </a:lnTo>
                  <a:lnTo>
                    <a:pt x="158" y="418"/>
                  </a:lnTo>
                  <a:lnTo>
                    <a:pt x="150" y="418"/>
                  </a:lnTo>
                  <a:lnTo>
                    <a:pt x="142" y="418"/>
                  </a:lnTo>
                  <a:lnTo>
                    <a:pt x="134" y="418"/>
                  </a:lnTo>
                  <a:lnTo>
                    <a:pt x="127" y="418"/>
                  </a:lnTo>
                  <a:lnTo>
                    <a:pt x="121" y="418"/>
                  </a:lnTo>
                  <a:lnTo>
                    <a:pt x="116" y="418"/>
                  </a:lnTo>
                  <a:lnTo>
                    <a:pt x="111" y="418"/>
                  </a:lnTo>
                  <a:lnTo>
                    <a:pt x="107" y="418"/>
                  </a:lnTo>
                  <a:lnTo>
                    <a:pt x="104" y="418"/>
                  </a:lnTo>
                  <a:lnTo>
                    <a:pt x="103" y="418"/>
                  </a:lnTo>
                  <a:lnTo>
                    <a:pt x="102" y="418"/>
                  </a:lnTo>
                  <a:lnTo>
                    <a:pt x="102" y="418"/>
                  </a:lnTo>
                  <a:lnTo>
                    <a:pt x="102" y="418"/>
                  </a:lnTo>
                  <a:lnTo>
                    <a:pt x="102" y="417"/>
                  </a:lnTo>
                  <a:lnTo>
                    <a:pt x="102" y="415"/>
                  </a:lnTo>
                  <a:lnTo>
                    <a:pt x="102" y="413"/>
                  </a:lnTo>
                  <a:lnTo>
                    <a:pt x="102" y="410"/>
                  </a:lnTo>
                  <a:lnTo>
                    <a:pt x="102" y="407"/>
                  </a:lnTo>
                  <a:lnTo>
                    <a:pt x="102" y="403"/>
                  </a:lnTo>
                  <a:lnTo>
                    <a:pt x="102" y="399"/>
                  </a:lnTo>
                  <a:lnTo>
                    <a:pt x="102" y="394"/>
                  </a:lnTo>
                  <a:lnTo>
                    <a:pt x="102" y="388"/>
                  </a:lnTo>
                  <a:lnTo>
                    <a:pt x="102" y="383"/>
                  </a:lnTo>
                  <a:lnTo>
                    <a:pt x="102" y="377"/>
                  </a:lnTo>
                  <a:lnTo>
                    <a:pt x="102" y="370"/>
                  </a:lnTo>
                  <a:lnTo>
                    <a:pt x="102" y="364"/>
                  </a:lnTo>
                  <a:lnTo>
                    <a:pt x="102" y="357"/>
                  </a:lnTo>
                  <a:lnTo>
                    <a:pt x="102" y="349"/>
                  </a:lnTo>
                  <a:lnTo>
                    <a:pt x="102" y="342"/>
                  </a:lnTo>
                  <a:lnTo>
                    <a:pt x="102" y="334"/>
                  </a:lnTo>
                  <a:lnTo>
                    <a:pt x="102" y="326"/>
                  </a:lnTo>
                  <a:lnTo>
                    <a:pt x="102" y="318"/>
                  </a:lnTo>
                  <a:lnTo>
                    <a:pt x="102" y="310"/>
                  </a:lnTo>
                  <a:lnTo>
                    <a:pt x="102" y="301"/>
                  </a:lnTo>
                  <a:lnTo>
                    <a:pt x="102" y="293"/>
                  </a:lnTo>
                  <a:lnTo>
                    <a:pt x="102" y="284"/>
                  </a:lnTo>
                  <a:lnTo>
                    <a:pt x="102" y="275"/>
                  </a:lnTo>
                  <a:lnTo>
                    <a:pt x="102" y="267"/>
                  </a:lnTo>
                  <a:lnTo>
                    <a:pt x="102" y="258"/>
                  </a:lnTo>
                  <a:lnTo>
                    <a:pt x="102" y="250"/>
                  </a:lnTo>
                  <a:lnTo>
                    <a:pt x="102" y="241"/>
                  </a:lnTo>
                  <a:lnTo>
                    <a:pt x="102" y="233"/>
                  </a:lnTo>
                  <a:lnTo>
                    <a:pt x="102" y="225"/>
                  </a:lnTo>
                  <a:lnTo>
                    <a:pt x="102" y="216"/>
                  </a:lnTo>
                  <a:lnTo>
                    <a:pt x="102" y="208"/>
                  </a:lnTo>
                  <a:lnTo>
                    <a:pt x="102" y="201"/>
                  </a:lnTo>
                  <a:lnTo>
                    <a:pt x="102" y="193"/>
                  </a:lnTo>
                  <a:lnTo>
                    <a:pt x="102" y="186"/>
                  </a:lnTo>
                  <a:lnTo>
                    <a:pt x="102" y="179"/>
                  </a:lnTo>
                  <a:lnTo>
                    <a:pt x="102" y="172"/>
                  </a:lnTo>
                  <a:lnTo>
                    <a:pt x="102" y="166"/>
                  </a:lnTo>
                  <a:lnTo>
                    <a:pt x="102" y="160"/>
                  </a:lnTo>
                  <a:lnTo>
                    <a:pt x="102" y="155"/>
                  </a:lnTo>
                  <a:lnTo>
                    <a:pt x="102" y="149"/>
                  </a:lnTo>
                  <a:lnTo>
                    <a:pt x="102" y="145"/>
                  </a:lnTo>
                  <a:lnTo>
                    <a:pt x="102" y="145"/>
                  </a:lnTo>
                  <a:lnTo>
                    <a:pt x="101" y="145"/>
                  </a:lnTo>
                  <a:lnTo>
                    <a:pt x="97" y="145"/>
                  </a:lnTo>
                  <a:lnTo>
                    <a:pt x="92" y="145"/>
                  </a:lnTo>
                  <a:lnTo>
                    <a:pt x="84" y="145"/>
                  </a:lnTo>
                  <a:lnTo>
                    <a:pt x="76" y="145"/>
                  </a:lnTo>
                  <a:lnTo>
                    <a:pt x="66" y="145"/>
                  </a:lnTo>
                  <a:lnTo>
                    <a:pt x="56" y="145"/>
                  </a:lnTo>
                  <a:lnTo>
                    <a:pt x="46" y="145"/>
                  </a:lnTo>
                  <a:lnTo>
                    <a:pt x="36" y="145"/>
                  </a:lnTo>
                  <a:lnTo>
                    <a:pt x="26" y="145"/>
                  </a:lnTo>
                  <a:lnTo>
                    <a:pt x="18" y="145"/>
                  </a:lnTo>
                  <a:lnTo>
                    <a:pt x="10" y="145"/>
                  </a:lnTo>
                  <a:lnTo>
                    <a:pt x="5" y="145"/>
                  </a:lnTo>
                  <a:lnTo>
                    <a:pt x="1" y="145"/>
                  </a:lnTo>
                  <a:lnTo>
                    <a:pt x="0" y="145"/>
                  </a:lnTo>
                  <a:lnTo>
                    <a:pt x="0" y="145"/>
                  </a:lnTo>
                  <a:lnTo>
                    <a:pt x="7" y="140"/>
                  </a:lnTo>
                  <a:lnTo>
                    <a:pt x="14" y="135"/>
                  </a:lnTo>
                  <a:lnTo>
                    <a:pt x="21" y="130"/>
                  </a:lnTo>
                  <a:lnTo>
                    <a:pt x="28" y="125"/>
                  </a:lnTo>
                  <a:lnTo>
                    <a:pt x="35" y="120"/>
                  </a:lnTo>
                  <a:lnTo>
                    <a:pt x="43" y="114"/>
                  </a:lnTo>
                  <a:lnTo>
                    <a:pt x="50" y="109"/>
                  </a:lnTo>
                  <a:lnTo>
                    <a:pt x="57" y="104"/>
                  </a:lnTo>
                  <a:lnTo>
                    <a:pt x="65" y="99"/>
                  </a:lnTo>
                  <a:lnTo>
                    <a:pt x="72" y="94"/>
                  </a:lnTo>
                  <a:lnTo>
                    <a:pt x="79" y="89"/>
                  </a:lnTo>
                  <a:lnTo>
                    <a:pt x="86" y="84"/>
                  </a:lnTo>
                  <a:lnTo>
                    <a:pt x="93" y="79"/>
                  </a:lnTo>
                  <a:lnTo>
                    <a:pt x="100" y="74"/>
                  </a:lnTo>
                  <a:lnTo>
                    <a:pt x="107" y="69"/>
                  </a:lnTo>
                  <a:lnTo>
                    <a:pt x="114" y="64"/>
                  </a:lnTo>
                  <a:lnTo>
                    <a:pt x="120" y="60"/>
                  </a:lnTo>
                  <a:lnTo>
                    <a:pt x="127" y="55"/>
                  </a:lnTo>
                  <a:lnTo>
                    <a:pt x="133" y="51"/>
                  </a:lnTo>
                  <a:lnTo>
                    <a:pt x="139" y="46"/>
                  </a:lnTo>
                  <a:lnTo>
                    <a:pt x="145" y="42"/>
                  </a:lnTo>
                  <a:lnTo>
                    <a:pt x="151" y="38"/>
                  </a:lnTo>
                  <a:lnTo>
                    <a:pt x="157" y="34"/>
                  </a:lnTo>
                  <a:lnTo>
                    <a:pt x="162" y="30"/>
                  </a:lnTo>
                  <a:lnTo>
                    <a:pt x="167" y="27"/>
                  </a:lnTo>
                  <a:lnTo>
                    <a:pt x="172" y="23"/>
                  </a:lnTo>
                  <a:lnTo>
                    <a:pt x="176" y="20"/>
                  </a:lnTo>
                  <a:lnTo>
                    <a:pt x="181" y="17"/>
                  </a:lnTo>
                  <a:lnTo>
                    <a:pt x="185" y="14"/>
                  </a:lnTo>
                  <a:lnTo>
                    <a:pt x="188" y="12"/>
                  </a:lnTo>
                  <a:lnTo>
                    <a:pt x="192" y="9"/>
                  </a:lnTo>
                  <a:lnTo>
                    <a:pt x="195" y="7"/>
                  </a:lnTo>
                  <a:lnTo>
                    <a:pt x="197" y="5"/>
                  </a:lnTo>
                  <a:lnTo>
                    <a:pt x="199" y="4"/>
                  </a:lnTo>
                  <a:lnTo>
                    <a:pt x="201" y="2"/>
                  </a:lnTo>
                  <a:lnTo>
                    <a:pt x="203" y="1"/>
                  </a:lnTo>
                  <a:lnTo>
                    <a:pt x="204" y="1"/>
                  </a:lnTo>
                  <a:lnTo>
                    <a:pt x="205" y="0"/>
                  </a:lnTo>
                  <a:lnTo>
                    <a:pt x="205" y="0"/>
                  </a:lnTo>
                  <a:lnTo>
                    <a:pt x="205" y="0"/>
                  </a:lnTo>
                  <a:lnTo>
                    <a:pt x="205" y="0"/>
                  </a:lnTo>
                </a:path>
              </a:pathLst>
            </a:custGeom>
            <a:noFill/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4797" name="Freeform 45"/>
            <p:cNvSpPr>
              <a:spLocks/>
            </p:cNvSpPr>
            <p:nvPr/>
          </p:nvSpPr>
          <p:spPr bwMode="auto">
            <a:xfrm>
              <a:off x="1298" y="3102"/>
              <a:ext cx="411" cy="419"/>
            </a:xfrm>
            <a:custGeom>
              <a:avLst/>
              <a:gdLst/>
              <a:ahLst/>
              <a:cxnLst>
                <a:cxn ang="0">
                  <a:pos x="207" y="1"/>
                </a:cxn>
                <a:cxn ang="0">
                  <a:pos x="215" y="7"/>
                </a:cxn>
                <a:cxn ang="0">
                  <a:pos x="229" y="17"/>
                </a:cxn>
                <a:cxn ang="0">
                  <a:pos x="248" y="30"/>
                </a:cxn>
                <a:cxn ang="0">
                  <a:pos x="270" y="46"/>
                </a:cxn>
                <a:cxn ang="0">
                  <a:pos x="296" y="64"/>
                </a:cxn>
                <a:cxn ang="0">
                  <a:pos x="324" y="84"/>
                </a:cxn>
                <a:cxn ang="0">
                  <a:pos x="353" y="104"/>
                </a:cxn>
                <a:cxn ang="0">
                  <a:pos x="382" y="125"/>
                </a:cxn>
                <a:cxn ang="0">
                  <a:pos x="410" y="145"/>
                </a:cxn>
                <a:cxn ang="0">
                  <a:pos x="399" y="145"/>
                </a:cxn>
                <a:cxn ang="0">
                  <a:pos x="364" y="145"/>
                </a:cxn>
                <a:cxn ang="0">
                  <a:pos x="326" y="145"/>
                </a:cxn>
                <a:cxn ang="0">
                  <a:pos x="308" y="145"/>
                </a:cxn>
                <a:cxn ang="0">
                  <a:pos x="308" y="160"/>
                </a:cxn>
                <a:cxn ang="0">
                  <a:pos x="308" y="186"/>
                </a:cxn>
                <a:cxn ang="0">
                  <a:pos x="308" y="216"/>
                </a:cxn>
                <a:cxn ang="0">
                  <a:pos x="308" y="250"/>
                </a:cxn>
                <a:cxn ang="0">
                  <a:pos x="308" y="284"/>
                </a:cxn>
                <a:cxn ang="0">
                  <a:pos x="308" y="318"/>
                </a:cxn>
                <a:cxn ang="0">
                  <a:pos x="308" y="349"/>
                </a:cxn>
                <a:cxn ang="0">
                  <a:pos x="308" y="377"/>
                </a:cxn>
                <a:cxn ang="0">
                  <a:pos x="308" y="399"/>
                </a:cxn>
                <a:cxn ang="0">
                  <a:pos x="308" y="413"/>
                </a:cxn>
                <a:cxn ang="0">
                  <a:pos x="308" y="418"/>
                </a:cxn>
                <a:cxn ang="0">
                  <a:pos x="302" y="418"/>
                </a:cxn>
                <a:cxn ang="0">
                  <a:pos x="282" y="418"/>
                </a:cxn>
                <a:cxn ang="0">
                  <a:pos x="251" y="418"/>
                </a:cxn>
                <a:cxn ang="0">
                  <a:pos x="214" y="418"/>
                </a:cxn>
                <a:cxn ang="0">
                  <a:pos x="176" y="418"/>
                </a:cxn>
                <a:cxn ang="0">
                  <a:pos x="142" y="418"/>
                </a:cxn>
                <a:cxn ang="0">
                  <a:pos x="116" y="418"/>
                </a:cxn>
                <a:cxn ang="0">
                  <a:pos x="103" y="418"/>
                </a:cxn>
                <a:cxn ang="0">
                  <a:pos x="102" y="417"/>
                </a:cxn>
                <a:cxn ang="0">
                  <a:pos x="102" y="407"/>
                </a:cxn>
                <a:cxn ang="0">
                  <a:pos x="102" y="388"/>
                </a:cxn>
                <a:cxn ang="0">
                  <a:pos x="102" y="364"/>
                </a:cxn>
                <a:cxn ang="0">
                  <a:pos x="102" y="334"/>
                </a:cxn>
                <a:cxn ang="0">
                  <a:pos x="102" y="301"/>
                </a:cxn>
                <a:cxn ang="0">
                  <a:pos x="102" y="267"/>
                </a:cxn>
                <a:cxn ang="0">
                  <a:pos x="102" y="233"/>
                </a:cxn>
                <a:cxn ang="0">
                  <a:pos x="102" y="201"/>
                </a:cxn>
                <a:cxn ang="0">
                  <a:pos x="102" y="172"/>
                </a:cxn>
                <a:cxn ang="0">
                  <a:pos x="102" y="149"/>
                </a:cxn>
                <a:cxn ang="0">
                  <a:pos x="97" y="145"/>
                </a:cxn>
                <a:cxn ang="0">
                  <a:pos x="66" y="145"/>
                </a:cxn>
                <a:cxn ang="0">
                  <a:pos x="26" y="145"/>
                </a:cxn>
                <a:cxn ang="0">
                  <a:pos x="1" y="145"/>
                </a:cxn>
                <a:cxn ang="0">
                  <a:pos x="14" y="135"/>
                </a:cxn>
                <a:cxn ang="0">
                  <a:pos x="43" y="114"/>
                </a:cxn>
                <a:cxn ang="0">
                  <a:pos x="72" y="94"/>
                </a:cxn>
                <a:cxn ang="0">
                  <a:pos x="100" y="74"/>
                </a:cxn>
                <a:cxn ang="0">
                  <a:pos x="127" y="55"/>
                </a:cxn>
                <a:cxn ang="0">
                  <a:pos x="151" y="38"/>
                </a:cxn>
                <a:cxn ang="0">
                  <a:pos x="172" y="23"/>
                </a:cxn>
                <a:cxn ang="0">
                  <a:pos x="188" y="12"/>
                </a:cxn>
                <a:cxn ang="0">
                  <a:pos x="199" y="4"/>
                </a:cxn>
                <a:cxn ang="0">
                  <a:pos x="205" y="0"/>
                </a:cxn>
              </a:cxnLst>
              <a:rect l="0" t="0" r="r" b="b"/>
              <a:pathLst>
                <a:path w="411" h="419">
                  <a:moveTo>
                    <a:pt x="205" y="0"/>
                  </a:moveTo>
                  <a:lnTo>
                    <a:pt x="205" y="0"/>
                  </a:lnTo>
                  <a:lnTo>
                    <a:pt x="206" y="1"/>
                  </a:lnTo>
                  <a:lnTo>
                    <a:pt x="207" y="1"/>
                  </a:lnTo>
                  <a:lnTo>
                    <a:pt x="208" y="2"/>
                  </a:lnTo>
                  <a:lnTo>
                    <a:pt x="210" y="4"/>
                  </a:lnTo>
                  <a:lnTo>
                    <a:pt x="212" y="5"/>
                  </a:lnTo>
                  <a:lnTo>
                    <a:pt x="215" y="7"/>
                  </a:lnTo>
                  <a:lnTo>
                    <a:pt x="218" y="9"/>
                  </a:lnTo>
                  <a:lnTo>
                    <a:pt x="221" y="12"/>
                  </a:lnTo>
                  <a:lnTo>
                    <a:pt x="225" y="14"/>
                  </a:lnTo>
                  <a:lnTo>
                    <a:pt x="229" y="17"/>
                  </a:lnTo>
                  <a:lnTo>
                    <a:pt x="233" y="20"/>
                  </a:lnTo>
                  <a:lnTo>
                    <a:pt x="238" y="23"/>
                  </a:lnTo>
                  <a:lnTo>
                    <a:pt x="243" y="27"/>
                  </a:lnTo>
                  <a:lnTo>
                    <a:pt x="248" y="30"/>
                  </a:lnTo>
                  <a:lnTo>
                    <a:pt x="253" y="34"/>
                  </a:lnTo>
                  <a:lnTo>
                    <a:pt x="259" y="38"/>
                  </a:lnTo>
                  <a:lnTo>
                    <a:pt x="265" y="42"/>
                  </a:lnTo>
                  <a:lnTo>
                    <a:pt x="270" y="46"/>
                  </a:lnTo>
                  <a:lnTo>
                    <a:pt x="277" y="51"/>
                  </a:lnTo>
                  <a:lnTo>
                    <a:pt x="283" y="55"/>
                  </a:lnTo>
                  <a:lnTo>
                    <a:pt x="289" y="60"/>
                  </a:lnTo>
                  <a:lnTo>
                    <a:pt x="296" y="64"/>
                  </a:lnTo>
                  <a:lnTo>
                    <a:pt x="303" y="69"/>
                  </a:lnTo>
                  <a:lnTo>
                    <a:pt x="310" y="74"/>
                  </a:lnTo>
                  <a:lnTo>
                    <a:pt x="317" y="79"/>
                  </a:lnTo>
                  <a:lnTo>
                    <a:pt x="324" y="84"/>
                  </a:lnTo>
                  <a:lnTo>
                    <a:pt x="331" y="89"/>
                  </a:lnTo>
                  <a:lnTo>
                    <a:pt x="338" y="94"/>
                  </a:lnTo>
                  <a:lnTo>
                    <a:pt x="345" y="99"/>
                  </a:lnTo>
                  <a:lnTo>
                    <a:pt x="353" y="104"/>
                  </a:lnTo>
                  <a:lnTo>
                    <a:pt x="360" y="109"/>
                  </a:lnTo>
                  <a:lnTo>
                    <a:pt x="367" y="114"/>
                  </a:lnTo>
                  <a:lnTo>
                    <a:pt x="374" y="120"/>
                  </a:lnTo>
                  <a:lnTo>
                    <a:pt x="382" y="125"/>
                  </a:lnTo>
                  <a:lnTo>
                    <a:pt x="389" y="130"/>
                  </a:lnTo>
                  <a:lnTo>
                    <a:pt x="396" y="135"/>
                  </a:lnTo>
                  <a:lnTo>
                    <a:pt x="403" y="140"/>
                  </a:lnTo>
                  <a:lnTo>
                    <a:pt x="410" y="145"/>
                  </a:lnTo>
                  <a:lnTo>
                    <a:pt x="410" y="145"/>
                  </a:lnTo>
                  <a:lnTo>
                    <a:pt x="409" y="145"/>
                  </a:lnTo>
                  <a:lnTo>
                    <a:pt x="405" y="145"/>
                  </a:lnTo>
                  <a:lnTo>
                    <a:pt x="399" y="145"/>
                  </a:lnTo>
                  <a:lnTo>
                    <a:pt x="392" y="145"/>
                  </a:lnTo>
                  <a:lnTo>
                    <a:pt x="384" y="145"/>
                  </a:lnTo>
                  <a:lnTo>
                    <a:pt x="374" y="145"/>
                  </a:lnTo>
                  <a:lnTo>
                    <a:pt x="364" y="145"/>
                  </a:lnTo>
                  <a:lnTo>
                    <a:pt x="354" y="145"/>
                  </a:lnTo>
                  <a:lnTo>
                    <a:pt x="344" y="145"/>
                  </a:lnTo>
                  <a:lnTo>
                    <a:pt x="334" y="145"/>
                  </a:lnTo>
                  <a:lnTo>
                    <a:pt x="326" y="145"/>
                  </a:lnTo>
                  <a:lnTo>
                    <a:pt x="318" y="145"/>
                  </a:lnTo>
                  <a:lnTo>
                    <a:pt x="312" y="145"/>
                  </a:lnTo>
                  <a:lnTo>
                    <a:pt x="309" y="145"/>
                  </a:lnTo>
                  <a:lnTo>
                    <a:pt x="308" y="145"/>
                  </a:lnTo>
                  <a:lnTo>
                    <a:pt x="308" y="145"/>
                  </a:lnTo>
                  <a:lnTo>
                    <a:pt x="308" y="149"/>
                  </a:lnTo>
                  <a:lnTo>
                    <a:pt x="308" y="155"/>
                  </a:lnTo>
                  <a:lnTo>
                    <a:pt x="308" y="160"/>
                  </a:lnTo>
                  <a:lnTo>
                    <a:pt x="308" y="166"/>
                  </a:lnTo>
                  <a:lnTo>
                    <a:pt x="308" y="172"/>
                  </a:lnTo>
                  <a:lnTo>
                    <a:pt x="308" y="179"/>
                  </a:lnTo>
                  <a:lnTo>
                    <a:pt x="308" y="186"/>
                  </a:lnTo>
                  <a:lnTo>
                    <a:pt x="308" y="193"/>
                  </a:lnTo>
                  <a:lnTo>
                    <a:pt x="308" y="201"/>
                  </a:lnTo>
                  <a:lnTo>
                    <a:pt x="308" y="208"/>
                  </a:lnTo>
                  <a:lnTo>
                    <a:pt x="308" y="216"/>
                  </a:lnTo>
                  <a:lnTo>
                    <a:pt x="308" y="225"/>
                  </a:lnTo>
                  <a:lnTo>
                    <a:pt x="308" y="233"/>
                  </a:lnTo>
                  <a:lnTo>
                    <a:pt x="308" y="241"/>
                  </a:lnTo>
                  <a:lnTo>
                    <a:pt x="308" y="250"/>
                  </a:lnTo>
                  <a:lnTo>
                    <a:pt x="308" y="258"/>
                  </a:lnTo>
                  <a:lnTo>
                    <a:pt x="308" y="267"/>
                  </a:lnTo>
                  <a:lnTo>
                    <a:pt x="308" y="275"/>
                  </a:lnTo>
                  <a:lnTo>
                    <a:pt x="308" y="284"/>
                  </a:lnTo>
                  <a:lnTo>
                    <a:pt x="308" y="293"/>
                  </a:lnTo>
                  <a:lnTo>
                    <a:pt x="308" y="301"/>
                  </a:lnTo>
                  <a:lnTo>
                    <a:pt x="308" y="310"/>
                  </a:lnTo>
                  <a:lnTo>
                    <a:pt x="308" y="318"/>
                  </a:lnTo>
                  <a:lnTo>
                    <a:pt x="308" y="326"/>
                  </a:lnTo>
                  <a:lnTo>
                    <a:pt x="308" y="334"/>
                  </a:lnTo>
                  <a:lnTo>
                    <a:pt x="308" y="342"/>
                  </a:lnTo>
                  <a:lnTo>
                    <a:pt x="308" y="349"/>
                  </a:lnTo>
                  <a:lnTo>
                    <a:pt x="308" y="357"/>
                  </a:lnTo>
                  <a:lnTo>
                    <a:pt x="308" y="364"/>
                  </a:lnTo>
                  <a:lnTo>
                    <a:pt x="308" y="370"/>
                  </a:lnTo>
                  <a:lnTo>
                    <a:pt x="308" y="377"/>
                  </a:lnTo>
                  <a:lnTo>
                    <a:pt x="308" y="383"/>
                  </a:lnTo>
                  <a:lnTo>
                    <a:pt x="308" y="388"/>
                  </a:lnTo>
                  <a:lnTo>
                    <a:pt x="308" y="394"/>
                  </a:lnTo>
                  <a:lnTo>
                    <a:pt x="308" y="399"/>
                  </a:lnTo>
                  <a:lnTo>
                    <a:pt x="308" y="403"/>
                  </a:lnTo>
                  <a:lnTo>
                    <a:pt x="308" y="407"/>
                  </a:lnTo>
                  <a:lnTo>
                    <a:pt x="308" y="410"/>
                  </a:lnTo>
                  <a:lnTo>
                    <a:pt x="308" y="413"/>
                  </a:lnTo>
                  <a:lnTo>
                    <a:pt x="308" y="415"/>
                  </a:lnTo>
                  <a:lnTo>
                    <a:pt x="308" y="417"/>
                  </a:lnTo>
                  <a:lnTo>
                    <a:pt x="308" y="418"/>
                  </a:lnTo>
                  <a:lnTo>
                    <a:pt x="308" y="418"/>
                  </a:lnTo>
                  <a:lnTo>
                    <a:pt x="308" y="418"/>
                  </a:lnTo>
                  <a:lnTo>
                    <a:pt x="307" y="418"/>
                  </a:lnTo>
                  <a:lnTo>
                    <a:pt x="305" y="418"/>
                  </a:lnTo>
                  <a:lnTo>
                    <a:pt x="302" y="418"/>
                  </a:lnTo>
                  <a:lnTo>
                    <a:pt x="299" y="418"/>
                  </a:lnTo>
                  <a:lnTo>
                    <a:pt x="294" y="418"/>
                  </a:lnTo>
                  <a:lnTo>
                    <a:pt x="289" y="418"/>
                  </a:lnTo>
                  <a:lnTo>
                    <a:pt x="282" y="418"/>
                  </a:lnTo>
                  <a:lnTo>
                    <a:pt x="275" y="418"/>
                  </a:lnTo>
                  <a:lnTo>
                    <a:pt x="268" y="418"/>
                  </a:lnTo>
                  <a:lnTo>
                    <a:pt x="260" y="418"/>
                  </a:lnTo>
                  <a:lnTo>
                    <a:pt x="251" y="418"/>
                  </a:lnTo>
                  <a:lnTo>
                    <a:pt x="243" y="418"/>
                  </a:lnTo>
                  <a:lnTo>
                    <a:pt x="233" y="418"/>
                  </a:lnTo>
                  <a:lnTo>
                    <a:pt x="224" y="418"/>
                  </a:lnTo>
                  <a:lnTo>
                    <a:pt x="214" y="418"/>
                  </a:lnTo>
                  <a:lnTo>
                    <a:pt x="205" y="418"/>
                  </a:lnTo>
                  <a:lnTo>
                    <a:pt x="195" y="418"/>
                  </a:lnTo>
                  <a:lnTo>
                    <a:pt x="186" y="418"/>
                  </a:lnTo>
                  <a:lnTo>
                    <a:pt x="176" y="418"/>
                  </a:lnTo>
                  <a:lnTo>
                    <a:pt x="167" y="418"/>
                  </a:lnTo>
                  <a:lnTo>
                    <a:pt x="158" y="418"/>
                  </a:lnTo>
                  <a:lnTo>
                    <a:pt x="150" y="418"/>
                  </a:lnTo>
                  <a:lnTo>
                    <a:pt x="142" y="418"/>
                  </a:lnTo>
                  <a:lnTo>
                    <a:pt x="134" y="418"/>
                  </a:lnTo>
                  <a:lnTo>
                    <a:pt x="127" y="418"/>
                  </a:lnTo>
                  <a:lnTo>
                    <a:pt x="121" y="418"/>
                  </a:lnTo>
                  <a:lnTo>
                    <a:pt x="116" y="418"/>
                  </a:lnTo>
                  <a:lnTo>
                    <a:pt x="111" y="418"/>
                  </a:lnTo>
                  <a:lnTo>
                    <a:pt x="107" y="418"/>
                  </a:lnTo>
                  <a:lnTo>
                    <a:pt x="104" y="418"/>
                  </a:lnTo>
                  <a:lnTo>
                    <a:pt x="103" y="418"/>
                  </a:lnTo>
                  <a:lnTo>
                    <a:pt x="102" y="418"/>
                  </a:lnTo>
                  <a:lnTo>
                    <a:pt x="102" y="418"/>
                  </a:lnTo>
                  <a:lnTo>
                    <a:pt x="102" y="418"/>
                  </a:lnTo>
                  <a:lnTo>
                    <a:pt x="102" y="417"/>
                  </a:lnTo>
                  <a:lnTo>
                    <a:pt x="102" y="415"/>
                  </a:lnTo>
                  <a:lnTo>
                    <a:pt x="102" y="413"/>
                  </a:lnTo>
                  <a:lnTo>
                    <a:pt x="102" y="410"/>
                  </a:lnTo>
                  <a:lnTo>
                    <a:pt x="102" y="407"/>
                  </a:lnTo>
                  <a:lnTo>
                    <a:pt x="102" y="403"/>
                  </a:lnTo>
                  <a:lnTo>
                    <a:pt x="102" y="399"/>
                  </a:lnTo>
                  <a:lnTo>
                    <a:pt x="102" y="394"/>
                  </a:lnTo>
                  <a:lnTo>
                    <a:pt x="102" y="388"/>
                  </a:lnTo>
                  <a:lnTo>
                    <a:pt x="102" y="383"/>
                  </a:lnTo>
                  <a:lnTo>
                    <a:pt x="102" y="377"/>
                  </a:lnTo>
                  <a:lnTo>
                    <a:pt x="102" y="370"/>
                  </a:lnTo>
                  <a:lnTo>
                    <a:pt x="102" y="364"/>
                  </a:lnTo>
                  <a:lnTo>
                    <a:pt x="102" y="357"/>
                  </a:lnTo>
                  <a:lnTo>
                    <a:pt x="102" y="349"/>
                  </a:lnTo>
                  <a:lnTo>
                    <a:pt x="102" y="342"/>
                  </a:lnTo>
                  <a:lnTo>
                    <a:pt x="102" y="334"/>
                  </a:lnTo>
                  <a:lnTo>
                    <a:pt x="102" y="326"/>
                  </a:lnTo>
                  <a:lnTo>
                    <a:pt x="102" y="318"/>
                  </a:lnTo>
                  <a:lnTo>
                    <a:pt x="102" y="310"/>
                  </a:lnTo>
                  <a:lnTo>
                    <a:pt x="102" y="301"/>
                  </a:lnTo>
                  <a:lnTo>
                    <a:pt x="102" y="293"/>
                  </a:lnTo>
                  <a:lnTo>
                    <a:pt x="102" y="284"/>
                  </a:lnTo>
                  <a:lnTo>
                    <a:pt x="102" y="275"/>
                  </a:lnTo>
                  <a:lnTo>
                    <a:pt x="102" y="267"/>
                  </a:lnTo>
                  <a:lnTo>
                    <a:pt x="102" y="258"/>
                  </a:lnTo>
                  <a:lnTo>
                    <a:pt x="102" y="250"/>
                  </a:lnTo>
                  <a:lnTo>
                    <a:pt x="102" y="241"/>
                  </a:lnTo>
                  <a:lnTo>
                    <a:pt x="102" y="233"/>
                  </a:lnTo>
                  <a:lnTo>
                    <a:pt x="102" y="225"/>
                  </a:lnTo>
                  <a:lnTo>
                    <a:pt x="102" y="216"/>
                  </a:lnTo>
                  <a:lnTo>
                    <a:pt x="102" y="208"/>
                  </a:lnTo>
                  <a:lnTo>
                    <a:pt x="102" y="201"/>
                  </a:lnTo>
                  <a:lnTo>
                    <a:pt x="102" y="193"/>
                  </a:lnTo>
                  <a:lnTo>
                    <a:pt x="102" y="186"/>
                  </a:lnTo>
                  <a:lnTo>
                    <a:pt x="102" y="179"/>
                  </a:lnTo>
                  <a:lnTo>
                    <a:pt x="102" y="172"/>
                  </a:lnTo>
                  <a:lnTo>
                    <a:pt x="102" y="166"/>
                  </a:lnTo>
                  <a:lnTo>
                    <a:pt x="102" y="160"/>
                  </a:lnTo>
                  <a:lnTo>
                    <a:pt x="102" y="155"/>
                  </a:lnTo>
                  <a:lnTo>
                    <a:pt x="102" y="149"/>
                  </a:lnTo>
                  <a:lnTo>
                    <a:pt x="102" y="145"/>
                  </a:lnTo>
                  <a:lnTo>
                    <a:pt x="102" y="145"/>
                  </a:lnTo>
                  <a:lnTo>
                    <a:pt x="101" y="145"/>
                  </a:lnTo>
                  <a:lnTo>
                    <a:pt x="97" y="145"/>
                  </a:lnTo>
                  <a:lnTo>
                    <a:pt x="92" y="145"/>
                  </a:lnTo>
                  <a:lnTo>
                    <a:pt x="84" y="145"/>
                  </a:lnTo>
                  <a:lnTo>
                    <a:pt x="76" y="145"/>
                  </a:lnTo>
                  <a:lnTo>
                    <a:pt x="66" y="145"/>
                  </a:lnTo>
                  <a:lnTo>
                    <a:pt x="56" y="145"/>
                  </a:lnTo>
                  <a:lnTo>
                    <a:pt x="46" y="145"/>
                  </a:lnTo>
                  <a:lnTo>
                    <a:pt x="36" y="145"/>
                  </a:lnTo>
                  <a:lnTo>
                    <a:pt x="26" y="145"/>
                  </a:lnTo>
                  <a:lnTo>
                    <a:pt x="18" y="145"/>
                  </a:lnTo>
                  <a:lnTo>
                    <a:pt x="10" y="145"/>
                  </a:lnTo>
                  <a:lnTo>
                    <a:pt x="5" y="145"/>
                  </a:lnTo>
                  <a:lnTo>
                    <a:pt x="1" y="145"/>
                  </a:lnTo>
                  <a:lnTo>
                    <a:pt x="0" y="145"/>
                  </a:lnTo>
                  <a:lnTo>
                    <a:pt x="0" y="145"/>
                  </a:lnTo>
                  <a:lnTo>
                    <a:pt x="7" y="140"/>
                  </a:lnTo>
                  <a:lnTo>
                    <a:pt x="14" y="135"/>
                  </a:lnTo>
                  <a:lnTo>
                    <a:pt x="21" y="130"/>
                  </a:lnTo>
                  <a:lnTo>
                    <a:pt x="28" y="125"/>
                  </a:lnTo>
                  <a:lnTo>
                    <a:pt x="35" y="120"/>
                  </a:lnTo>
                  <a:lnTo>
                    <a:pt x="43" y="114"/>
                  </a:lnTo>
                  <a:lnTo>
                    <a:pt x="50" y="109"/>
                  </a:lnTo>
                  <a:lnTo>
                    <a:pt x="57" y="104"/>
                  </a:lnTo>
                  <a:lnTo>
                    <a:pt x="65" y="99"/>
                  </a:lnTo>
                  <a:lnTo>
                    <a:pt x="72" y="94"/>
                  </a:lnTo>
                  <a:lnTo>
                    <a:pt x="79" y="89"/>
                  </a:lnTo>
                  <a:lnTo>
                    <a:pt x="86" y="84"/>
                  </a:lnTo>
                  <a:lnTo>
                    <a:pt x="93" y="79"/>
                  </a:lnTo>
                  <a:lnTo>
                    <a:pt x="100" y="74"/>
                  </a:lnTo>
                  <a:lnTo>
                    <a:pt x="107" y="69"/>
                  </a:lnTo>
                  <a:lnTo>
                    <a:pt x="114" y="64"/>
                  </a:lnTo>
                  <a:lnTo>
                    <a:pt x="120" y="60"/>
                  </a:lnTo>
                  <a:lnTo>
                    <a:pt x="127" y="55"/>
                  </a:lnTo>
                  <a:lnTo>
                    <a:pt x="133" y="51"/>
                  </a:lnTo>
                  <a:lnTo>
                    <a:pt x="139" y="46"/>
                  </a:lnTo>
                  <a:lnTo>
                    <a:pt x="145" y="42"/>
                  </a:lnTo>
                  <a:lnTo>
                    <a:pt x="151" y="38"/>
                  </a:lnTo>
                  <a:lnTo>
                    <a:pt x="157" y="34"/>
                  </a:lnTo>
                  <a:lnTo>
                    <a:pt x="162" y="30"/>
                  </a:lnTo>
                  <a:lnTo>
                    <a:pt x="167" y="27"/>
                  </a:lnTo>
                  <a:lnTo>
                    <a:pt x="172" y="23"/>
                  </a:lnTo>
                  <a:lnTo>
                    <a:pt x="176" y="20"/>
                  </a:lnTo>
                  <a:lnTo>
                    <a:pt x="181" y="17"/>
                  </a:lnTo>
                  <a:lnTo>
                    <a:pt x="185" y="14"/>
                  </a:lnTo>
                  <a:lnTo>
                    <a:pt x="188" y="12"/>
                  </a:lnTo>
                  <a:lnTo>
                    <a:pt x="192" y="9"/>
                  </a:lnTo>
                  <a:lnTo>
                    <a:pt x="195" y="7"/>
                  </a:lnTo>
                  <a:lnTo>
                    <a:pt x="197" y="5"/>
                  </a:lnTo>
                  <a:lnTo>
                    <a:pt x="199" y="4"/>
                  </a:lnTo>
                  <a:lnTo>
                    <a:pt x="201" y="2"/>
                  </a:lnTo>
                  <a:lnTo>
                    <a:pt x="203" y="1"/>
                  </a:lnTo>
                  <a:lnTo>
                    <a:pt x="204" y="1"/>
                  </a:lnTo>
                  <a:lnTo>
                    <a:pt x="205" y="0"/>
                  </a:lnTo>
                  <a:lnTo>
                    <a:pt x="205" y="0"/>
                  </a:lnTo>
                  <a:lnTo>
                    <a:pt x="205" y="0"/>
                  </a:lnTo>
                  <a:lnTo>
                    <a:pt x="205" y="0"/>
                  </a:lnTo>
                </a:path>
              </a:pathLst>
            </a:custGeom>
            <a:solidFill>
              <a:schemeClr val="bg2"/>
            </a:solidFill>
            <a:ln w="12700" cap="rnd" cmpd="sng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/>
            </a:p>
          </p:txBody>
        </p:sp>
        <p:graphicFrame>
          <p:nvGraphicFramePr>
            <p:cNvPr id="74798" name="Object 46"/>
            <p:cNvGraphicFramePr>
              <a:graphicFrameLocks noChangeAspect="1"/>
            </p:cNvGraphicFramePr>
            <p:nvPr/>
          </p:nvGraphicFramePr>
          <p:xfrm>
            <a:off x="1187" y="623"/>
            <a:ext cx="589" cy="230"/>
          </p:xfrm>
          <a:graphic>
            <a:graphicData uri="http://schemas.openxmlformats.org/presentationml/2006/ole">
              <p:oleObj spid="_x0000_s34819" name="Equation" r:id="rId4" imgW="583920" imgH="228600" progId="Equation.3">
                <p:embed/>
              </p:oleObj>
            </a:graphicData>
          </a:graphic>
        </p:graphicFrame>
        <p:graphicFrame>
          <p:nvGraphicFramePr>
            <p:cNvPr id="74799" name="Object 47"/>
            <p:cNvGraphicFramePr>
              <a:graphicFrameLocks noChangeAspect="1"/>
            </p:cNvGraphicFramePr>
            <p:nvPr/>
          </p:nvGraphicFramePr>
          <p:xfrm>
            <a:off x="219" y="1356"/>
            <a:ext cx="512" cy="189"/>
          </p:xfrm>
          <a:graphic>
            <a:graphicData uri="http://schemas.openxmlformats.org/presentationml/2006/ole">
              <p:oleObj spid="_x0000_s34820" name="Equation" r:id="rId5" imgW="482400" imgH="177480" progId="Equation.3">
                <p:embed/>
              </p:oleObj>
            </a:graphicData>
          </a:graphic>
        </p:graphicFrame>
        <p:graphicFrame>
          <p:nvGraphicFramePr>
            <p:cNvPr id="74800" name="Object 48"/>
            <p:cNvGraphicFramePr>
              <a:graphicFrameLocks noChangeAspect="1"/>
            </p:cNvGraphicFramePr>
            <p:nvPr/>
          </p:nvGraphicFramePr>
          <p:xfrm>
            <a:off x="225" y="2739"/>
            <a:ext cx="499" cy="189"/>
          </p:xfrm>
          <a:graphic>
            <a:graphicData uri="http://schemas.openxmlformats.org/presentationml/2006/ole">
              <p:oleObj spid="_x0000_s34821" name="Equation" r:id="rId6" imgW="469800" imgH="177480" progId="Equation.3">
                <p:embed/>
              </p:oleObj>
            </a:graphicData>
          </a:graphic>
        </p:graphicFrame>
        <p:grpSp>
          <p:nvGrpSpPr>
            <p:cNvPr id="3" name="Group 49"/>
            <p:cNvGrpSpPr>
              <a:grpSpLocks/>
            </p:cNvGrpSpPr>
            <p:nvPr/>
          </p:nvGrpSpPr>
          <p:grpSpPr bwMode="auto">
            <a:xfrm>
              <a:off x="1149" y="460"/>
              <a:ext cx="688" cy="56"/>
              <a:chOff x="1797" y="768"/>
              <a:chExt cx="688" cy="56"/>
            </a:xfrm>
          </p:grpSpPr>
          <p:sp>
            <p:nvSpPr>
              <p:cNvPr id="74802" name="Rectangle 50"/>
              <p:cNvSpPr>
                <a:spLocks noChangeArrowheads="1"/>
              </p:cNvSpPr>
              <p:nvPr/>
            </p:nvSpPr>
            <p:spPr bwMode="auto">
              <a:xfrm>
                <a:off x="1797" y="768"/>
                <a:ext cx="688" cy="56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tx2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803" name="Line 51"/>
              <p:cNvSpPr>
                <a:spLocks noChangeShapeType="1"/>
              </p:cNvSpPr>
              <p:nvPr/>
            </p:nvSpPr>
            <p:spPr bwMode="auto">
              <a:xfrm flipV="1">
                <a:off x="1818" y="768"/>
                <a:ext cx="40" cy="56"/>
              </a:xfrm>
              <a:prstGeom prst="line">
                <a:avLst/>
              </a:prstGeom>
              <a:noFill/>
              <a:ln w="9525">
                <a:solidFill>
                  <a:schemeClr val="tx2"/>
                </a:solidFill>
                <a:round/>
                <a:headEnd/>
                <a:tailEnd/>
              </a:ln>
              <a:effectLst/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74804" name="Line 52"/>
              <p:cNvSpPr>
                <a:spLocks noChangeShapeType="1"/>
              </p:cNvSpPr>
              <p:nvPr/>
            </p:nvSpPr>
            <p:spPr bwMode="auto">
              <a:xfrm flipV="1">
                <a:off x="1898" y="768"/>
                <a:ext cx="40" cy="56"/>
              </a:xfrm>
              <a:prstGeom prst="line">
                <a:avLst/>
              </a:prstGeom>
              <a:noFill/>
              <a:ln w="9525">
                <a:solidFill>
                  <a:schemeClr val="tx2"/>
                </a:solidFill>
                <a:round/>
                <a:headEnd/>
                <a:tailEnd/>
              </a:ln>
              <a:effectLst/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74805" name="Line 53"/>
              <p:cNvSpPr>
                <a:spLocks noChangeShapeType="1"/>
              </p:cNvSpPr>
              <p:nvPr/>
            </p:nvSpPr>
            <p:spPr bwMode="auto">
              <a:xfrm flipV="1">
                <a:off x="1854" y="768"/>
                <a:ext cx="40" cy="56"/>
              </a:xfrm>
              <a:prstGeom prst="line">
                <a:avLst/>
              </a:prstGeom>
              <a:noFill/>
              <a:ln w="9525">
                <a:solidFill>
                  <a:schemeClr val="tx2"/>
                </a:solidFill>
                <a:round/>
                <a:headEnd/>
                <a:tailEnd/>
              </a:ln>
              <a:effectLst/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74806" name="Line 54"/>
              <p:cNvSpPr>
                <a:spLocks noChangeShapeType="1"/>
              </p:cNvSpPr>
              <p:nvPr/>
            </p:nvSpPr>
            <p:spPr bwMode="auto">
              <a:xfrm flipV="1">
                <a:off x="1978" y="768"/>
                <a:ext cx="40" cy="56"/>
              </a:xfrm>
              <a:prstGeom prst="line">
                <a:avLst/>
              </a:prstGeom>
              <a:noFill/>
              <a:ln w="9525">
                <a:solidFill>
                  <a:schemeClr val="tx2"/>
                </a:solidFill>
                <a:round/>
                <a:headEnd/>
                <a:tailEnd/>
              </a:ln>
              <a:effectLst/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74807" name="Line 55"/>
              <p:cNvSpPr>
                <a:spLocks noChangeShapeType="1"/>
              </p:cNvSpPr>
              <p:nvPr/>
            </p:nvSpPr>
            <p:spPr bwMode="auto">
              <a:xfrm flipV="1">
                <a:off x="1938" y="768"/>
                <a:ext cx="40" cy="56"/>
              </a:xfrm>
              <a:prstGeom prst="line">
                <a:avLst/>
              </a:prstGeom>
              <a:noFill/>
              <a:ln w="9525">
                <a:solidFill>
                  <a:schemeClr val="tx2"/>
                </a:solidFill>
                <a:round/>
                <a:headEnd/>
                <a:tailEnd/>
              </a:ln>
              <a:effectLst/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74808" name="Line 56"/>
              <p:cNvSpPr>
                <a:spLocks noChangeShapeType="1"/>
              </p:cNvSpPr>
              <p:nvPr/>
            </p:nvSpPr>
            <p:spPr bwMode="auto">
              <a:xfrm flipV="1">
                <a:off x="2018" y="768"/>
                <a:ext cx="40" cy="56"/>
              </a:xfrm>
              <a:prstGeom prst="line">
                <a:avLst/>
              </a:prstGeom>
              <a:noFill/>
              <a:ln w="9525">
                <a:solidFill>
                  <a:schemeClr val="tx2"/>
                </a:solidFill>
                <a:round/>
                <a:headEnd/>
                <a:tailEnd/>
              </a:ln>
              <a:effectLst/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74809" name="Line 57"/>
              <p:cNvSpPr>
                <a:spLocks noChangeShapeType="1"/>
              </p:cNvSpPr>
              <p:nvPr/>
            </p:nvSpPr>
            <p:spPr bwMode="auto">
              <a:xfrm flipV="1">
                <a:off x="2058" y="768"/>
                <a:ext cx="40" cy="56"/>
              </a:xfrm>
              <a:prstGeom prst="line">
                <a:avLst/>
              </a:prstGeom>
              <a:noFill/>
              <a:ln w="9525">
                <a:solidFill>
                  <a:schemeClr val="tx2"/>
                </a:solidFill>
                <a:round/>
                <a:headEnd/>
                <a:tailEnd/>
              </a:ln>
              <a:effectLst/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74810" name="Line 58"/>
              <p:cNvSpPr>
                <a:spLocks noChangeShapeType="1"/>
              </p:cNvSpPr>
              <p:nvPr/>
            </p:nvSpPr>
            <p:spPr bwMode="auto">
              <a:xfrm flipV="1">
                <a:off x="2098" y="768"/>
                <a:ext cx="40" cy="56"/>
              </a:xfrm>
              <a:prstGeom prst="line">
                <a:avLst/>
              </a:prstGeom>
              <a:noFill/>
              <a:ln w="9525">
                <a:solidFill>
                  <a:schemeClr val="tx2"/>
                </a:solidFill>
                <a:round/>
                <a:headEnd/>
                <a:tailEnd/>
              </a:ln>
              <a:effectLst/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74811" name="Line 59"/>
              <p:cNvSpPr>
                <a:spLocks noChangeShapeType="1"/>
              </p:cNvSpPr>
              <p:nvPr/>
            </p:nvSpPr>
            <p:spPr bwMode="auto">
              <a:xfrm flipV="1">
                <a:off x="2138" y="768"/>
                <a:ext cx="40" cy="56"/>
              </a:xfrm>
              <a:prstGeom prst="line">
                <a:avLst/>
              </a:prstGeom>
              <a:noFill/>
              <a:ln w="9525">
                <a:solidFill>
                  <a:schemeClr val="tx2"/>
                </a:solidFill>
                <a:round/>
                <a:headEnd/>
                <a:tailEnd/>
              </a:ln>
              <a:effectLst/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74812" name="Line 60"/>
              <p:cNvSpPr>
                <a:spLocks noChangeShapeType="1"/>
              </p:cNvSpPr>
              <p:nvPr/>
            </p:nvSpPr>
            <p:spPr bwMode="auto">
              <a:xfrm flipV="1">
                <a:off x="2176" y="768"/>
                <a:ext cx="40" cy="56"/>
              </a:xfrm>
              <a:prstGeom prst="line">
                <a:avLst/>
              </a:prstGeom>
              <a:noFill/>
              <a:ln w="9525">
                <a:solidFill>
                  <a:schemeClr val="tx2"/>
                </a:solidFill>
                <a:round/>
                <a:headEnd/>
                <a:tailEnd/>
              </a:ln>
              <a:effectLst/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74813" name="Line 61"/>
              <p:cNvSpPr>
                <a:spLocks noChangeShapeType="1"/>
              </p:cNvSpPr>
              <p:nvPr/>
            </p:nvSpPr>
            <p:spPr bwMode="auto">
              <a:xfrm flipV="1">
                <a:off x="2255" y="768"/>
                <a:ext cx="40" cy="56"/>
              </a:xfrm>
              <a:prstGeom prst="line">
                <a:avLst/>
              </a:prstGeom>
              <a:noFill/>
              <a:ln w="9525">
                <a:solidFill>
                  <a:schemeClr val="tx2"/>
                </a:solidFill>
                <a:round/>
                <a:headEnd/>
                <a:tailEnd/>
              </a:ln>
              <a:effectLst/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74814" name="Line 62"/>
              <p:cNvSpPr>
                <a:spLocks noChangeShapeType="1"/>
              </p:cNvSpPr>
              <p:nvPr/>
            </p:nvSpPr>
            <p:spPr bwMode="auto">
              <a:xfrm flipV="1">
                <a:off x="2216" y="768"/>
                <a:ext cx="40" cy="56"/>
              </a:xfrm>
              <a:prstGeom prst="line">
                <a:avLst/>
              </a:prstGeom>
              <a:noFill/>
              <a:ln w="9525">
                <a:solidFill>
                  <a:schemeClr val="tx2"/>
                </a:solidFill>
                <a:round/>
                <a:headEnd/>
                <a:tailEnd/>
              </a:ln>
              <a:effectLst/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74815" name="Line 63"/>
              <p:cNvSpPr>
                <a:spLocks noChangeShapeType="1"/>
              </p:cNvSpPr>
              <p:nvPr/>
            </p:nvSpPr>
            <p:spPr bwMode="auto">
              <a:xfrm flipV="1">
                <a:off x="2295" y="768"/>
                <a:ext cx="40" cy="56"/>
              </a:xfrm>
              <a:prstGeom prst="line">
                <a:avLst/>
              </a:prstGeom>
              <a:noFill/>
              <a:ln w="9525">
                <a:solidFill>
                  <a:schemeClr val="tx2"/>
                </a:solidFill>
                <a:round/>
                <a:headEnd/>
                <a:tailEnd/>
              </a:ln>
              <a:effectLst/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74816" name="Line 64"/>
              <p:cNvSpPr>
                <a:spLocks noChangeShapeType="1"/>
              </p:cNvSpPr>
              <p:nvPr/>
            </p:nvSpPr>
            <p:spPr bwMode="auto">
              <a:xfrm flipV="1">
                <a:off x="2335" y="768"/>
                <a:ext cx="40" cy="56"/>
              </a:xfrm>
              <a:prstGeom prst="line">
                <a:avLst/>
              </a:prstGeom>
              <a:noFill/>
              <a:ln w="9525">
                <a:solidFill>
                  <a:schemeClr val="tx2"/>
                </a:solidFill>
                <a:round/>
                <a:headEnd/>
                <a:tailEnd/>
              </a:ln>
              <a:effectLst/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74817" name="Line 65"/>
              <p:cNvSpPr>
                <a:spLocks noChangeShapeType="1"/>
              </p:cNvSpPr>
              <p:nvPr/>
            </p:nvSpPr>
            <p:spPr bwMode="auto">
              <a:xfrm flipV="1">
                <a:off x="2371" y="768"/>
                <a:ext cx="40" cy="56"/>
              </a:xfrm>
              <a:prstGeom prst="line">
                <a:avLst/>
              </a:prstGeom>
              <a:noFill/>
              <a:ln w="9525">
                <a:solidFill>
                  <a:schemeClr val="tx2"/>
                </a:solidFill>
                <a:round/>
                <a:headEnd/>
                <a:tailEnd/>
              </a:ln>
              <a:effectLst/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74818" name="Line 66"/>
              <p:cNvSpPr>
                <a:spLocks noChangeShapeType="1"/>
              </p:cNvSpPr>
              <p:nvPr/>
            </p:nvSpPr>
            <p:spPr bwMode="auto">
              <a:xfrm flipV="1">
                <a:off x="2411" y="768"/>
                <a:ext cx="40" cy="56"/>
              </a:xfrm>
              <a:prstGeom prst="line">
                <a:avLst/>
              </a:prstGeom>
              <a:noFill/>
              <a:ln w="9525">
                <a:solidFill>
                  <a:schemeClr val="tx2"/>
                </a:solidFill>
                <a:round/>
                <a:headEnd/>
                <a:tailEnd/>
              </a:ln>
              <a:effectLst/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74819" name="Line 67"/>
              <p:cNvSpPr>
                <a:spLocks noChangeShapeType="1"/>
              </p:cNvSpPr>
              <p:nvPr/>
            </p:nvSpPr>
            <p:spPr bwMode="auto">
              <a:xfrm flipV="1">
                <a:off x="2445" y="768"/>
                <a:ext cx="40" cy="56"/>
              </a:xfrm>
              <a:prstGeom prst="line">
                <a:avLst/>
              </a:prstGeom>
              <a:noFill/>
              <a:ln w="9525">
                <a:solidFill>
                  <a:schemeClr val="tx2"/>
                </a:solidFill>
                <a:round/>
                <a:headEnd/>
                <a:tailEnd/>
              </a:ln>
              <a:effectLst/>
            </p:spPr>
            <p:txBody>
              <a:bodyPr anchor="ctr"/>
              <a:lstStyle/>
              <a:p>
                <a:endParaRPr lang="en-US"/>
              </a:p>
            </p:txBody>
          </p:sp>
        </p:grpSp>
        <p:grpSp>
          <p:nvGrpSpPr>
            <p:cNvPr id="4" name="Group 68"/>
            <p:cNvGrpSpPr>
              <a:grpSpLocks/>
            </p:cNvGrpSpPr>
            <p:nvPr/>
          </p:nvGrpSpPr>
          <p:grpSpPr bwMode="auto">
            <a:xfrm>
              <a:off x="1149" y="556"/>
              <a:ext cx="688" cy="56"/>
              <a:chOff x="1797" y="864"/>
              <a:chExt cx="688" cy="56"/>
            </a:xfrm>
          </p:grpSpPr>
          <p:sp>
            <p:nvSpPr>
              <p:cNvPr id="74821" name="Rectangle 69"/>
              <p:cNvSpPr>
                <a:spLocks noChangeArrowheads="1"/>
              </p:cNvSpPr>
              <p:nvPr/>
            </p:nvSpPr>
            <p:spPr bwMode="auto">
              <a:xfrm flipV="1">
                <a:off x="1797" y="864"/>
                <a:ext cx="688" cy="56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tx2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822" name="Line 70"/>
              <p:cNvSpPr>
                <a:spLocks noChangeShapeType="1"/>
              </p:cNvSpPr>
              <p:nvPr/>
            </p:nvSpPr>
            <p:spPr bwMode="auto">
              <a:xfrm>
                <a:off x="1818" y="864"/>
                <a:ext cx="40" cy="56"/>
              </a:xfrm>
              <a:prstGeom prst="line">
                <a:avLst/>
              </a:prstGeom>
              <a:noFill/>
              <a:ln w="9525">
                <a:solidFill>
                  <a:schemeClr val="tx2"/>
                </a:solidFill>
                <a:round/>
                <a:headEnd/>
                <a:tailEnd/>
              </a:ln>
              <a:effectLst/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74823" name="Line 71"/>
              <p:cNvSpPr>
                <a:spLocks noChangeShapeType="1"/>
              </p:cNvSpPr>
              <p:nvPr/>
            </p:nvSpPr>
            <p:spPr bwMode="auto">
              <a:xfrm>
                <a:off x="1898" y="864"/>
                <a:ext cx="40" cy="56"/>
              </a:xfrm>
              <a:prstGeom prst="line">
                <a:avLst/>
              </a:prstGeom>
              <a:noFill/>
              <a:ln w="9525">
                <a:solidFill>
                  <a:schemeClr val="tx2"/>
                </a:solidFill>
                <a:round/>
                <a:headEnd/>
                <a:tailEnd/>
              </a:ln>
              <a:effectLst/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74824" name="Line 72"/>
              <p:cNvSpPr>
                <a:spLocks noChangeShapeType="1"/>
              </p:cNvSpPr>
              <p:nvPr/>
            </p:nvSpPr>
            <p:spPr bwMode="auto">
              <a:xfrm>
                <a:off x="1854" y="864"/>
                <a:ext cx="40" cy="56"/>
              </a:xfrm>
              <a:prstGeom prst="line">
                <a:avLst/>
              </a:prstGeom>
              <a:noFill/>
              <a:ln w="9525">
                <a:solidFill>
                  <a:schemeClr val="tx2"/>
                </a:solidFill>
                <a:round/>
                <a:headEnd/>
                <a:tailEnd/>
              </a:ln>
              <a:effectLst/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74825" name="Line 73"/>
              <p:cNvSpPr>
                <a:spLocks noChangeShapeType="1"/>
              </p:cNvSpPr>
              <p:nvPr/>
            </p:nvSpPr>
            <p:spPr bwMode="auto">
              <a:xfrm>
                <a:off x="1978" y="864"/>
                <a:ext cx="40" cy="56"/>
              </a:xfrm>
              <a:prstGeom prst="line">
                <a:avLst/>
              </a:prstGeom>
              <a:noFill/>
              <a:ln w="9525">
                <a:solidFill>
                  <a:schemeClr val="tx2"/>
                </a:solidFill>
                <a:round/>
                <a:headEnd/>
                <a:tailEnd/>
              </a:ln>
              <a:effectLst/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74826" name="Line 74"/>
              <p:cNvSpPr>
                <a:spLocks noChangeShapeType="1"/>
              </p:cNvSpPr>
              <p:nvPr/>
            </p:nvSpPr>
            <p:spPr bwMode="auto">
              <a:xfrm>
                <a:off x="1938" y="864"/>
                <a:ext cx="40" cy="56"/>
              </a:xfrm>
              <a:prstGeom prst="line">
                <a:avLst/>
              </a:prstGeom>
              <a:noFill/>
              <a:ln w="9525">
                <a:solidFill>
                  <a:schemeClr val="tx2"/>
                </a:solidFill>
                <a:round/>
                <a:headEnd/>
                <a:tailEnd/>
              </a:ln>
              <a:effectLst/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74827" name="Line 75"/>
              <p:cNvSpPr>
                <a:spLocks noChangeShapeType="1"/>
              </p:cNvSpPr>
              <p:nvPr/>
            </p:nvSpPr>
            <p:spPr bwMode="auto">
              <a:xfrm>
                <a:off x="2018" y="864"/>
                <a:ext cx="40" cy="56"/>
              </a:xfrm>
              <a:prstGeom prst="line">
                <a:avLst/>
              </a:prstGeom>
              <a:noFill/>
              <a:ln w="9525">
                <a:solidFill>
                  <a:schemeClr val="tx2"/>
                </a:solidFill>
                <a:round/>
                <a:headEnd/>
                <a:tailEnd/>
              </a:ln>
              <a:effectLst/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74828" name="Line 76"/>
              <p:cNvSpPr>
                <a:spLocks noChangeShapeType="1"/>
              </p:cNvSpPr>
              <p:nvPr/>
            </p:nvSpPr>
            <p:spPr bwMode="auto">
              <a:xfrm>
                <a:off x="2058" y="864"/>
                <a:ext cx="40" cy="56"/>
              </a:xfrm>
              <a:prstGeom prst="line">
                <a:avLst/>
              </a:prstGeom>
              <a:noFill/>
              <a:ln w="9525">
                <a:solidFill>
                  <a:schemeClr val="tx2"/>
                </a:solidFill>
                <a:round/>
                <a:headEnd/>
                <a:tailEnd/>
              </a:ln>
              <a:effectLst/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74829" name="Line 77"/>
              <p:cNvSpPr>
                <a:spLocks noChangeShapeType="1"/>
              </p:cNvSpPr>
              <p:nvPr/>
            </p:nvSpPr>
            <p:spPr bwMode="auto">
              <a:xfrm>
                <a:off x="2098" y="864"/>
                <a:ext cx="40" cy="56"/>
              </a:xfrm>
              <a:prstGeom prst="line">
                <a:avLst/>
              </a:prstGeom>
              <a:noFill/>
              <a:ln w="9525">
                <a:solidFill>
                  <a:schemeClr val="tx2"/>
                </a:solidFill>
                <a:round/>
                <a:headEnd/>
                <a:tailEnd/>
              </a:ln>
              <a:effectLst/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74830" name="Line 78"/>
              <p:cNvSpPr>
                <a:spLocks noChangeShapeType="1"/>
              </p:cNvSpPr>
              <p:nvPr/>
            </p:nvSpPr>
            <p:spPr bwMode="auto">
              <a:xfrm>
                <a:off x="2138" y="864"/>
                <a:ext cx="40" cy="56"/>
              </a:xfrm>
              <a:prstGeom prst="line">
                <a:avLst/>
              </a:prstGeom>
              <a:noFill/>
              <a:ln w="9525">
                <a:solidFill>
                  <a:schemeClr val="tx2"/>
                </a:solidFill>
                <a:round/>
                <a:headEnd/>
                <a:tailEnd/>
              </a:ln>
              <a:effectLst/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74831" name="Line 79"/>
              <p:cNvSpPr>
                <a:spLocks noChangeShapeType="1"/>
              </p:cNvSpPr>
              <p:nvPr/>
            </p:nvSpPr>
            <p:spPr bwMode="auto">
              <a:xfrm>
                <a:off x="2176" y="864"/>
                <a:ext cx="40" cy="56"/>
              </a:xfrm>
              <a:prstGeom prst="line">
                <a:avLst/>
              </a:prstGeom>
              <a:noFill/>
              <a:ln w="9525">
                <a:solidFill>
                  <a:schemeClr val="tx2"/>
                </a:solidFill>
                <a:round/>
                <a:headEnd/>
                <a:tailEnd/>
              </a:ln>
              <a:effectLst/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74832" name="Line 80"/>
              <p:cNvSpPr>
                <a:spLocks noChangeShapeType="1"/>
              </p:cNvSpPr>
              <p:nvPr/>
            </p:nvSpPr>
            <p:spPr bwMode="auto">
              <a:xfrm>
                <a:off x="2255" y="864"/>
                <a:ext cx="40" cy="56"/>
              </a:xfrm>
              <a:prstGeom prst="line">
                <a:avLst/>
              </a:prstGeom>
              <a:noFill/>
              <a:ln w="9525">
                <a:solidFill>
                  <a:schemeClr val="tx2"/>
                </a:solidFill>
                <a:round/>
                <a:headEnd/>
                <a:tailEnd/>
              </a:ln>
              <a:effectLst/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74833" name="Line 81"/>
              <p:cNvSpPr>
                <a:spLocks noChangeShapeType="1"/>
              </p:cNvSpPr>
              <p:nvPr/>
            </p:nvSpPr>
            <p:spPr bwMode="auto">
              <a:xfrm>
                <a:off x="2216" y="864"/>
                <a:ext cx="40" cy="56"/>
              </a:xfrm>
              <a:prstGeom prst="line">
                <a:avLst/>
              </a:prstGeom>
              <a:noFill/>
              <a:ln w="9525">
                <a:solidFill>
                  <a:schemeClr val="tx2"/>
                </a:solidFill>
                <a:round/>
                <a:headEnd/>
                <a:tailEnd/>
              </a:ln>
              <a:effectLst/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74834" name="Line 82"/>
              <p:cNvSpPr>
                <a:spLocks noChangeShapeType="1"/>
              </p:cNvSpPr>
              <p:nvPr/>
            </p:nvSpPr>
            <p:spPr bwMode="auto">
              <a:xfrm>
                <a:off x="2295" y="864"/>
                <a:ext cx="40" cy="56"/>
              </a:xfrm>
              <a:prstGeom prst="line">
                <a:avLst/>
              </a:prstGeom>
              <a:noFill/>
              <a:ln w="9525">
                <a:solidFill>
                  <a:schemeClr val="tx2"/>
                </a:solidFill>
                <a:round/>
                <a:headEnd/>
                <a:tailEnd/>
              </a:ln>
              <a:effectLst/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74835" name="Line 83"/>
              <p:cNvSpPr>
                <a:spLocks noChangeShapeType="1"/>
              </p:cNvSpPr>
              <p:nvPr/>
            </p:nvSpPr>
            <p:spPr bwMode="auto">
              <a:xfrm>
                <a:off x="2335" y="864"/>
                <a:ext cx="40" cy="56"/>
              </a:xfrm>
              <a:prstGeom prst="line">
                <a:avLst/>
              </a:prstGeom>
              <a:noFill/>
              <a:ln w="9525">
                <a:solidFill>
                  <a:schemeClr val="tx2"/>
                </a:solidFill>
                <a:round/>
                <a:headEnd/>
                <a:tailEnd/>
              </a:ln>
              <a:effectLst/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74836" name="Line 84"/>
              <p:cNvSpPr>
                <a:spLocks noChangeShapeType="1"/>
              </p:cNvSpPr>
              <p:nvPr/>
            </p:nvSpPr>
            <p:spPr bwMode="auto">
              <a:xfrm>
                <a:off x="2371" y="864"/>
                <a:ext cx="40" cy="56"/>
              </a:xfrm>
              <a:prstGeom prst="line">
                <a:avLst/>
              </a:prstGeom>
              <a:noFill/>
              <a:ln w="9525">
                <a:solidFill>
                  <a:schemeClr val="tx2"/>
                </a:solidFill>
                <a:round/>
                <a:headEnd/>
                <a:tailEnd/>
              </a:ln>
              <a:effectLst/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74837" name="Line 85"/>
              <p:cNvSpPr>
                <a:spLocks noChangeShapeType="1"/>
              </p:cNvSpPr>
              <p:nvPr/>
            </p:nvSpPr>
            <p:spPr bwMode="auto">
              <a:xfrm>
                <a:off x="2411" y="864"/>
                <a:ext cx="40" cy="56"/>
              </a:xfrm>
              <a:prstGeom prst="line">
                <a:avLst/>
              </a:prstGeom>
              <a:noFill/>
              <a:ln w="9525">
                <a:solidFill>
                  <a:schemeClr val="tx2"/>
                </a:solidFill>
                <a:round/>
                <a:headEnd/>
                <a:tailEnd/>
              </a:ln>
              <a:effectLst/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74838" name="Line 86"/>
              <p:cNvSpPr>
                <a:spLocks noChangeShapeType="1"/>
              </p:cNvSpPr>
              <p:nvPr/>
            </p:nvSpPr>
            <p:spPr bwMode="auto">
              <a:xfrm>
                <a:off x="2445" y="864"/>
                <a:ext cx="40" cy="56"/>
              </a:xfrm>
              <a:prstGeom prst="line">
                <a:avLst/>
              </a:prstGeom>
              <a:noFill/>
              <a:ln w="9525">
                <a:solidFill>
                  <a:schemeClr val="tx2"/>
                </a:solidFill>
                <a:round/>
                <a:headEnd/>
                <a:tailEnd/>
              </a:ln>
              <a:effectLst/>
            </p:spPr>
            <p:txBody>
              <a:bodyPr anchor="ctr"/>
              <a:lstStyle/>
              <a:p>
                <a:endParaRPr lang="en-US"/>
              </a:p>
            </p:txBody>
          </p:sp>
        </p:grpSp>
        <p:sp>
          <p:nvSpPr>
            <p:cNvPr id="74839" name="Text Box 87"/>
            <p:cNvSpPr txBox="1">
              <a:spLocks noChangeArrowheads="1"/>
            </p:cNvSpPr>
            <p:nvPr/>
          </p:nvSpPr>
          <p:spPr bwMode="auto">
            <a:xfrm>
              <a:off x="192" y="412"/>
              <a:ext cx="528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>
                  <a:solidFill>
                    <a:schemeClr val="tx2"/>
                  </a:solidFill>
                  <a:latin typeface="Times New Roman" pitchFamily="18" charset="0"/>
                </a:rPr>
                <a:t>MCP</a:t>
              </a:r>
              <a:endParaRPr lang="en-CA">
                <a:solidFill>
                  <a:schemeClr val="tx2"/>
                </a:solidFill>
                <a:latin typeface="Times New Roman" pitchFamily="18" charset="0"/>
              </a:endParaRPr>
            </a:p>
          </p:txBody>
        </p:sp>
        <p:sp>
          <p:nvSpPr>
            <p:cNvPr id="74840" name="Rectangle 88"/>
            <p:cNvSpPr>
              <a:spLocks noChangeArrowheads="1"/>
            </p:cNvSpPr>
            <p:nvPr/>
          </p:nvSpPr>
          <p:spPr bwMode="auto">
            <a:xfrm>
              <a:off x="2397" y="2576"/>
              <a:ext cx="676" cy="524"/>
            </a:xfrm>
            <a:prstGeom prst="rect">
              <a:avLst/>
            </a:prstGeom>
            <a:noFill/>
            <a:ln w="25400">
              <a:solidFill>
                <a:srgbClr val="2F13FF"/>
              </a:solidFill>
              <a:miter lim="800000"/>
              <a:headEnd/>
              <a:tailEnd/>
            </a:ln>
            <a:effectLst/>
          </p:spPr>
          <p:txBody>
            <a:bodyPr lIns="0" tIns="0" rIns="0" bIns="0"/>
            <a:lstStyle/>
            <a:p>
              <a:pPr algn="ctr"/>
              <a:r>
                <a:rPr lang="en-US">
                  <a:solidFill>
                    <a:srgbClr val="000000"/>
                  </a:solidFill>
                  <a:latin typeface="Times New Roman" pitchFamily="18" charset="0"/>
                </a:rPr>
                <a:t>Orbital</a:t>
              </a:r>
            </a:p>
            <a:p>
              <a:pPr algn="ctr"/>
              <a:r>
                <a:rPr lang="en-US">
                  <a:solidFill>
                    <a:srgbClr val="000000"/>
                  </a:solidFill>
                  <a:latin typeface="Times New Roman" pitchFamily="18" charset="0"/>
                </a:rPr>
                <a:t>Energy</a:t>
              </a:r>
            </a:p>
          </p:txBody>
        </p:sp>
        <p:grpSp>
          <p:nvGrpSpPr>
            <p:cNvPr id="5" name="Group 89"/>
            <p:cNvGrpSpPr>
              <a:grpSpLocks/>
            </p:cNvGrpSpPr>
            <p:nvPr/>
          </p:nvGrpSpPr>
          <p:grpSpPr bwMode="auto">
            <a:xfrm>
              <a:off x="2397" y="1341"/>
              <a:ext cx="677" cy="1121"/>
              <a:chOff x="3643" y="1612"/>
              <a:chExt cx="677" cy="1121"/>
            </a:xfrm>
          </p:grpSpPr>
          <p:sp>
            <p:nvSpPr>
              <p:cNvPr id="74842" name="Rectangle 90"/>
              <p:cNvSpPr>
                <a:spLocks noChangeArrowheads="1"/>
              </p:cNvSpPr>
              <p:nvPr/>
            </p:nvSpPr>
            <p:spPr bwMode="auto">
              <a:xfrm>
                <a:off x="3643" y="1612"/>
                <a:ext cx="677" cy="481"/>
              </a:xfrm>
              <a:prstGeom prst="rect">
                <a:avLst/>
              </a:prstGeom>
              <a:noFill/>
              <a:ln w="25400">
                <a:solidFill>
                  <a:srgbClr val="2F13FF"/>
                </a:solidFill>
                <a:miter lim="800000"/>
                <a:headEnd/>
                <a:tailEnd/>
              </a:ln>
              <a:effectLst/>
            </p:spPr>
            <p:txBody>
              <a:bodyPr lIns="0" tIns="0" rIns="0" bIns="0"/>
              <a:lstStyle/>
              <a:p>
                <a:pPr algn="ctr"/>
                <a:r>
                  <a:rPr lang="en-US">
                    <a:solidFill>
                      <a:srgbClr val="000000"/>
                    </a:solidFill>
                    <a:latin typeface="Times New Roman" pitchFamily="18" charset="0"/>
                  </a:rPr>
                  <a:t>Linear</a:t>
                </a:r>
              </a:p>
              <a:p>
                <a:pPr algn="ctr"/>
                <a:r>
                  <a:rPr lang="en-US">
                    <a:solidFill>
                      <a:srgbClr val="000000"/>
                    </a:solidFill>
                    <a:latin typeface="Times New Roman" pitchFamily="18" charset="0"/>
                  </a:rPr>
                  <a:t>Energy</a:t>
                </a:r>
              </a:p>
            </p:txBody>
          </p:sp>
          <p:sp>
            <p:nvSpPr>
              <p:cNvPr id="74843" name="Freeform 91"/>
              <p:cNvSpPr>
                <a:spLocks/>
              </p:cNvSpPr>
              <p:nvPr/>
            </p:nvSpPr>
            <p:spPr bwMode="auto">
              <a:xfrm>
                <a:off x="3805" y="2160"/>
                <a:ext cx="353" cy="573"/>
              </a:xfrm>
              <a:custGeom>
                <a:avLst/>
                <a:gdLst/>
                <a:ahLst/>
                <a:cxnLst>
                  <a:cxn ang="0">
                    <a:pos x="182" y="8"/>
                  </a:cxn>
                  <a:cxn ang="0">
                    <a:pos x="204" y="34"/>
                  </a:cxn>
                  <a:cxn ang="0">
                    <a:pos x="236" y="73"/>
                  </a:cxn>
                  <a:cxn ang="0">
                    <a:pos x="273" y="116"/>
                  </a:cxn>
                  <a:cxn ang="0">
                    <a:pos x="308" y="157"/>
                  </a:cxn>
                  <a:cxn ang="0">
                    <a:pos x="336" y="190"/>
                  </a:cxn>
                  <a:cxn ang="0">
                    <a:pos x="351" y="208"/>
                  </a:cxn>
                  <a:cxn ang="0">
                    <a:pos x="340" y="209"/>
                  </a:cxn>
                  <a:cxn ang="0">
                    <a:pos x="284" y="209"/>
                  </a:cxn>
                  <a:cxn ang="0">
                    <a:pos x="264" y="216"/>
                  </a:cxn>
                  <a:cxn ang="0">
                    <a:pos x="264" y="256"/>
                  </a:cxn>
                  <a:cxn ang="0">
                    <a:pos x="264" y="300"/>
                  </a:cxn>
                  <a:cxn ang="0">
                    <a:pos x="264" y="346"/>
                  </a:cxn>
                  <a:cxn ang="0">
                    <a:pos x="264" y="394"/>
                  </a:cxn>
                  <a:cxn ang="0">
                    <a:pos x="264" y="444"/>
                  </a:cxn>
                  <a:cxn ang="0">
                    <a:pos x="264" y="494"/>
                  </a:cxn>
                  <a:cxn ang="0">
                    <a:pos x="264" y="543"/>
                  </a:cxn>
                  <a:cxn ang="0">
                    <a:pos x="264" y="592"/>
                  </a:cxn>
                  <a:cxn ang="0">
                    <a:pos x="264" y="638"/>
                  </a:cxn>
                  <a:cxn ang="0">
                    <a:pos x="264" y="681"/>
                  </a:cxn>
                  <a:cxn ang="0">
                    <a:pos x="264" y="721"/>
                  </a:cxn>
                  <a:cxn ang="0">
                    <a:pos x="264" y="757"/>
                  </a:cxn>
                  <a:cxn ang="0">
                    <a:pos x="264" y="787"/>
                  </a:cxn>
                  <a:cxn ang="0">
                    <a:pos x="264" y="811"/>
                  </a:cxn>
                  <a:cxn ang="0">
                    <a:pos x="264" y="828"/>
                  </a:cxn>
                  <a:cxn ang="0">
                    <a:pos x="264" y="838"/>
                  </a:cxn>
                  <a:cxn ang="0">
                    <a:pos x="263" y="840"/>
                  </a:cxn>
                  <a:cxn ang="0">
                    <a:pos x="234" y="840"/>
                  </a:cxn>
                  <a:cxn ang="0">
                    <a:pos x="181" y="840"/>
                  </a:cxn>
                  <a:cxn ang="0">
                    <a:pos x="125" y="840"/>
                  </a:cxn>
                  <a:cxn ang="0">
                    <a:pos x="90" y="840"/>
                  </a:cxn>
                  <a:cxn ang="0">
                    <a:pos x="88" y="839"/>
                  </a:cxn>
                  <a:cxn ang="0">
                    <a:pos x="88" y="830"/>
                  </a:cxn>
                  <a:cxn ang="0">
                    <a:pos x="88" y="814"/>
                  </a:cxn>
                  <a:cxn ang="0">
                    <a:pos x="88" y="791"/>
                  </a:cxn>
                  <a:cxn ang="0">
                    <a:pos x="88" y="762"/>
                  </a:cxn>
                  <a:cxn ang="0">
                    <a:pos x="88" y="727"/>
                  </a:cxn>
                  <a:cxn ang="0">
                    <a:pos x="88" y="688"/>
                  </a:cxn>
                  <a:cxn ang="0">
                    <a:pos x="88" y="645"/>
                  </a:cxn>
                  <a:cxn ang="0">
                    <a:pos x="88" y="600"/>
                  </a:cxn>
                  <a:cxn ang="0">
                    <a:pos x="88" y="552"/>
                  </a:cxn>
                  <a:cxn ang="0">
                    <a:pos x="88" y="502"/>
                  </a:cxn>
                  <a:cxn ang="0">
                    <a:pos x="88" y="452"/>
                  </a:cxn>
                  <a:cxn ang="0">
                    <a:pos x="88" y="403"/>
                  </a:cxn>
                  <a:cxn ang="0">
                    <a:pos x="88" y="354"/>
                  </a:cxn>
                  <a:cxn ang="0">
                    <a:pos x="88" y="307"/>
                  </a:cxn>
                  <a:cxn ang="0">
                    <a:pos x="88" y="263"/>
                  </a:cxn>
                  <a:cxn ang="0">
                    <a:pos x="88" y="222"/>
                  </a:cxn>
                  <a:cxn ang="0">
                    <a:pos x="76" y="209"/>
                  </a:cxn>
                  <a:cxn ang="0">
                    <a:pos x="20" y="209"/>
                  </a:cxn>
                  <a:cxn ang="0">
                    <a:pos x="0" y="209"/>
                  </a:cxn>
                  <a:cxn ang="0">
                    <a:pos x="12" y="194"/>
                  </a:cxn>
                  <a:cxn ang="0">
                    <a:pos x="38" y="163"/>
                  </a:cxn>
                  <a:cxn ang="0">
                    <a:pos x="72" y="124"/>
                  </a:cxn>
                  <a:cxn ang="0">
                    <a:pos x="109" y="80"/>
                  </a:cxn>
                  <a:cxn ang="0">
                    <a:pos x="142" y="40"/>
                  </a:cxn>
                  <a:cxn ang="0">
                    <a:pos x="166" y="11"/>
                  </a:cxn>
                  <a:cxn ang="0">
                    <a:pos x="176" y="0"/>
                  </a:cxn>
                </a:cxnLst>
                <a:rect l="0" t="0" r="r" b="b"/>
                <a:pathLst>
                  <a:path w="353" h="841">
                    <a:moveTo>
                      <a:pt x="176" y="0"/>
                    </a:moveTo>
                    <a:lnTo>
                      <a:pt x="176" y="1"/>
                    </a:lnTo>
                    <a:lnTo>
                      <a:pt x="177" y="2"/>
                    </a:lnTo>
                    <a:lnTo>
                      <a:pt x="178" y="3"/>
                    </a:lnTo>
                    <a:lnTo>
                      <a:pt x="180" y="5"/>
                    </a:lnTo>
                    <a:lnTo>
                      <a:pt x="182" y="8"/>
                    </a:lnTo>
                    <a:lnTo>
                      <a:pt x="185" y="11"/>
                    </a:lnTo>
                    <a:lnTo>
                      <a:pt x="188" y="15"/>
                    </a:lnTo>
                    <a:lnTo>
                      <a:pt x="192" y="19"/>
                    </a:lnTo>
                    <a:lnTo>
                      <a:pt x="196" y="24"/>
                    </a:lnTo>
                    <a:lnTo>
                      <a:pt x="200" y="29"/>
                    </a:lnTo>
                    <a:lnTo>
                      <a:pt x="204" y="34"/>
                    </a:lnTo>
                    <a:lnTo>
                      <a:pt x="209" y="40"/>
                    </a:lnTo>
                    <a:lnTo>
                      <a:pt x="214" y="46"/>
                    </a:lnTo>
                    <a:lnTo>
                      <a:pt x="220" y="53"/>
                    </a:lnTo>
                    <a:lnTo>
                      <a:pt x="225" y="59"/>
                    </a:lnTo>
                    <a:lnTo>
                      <a:pt x="231" y="66"/>
                    </a:lnTo>
                    <a:lnTo>
                      <a:pt x="236" y="73"/>
                    </a:lnTo>
                    <a:lnTo>
                      <a:pt x="242" y="80"/>
                    </a:lnTo>
                    <a:lnTo>
                      <a:pt x="248" y="87"/>
                    </a:lnTo>
                    <a:lnTo>
                      <a:pt x="254" y="94"/>
                    </a:lnTo>
                    <a:lnTo>
                      <a:pt x="261" y="102"/>
                    </a:lnTo>
                    <a:lnTo>
                      <a:pt x="267" y="109"/>
                    </a:lnTo>
                    <a:lnTo>
                      <a:pt x="273" y="116"/>
                    </a:lnTo>
                    <a:lnTo>
                      <a:pt x="279" y="124"/>
                    </a:lnTo>
                    <a:lnTo>
                      <a:pt x="285" y="131"/>
                    </a:lnTo>
                    <a:lnTo>
                      <a:pt x="291" y="138"/>
                    </a:lnTo>
                    <a:lnTo>
                      <a:pt x="297" y="144"/>
                    </a:lnTo>
                    <a:lnTo>
                      <a:pt x="302" y="151"/>
                    </a:lnTo>
                    <a:lnTo>
                      <a:pt x="308" y="157"/>
                    </a:lnTo>
                    <a:lnTo>
                      <a:pt x="313" y="163"/>
                    </a:lnTo>
                    <a:lnTo>
                      <a:pt x="318" y="169"/>
                    </a:lnTo>
                    <a:lnTo>
                      <a:pt x="323" y="175"/>
                    </a:lnTo>
                    <a:lnTo>
                      <a:pt x="328" y="181"/>
                    </a:lnTo>
                    <a:lnTo>
                      <a:pt x="332" y="186"/>
                    </a:lnTo>
                    <a:lnTo>
                      <a:pt x="336" y="190"/>
                    </a:lnTo>
                    <a:lnTo>
                      <a:pt x="339" y="194"/>
                    </a:lnTo>
                    <a:lnTo>
                      <a:pt x="342" y="198"/>
                    </a:lnTo>
                    <a:lnTo>
                      <a:pt x="345" y="202"/>
                    </a:lnTo>
                    <a:lnTo>
                      <a:pt x="347" y="204"/>
                    </a:lnTo>
                    <a:lnTo>
                      <a:pt x="349" y="206"/>
                    </a:lnTo>
                    <a:lnTo>
                      <a:pt x="351" y="208"/>
                    </a:lnTo>
                    <a:lnTo>
                      <a:pt x="351" y="209"/>
                    </a:lnTo>
                    <a:lnTo>
                      <a:pt x="352" y="209"/>
                    </a:lnTo>
                    <a:lnTo>
                      <a:pt x="352" y="209"/>
                    </a:lnTo>
                    <a:lnTo>
                      <a:pt x="350" y="209"/>
                    </a:lnTo>
                    <a:lnTo>
                      <a:pt x="346" y="209"/>
                    </a:lnTo>
                    <a:lnTo>
                      <a:pt x="340" y="209"/>
                    </a:lnTo>
                    <a:lnTo>
                      <a:pt x="332" y="209"/>
                    </a:lnTo>
                    <a:lnTo>
                      <a:pt x="323" y="209"/>
                    </a:lnTo>
                    <a:lnTo>
                      <a:pt x="313" y="209"/>
                    </a:lnTo>
                    <a:lnTo>
                      <a:pt x="303" y="209"/>
                    </a:lnTo>
                    <a:lnTo>
                      <a:pt x="293" y="209"/>
                    </a:lnTo>
                    <a:lnTo>
                      <a:pt x="284" y="209"/>
                    </a:lnTo>
                    <a:lnTo>
                      <a:pt x="276" y="209"/>
                    </a:lnTo>
                    <a:lnTo>
                      <a:pt x="269" y="209"/>
                    </a:lnTo>
                    <a:lnTo>
                      <a:pt x="265" y="209"/>
                    </a:lnTo>
                    <a:lnTo>
                      <a:pt x="264" y="209"/>
                    </a:lnTo>
                    <a:lnTo>
                      <a:pt x="264" y="209"/>
                    </a:lnTo>
                    <a:lnTo>
                      <a:pt x="264" y="216"/>
                    </a:lnTo>
                    <a:lnTo>
                      <a:pt x="264" y="222"/>
                    </a:lnTo>
                    <a:lnTo>
                      <a:pt x="264" y="229"/>
                    </a:lnTo>
                    <a:lnTo>
                      <a:pt x="264" y="235"/>
                    </a:lnTo>
                    <a:lnTo>
                      <a:pt x="264" y="242"/>
                    </a:lnTo>
                    <a:lnTo>
                      <a:pt x="264" y="249"/>
                    </a:lnTo>
                    <a:lnTo>
                      <a:pt x="264" y="256"/>
                    </a:lnTo>
                    <a:lnTo>
                      <a:pt x="264" y="263"/>
                    </a:lnTo>
                    <a:lnTo>
                      <a:pt x="264" y="270"/>
                    </a:lnTo>
                    <a:lnTo>
                      <a:pt x="264" y="277"/>
                    </a:lnTo>
                    <a:lnTo>
                      <a:pt x="264" y="285"/>
                    </a:lnTo>
                    <a:lnTo>
                      <a:pt x="264" y="292"/>
                    </a:lnTo>
                    <a:lnTo>
                      <a:pt x="264" y="300"/>
                    </a:lnTo>
                    <a:lnTo>
                      <a:pt x="264" y="307"/>
                    </a:lnTo>
                    <a:lnTo>
                      <a:pt x="264" y="315"/>
                    </a:lnTo>
                    <a:lnTo>
                      <a:pt x="264" y="323"/>
                    </a:lnTo>
                    <a:lnTo>
                      <a:pt x="264" y="330"/>
                    </a:lnTo>
                    <a:lnTo>
                      <a:pt x="264" y="338"/>
                    </a:lnTo>
                    <a:lnTo>
                      <a:pt x="264" y="346"/>
                    </a:lnTo>
                    <a:lnTo>
                      <a:pt x="264" y="354"/>
                    </a:lnTo>
                    <a:lnTo>
                      <a:pt x="264" y="362"/>
                    </a:lnTo>
                    <a:lnTo>
                      <a:pt x="264" y="370"/>
                    </a:lnTo>
                    <a:lnTo>
                      <a:pt x="264" y="378"/>
                    </a:lnTo>
                    <a:lnTo>
                      <a:pt x="264" y="386"/>
                    </a:lnTo>
                    <a:lnTo>
                      <a:pt x="264" y="394"/>
                    </a:lnTo>
                    <a:lnTo>
                      <a:pt x="264" y="403"/>
                    </a:lnTo>
                    <a:lnTo>
                      <a:pt x="264" y="411"/>
                    </a:lnTo>
                    <a:lnTo>
                      <a:pt x="264" y="419"/>
                    </a:lnTo>
                    <a:lnTo>
                      <a:pt x="264" y="427"/>
                    </a:lnTo>
                    <a:lnTo>
                      <a:pt x="264" y="436"/>
                    </a:lnTo>
                    <a:lnTo>
                      <a:pt x="264" y="444"/>
                    </a:lnTo>
                    <a:lnTo>
                      <a:pt x="264" y="452"/>
                    </a:lnTo>
                    <a:lnTo>
                      <a:pt x="264" y="461"/>
                    </a:lnTo>
                    <a:lnTo>
                      <a:pt x="264" y="469"/>
                    </a:lnTo>
                    <a:lnTo>
                      <a:pt x="264" y="477"/>
                    </a:lnTo>
                    <a:lnTo>
                      <a:pt x="264" y="486"/>
                    </a:lnTo>
                    <a:lnTo>
                      <a:pt x="264" y="494"/>
                    </a:lnTo>
                    <a:lnTo>
                      <a:pt x="264" y="502"/>
                    </a:lnTo>
                    <a:lnTo>
                      <a:pt x="264" y="511"/>
                    </a:lnTo>
                    <a:lnTo>
                      <a:pt x="264" y="519"/>
                    </a:lnTo>
                    <a:lnTo>
                      <a:pt x="264" y="527"/>
                    </a:lnTo>
                    <a:lnTo>
                      <a:pt x="264" y="535"/>
                    </a:lnTo>
                    <a:lnTo>
                      <a:pt x="264" y="543"/>
                    </a:lnTo>
                    <a:lnTo>
                      <a:pt x="264" y="552"/>
                    </a:lnTo>
                    <a:lnTo>
                      <a:pt x="264" y="560"/>
                    </a:lnTo>
                    <a:lnTo>
                      <a:pt x="264" y="568"/>
                    </a:lnTo>
                    <a:lnTo>
                      <a:pt x="264" y="576"/>
                    </a:lnTo>
                    <a:lnTo>
                      <a:pt x="264" y="584"/>
                    </a:lnTo>
                    <a:lnTo>
                      <a:pt x="264" y="592"/>
                    </a:lnTo>
                    <a:lnTo>
                      <a:pt x="264" y="600"/>
                    </a:lnTo>
                    <a:lnTo>
                      <a:pt x="264" y="607"/>
                    </a:lnTo>
                    <a:lnTo>
                      <a:pt x="264" y="615"/>
                    </a:lnTo>
                    <a:lnTo>
                      <a:pt x="264" y="623"/>
                    </a:lnTo>
                    <a:lnTo>
                      <a:pt x="264" y="630"/>
                    </a:lnTo>
                    <a:lnTo>
                      <a:pt x="264" y="638"/>
                    </a:lnTo>
                    <a:lnTo>
                      <a:pt x="264" y="645"/>
                    </a:lnTo>
                    <a:lnTo>
                      <a:pt x="264" y="653"/>
                    </a:lnTo>
                    <a:lnTo>
                      <a:pt x="264" y="660"/>
                    </a:lnTo>
                    <a:lnTo>
                      <a:pt x="264" y="667"/>
                    </a:lnTo>
                    <a:lnTo>
                      <a:pt x="264" y="674"/>
                    </a:lnTo>
                    <a:lnTo>
                      <a:pt x="264" y="681"/>
                    </a:lnTo>
                    <a:lnTo>
                      <a:pt x="264" y="688"/>
                    </a:lnTo>
                    <a:lnTo>
                      <a:pt x="264" y="695"/>
                    </a:lnTo>
                    <a:lnTo>
                      <a:pt x="264" y="702"/>
                    </a:lnTo>
                    <a:lnTo>
                      <a:pt x="264" y="708"/>
                    </a:lnTo>
                    <a:lnTo>
                      <a:pt x="264" y="715"/>
                    </a:lnTo>
                    <a:lnTo>
                      <a:pt x="264" y="721"/>
                    </a:lnTo>
                    <a:lnTo>
                      <a:pt x="264" y="727"/>
                    </a:lnTo>
                    <a:lnTo>
                      <a:pt x="264" y="733"/>
                    </a:lnTo>
                    <a:lnTo>
                      <a:pt x="264" y="739"/>
                    </a:lnTo>
                    <a:lnTo>
                      <a:pt x="264" y="745"/>
                    </a:lnTo>
                    <a:lnTo>
                      <a:pt x="264" y="751"/>
                    </a:lnTo>
                    <a:lnTo>
                      <a:pt x="264" y="757"/>
                    </a:lnTo>
                    <a:lnTo>
                      <a:pt x="264" y="762"/>
                    </a:lnTo>
                    <a:lnTo>
                      <a:pt x="264" y="767"/>
                    </a:lnTo>
                    <a:lnTo>
                      <a:pt x="264" y="772"/>
                    </a:lnTo>
                    <a:lnTo>
                      <a:pt x="264" y="777"/>
                    </a:lnTo>
                    <a:lnTo>
                      <a:pt x="264" y="782"/>
                    </a:lnTo>
                    <a:lnTo>
                      <a:pt x="264" y="787"/>
                    </a:lnTo>
                    <a:lnTo>
                      <a:pt x="264" y="791"/>
                    </a:lnTo>
                    <a:lnTo>
                      <a:pt x="264" y="795"/>
                    </a:lnTo>
                    <a:lnTo>
                      <a:pt x="264" y="800"/>
                    </a:lnTo>
                    <a:lnTo>
                      <a:pt x="264" y="804"/>
                    </a:lnTo>
                    <a:lnTo>
                      <a:pt x="264" y="807"/>
                    </a:lnTo>
                    <a:lnTo>
                      <a:pt x="264" y="811"/>
                    </a:lnTo>
                    <a:lnTo>
                      <a:pt x="264" y="814"/>
                    </a:lnTo>
                    <a:lnTo>
                      <a:pt x="264" y="817"/>
                    </a:lnTo>
                    <a:lnTo>
                      <a:pt x="264" y="820"/>
                    </a:lnTo>
                    <a:lnTo>
                      <a:pt x="264" y="823"/>
                    </a:lnTo>
                    <a:lnTo>
                      <a:pt x="264" y="826"/>
                    </a:lnTo>
                    <a:lnTo>
                      <a:pt x="264" y="828"/>
                    </a:lnTo>
                    <a:lnTo>
                      <a:pt x="264" y="830"/>
                    </a:lnTo>
                    <a:lnTo>
                      <a:pt x="264" y="832"/>
                    </a:lnTo>
                    <a:lnTo>
                      <a:pt x="264" y="834"/>
                    </a:lnTo>
                    <a:lnTo>
                      <a:pt x="264" y="836"/>
                    </a:lnTo>
                    <a:lnTo>
                      <a:pt x="264" y="837"/>
                    </a:lnTo>
                    <a:lnTo>
                      <a:pt x="264" y="838"/>
                    </a:lnTo>
                    <a:lnTo>
                      <a:pt x="264" y="839"/>
                    </a:lnTo>
                    <a:lnTo>
                      <a:pt x="264" y="840"/>
                    </a:lnTo>
                    <a:lnTo>
                      <a:pt x="264" y="840"/>
                    </a:lnTo>
                    <a:lnTo>
                      <a:pt x="264" y="840"/>
                    </a:lnTo>
                    <a:lnTo>
                      <a:pt x="264" y="840"/>
                    </a:lnTo>
                    <a:lnTo>
                      <a:pt x="263" y="840"/>
                    </a:lnTo>
                    <a:lnTo>
                      <a:pt x="261" y="840"/>
                    </a:lnTo>
                    <a:lnTo>
                      <a:pt x="258" y="840"/>
                    </a:lnTo>
                    <a:lnTo>
                      <a:pt x="253" y="840"/>
                    </a:lnTo>
                    <a:lnTo>
                      <a:pt x="248" y="840"/>
                    </a:lnTo>
                    <a:lnTo>
                      <a:pt x="241" y="840"/>
                    </a:lnTo>
                    <a:lnTo>
                      <a:pt x="234" y="840"/>
                    </a:lnTo>
                    <a:lnTo>
                      <a:pt x="226" y="840"/>
                    </a:lnTo>
                    <a:lnTo>
                      <a:pt x="218" y="840"/>
                    </a:lnTo>
                    <a:lnTo>
                      <a:pt x="209" y="840"/>
                    </a:lnTo>
                    <a:lnTo>
                      <a:pt x="200" y="840"/>
                    </a:lnTo>
                    <a:lnTo>
                      <a:pt x="190" y="840"/>
                    </a:lnTo>
                    <a:lnTo>
                      <a:pt x="181" y="840"/>
                    </a:lnTo>
                    <a:lnTo>
                      <a:pt x="171" y="840"/>
                    </a:lnTo>
                    <a:lnTo>
                      <a:pt x="161" y="840"/>
                    </a:lnTo>
                    <a:lnTo>
                      <a:pt x="152" y="840"/>
                    </a:lnTo>
                    <a:lnTo>
                      <a:pt x="142" y="840"/>
                    </a:lnTo>
                    <a:lnTo>
                      <a:pt x="133" y="840"/>
                    </a:lnTo>
                    <a:lnTo>
                      <a:pt x="125" y="840"/>
                    </a:lnTo>
                    <a:lnTo>
                      <a:pt x="117" y="840"/>
                    </a:lnTo>
                    <a:lnTo>
                      <a:pt x="110" y="840"/>
                    </a:lnTo>
                    <a:lnTo>
                      <a:pt x="104" y="840"/>
                    </a:lnTo>
                    <a:lnTo>
                      <a:pt x="98" y="840"/>
                    </a:lnTo>
                    <a:lnTo>
                      <a:pt x="94" y="840"/>
                    </a:lnTo>
                    <a:lnTo>
                      <a:pt x="90" y="840"/>
                    </a:lnTo>
                    <a:lnTo>
                      <a:pt x="88" y="840"/>
                    </a:lnTo>
                    <a:lnTo>
                      <a:pt x="88" y="840"/>
                    </a:lnTo>
                    <a:lnTo>
                      <a:pt x="88" y="840"/>
                    </a:lnTo>
                    <a:lnTo>
                      <a:pt x="88" y="840"/>
                    </a:lnTo>
                    <a:lnTo>
                      <a:pt x="88" y="840"/>
                    </a:lnTo>
                    <a:lnTo>
                      <a:pt x="88" y="839"/>
                    </a:lnTo>
                    <a:lnTo>
                      <a:pt x="88" y="838"/>
                    </a:lnTo>
                    <a:lnTo>
                      <a:pt x="88" y="837"/>
                    </a:lnTo>
                    <a:lnTo>
                      <a:pt x="88" y="836"/>
                    </a:lnTo>
                    <a:lnTo>
                      <a:pt x="88" y="834"/>
                    </a:lnTo>
                    <a:lnTo>
                      <a:pt x="88" y="832"/>
                    </a:lnTo>
                    <a:lnTo>
                      <a:pt x="88" y="830"/>
                    </a:lnTo>
                    <a:lnTo>
                      <a:pt x="88" y="828"/>
                    </a:lnTo>
                    <a:lnTo>
                      <a:pt x="88" y="826"/>
                    </a:lnTo>
                    <a:lnTo>
                      <a:pt x="88" y="823"/>
                    </a:lnTo>
                    <a:lnTo>
                      <a:pt x="88" y="820"/>
                    </a:lnTo>
                    <a:lnTo>
                      <a:pt x="88" y="817"/>
                    </a:lnTo>
                    <a:lnTo>
                      <a:pt x="88" y="814"/>
                    </a:lnTo>
                    <a:lnTo>
                      <a:pt x="88" y="811"/>
                    </a:lnTo>
                    <a:lnTo>
                      <a:pt x="88" y="807"/>
                    </a:lnTo>
                    <a:lnTo>
                      <a:pt x="88" y="804"/>
                    </a:lnTo>
                    <a:lnTo>
                      <a:pt x="88" y="800"/>
                    </a:lnTo>
                    <a:lnTo>
                      <a:pt x="88" y="795"/>
                    </a:lnTo>
                    <a:lnTo>
                      <a:pt x="88" y="791"/>
                    </a:lnTo>
                    <a:lnTo>
                      <a:pt x="88" y="787"/>
                    </a:lnTo>
                    <a:lnTo>
                      <a:pt x="88" y="782"/>
                    </a:lnTo>
                    <a:lnTo>
                      <a:pt x="88" y="777"/>
                    </a:lnTo>
                    <a:lnTo>
                      <a:pt x="88" y="772"/>
                    </a:lnTo>
                    <a:lnTo>
                      <a:pt x="88" y="767"/>
                    </a:lnTo>
                    <a:lnTo>
                      <a:pt x="88" y="762"/>
                    </a:lnTo>
                    <a:lnTo>
                      <a:pt x="88" y="757"/>
                    </a:lnTo>
                    <a:lnTo>
                      <a:pt x="88" y="751"/>
                    </a:lnTo>
                    <a:lnTo>
                      <a:pt x="88" y="745"/>
                    </a:lnTo>
                    <a:lnTo>
                      <a:pt x="88" y="739"/>
                    </a:lnTo>
                    <a:lnTo>
                      <a:pt x="88" y="733"/>
                    </a:lnTo>
                    <a:lnTo>
                      <a:pt x="88" y="727"/>
                    </a:lnTo>
                    <a:lnTo>
                      <a:pt x="88" y="721"/>
                    </a:lnTo>
                    <a:lnTo>
                      <a:pt x="88" y="715"/>
                    </a:lnTo>
                    <a:lnTo>
                      <a:pt x="88" y="708"/>
                    </a:lnTo>
                    <a:lnTo>
                      <a:pt x="88" y="702"/>
                    </a:lnTo>
                    <a:lnTo>
                      <a:pt x="88" y="695"/>
                    </a:lnTo>
                    <a:lnTo>
                      <a:pt x="88" y="688"/>
                    </a:lnTo>
                    <a:lnTo>
                      <a:pt x="88" y="681"/>
                    </a:lnTo>
                    <a:lnTo>
                      <a:pt x="88" y="674"/>
                    </a:lnTo>
                    <a:lnTo>
                      <a:pt x="88" y="667"/>
                    </a:lnTo>
                    <a:lnTo>
                      <a:pt x="88" y="660"/>
                    </a:lnTo>
                    <a:lnTo>
                      <a:pt x="88" y="653"/>
                    </a:lnTo>
                    <a:lnTo>
                      <a:pt x="88" y="645"/>
                    </a:lnTo>
                    <a:lnTo>
                      <a:pt x="88" y="638"/>
                    </a:lnTo>
                    <a:lnTo>
                      <a:pt x="88" y="630"/>
                    </a:lnTo>
                    <a:lnTo>
                      <a:pt x="88" y="623"/>
                    </a:lnTo>
                    <a:lnTo>
                      <a:pt x="88" y="615"/>
                    </a:lnTo>
                    <a:lnTo>
                      <a:pt x="88" y="607"/>
                    </a:lnTo>
                    <a:lnTo>
                      <a:pt x="88" y="600"/>
                    </a:lnTo>
                    <a:lnTo>
                      <a:pt x="88" y="592"/>
                    </a:lnTo>
                    <a:lnTo>
                      <a:pt x="88" y="584"/>
                    </a:lnTo>
                    <a:lnTo>
                      <a:pt x="88" y="576"/>
                    </a:lnTo>
                    <a:lnTo>
                      <a:pt x="88" y="568"/>
                    </a:lnTo>
                    <a:lnTo>
                      <a:pt x="88" y="560"/>
                    </a:lnTo>
                    <a:lnTo>
                      <a:pt x="88" y="552"/>
                    </a:lnTo>
                    <a:lnTo>
                      <a:pt x="88" y="543"/>
                    </a:lnTo>
                    <a:lnTo>
                      <a:pt x="88" y="535"/>
                    </a:lnTo>
                    <a:lnTo>
                      <a:pt x="88" y="527"/>
                    </a:lnTo>
                    <a:lnTo>
                      <a:pt x="88" y="519"/>
                    </a:lnTo>
                    <a:lnTo>
                      <a:pt x="88" y="511"/>
                    </a:lnTo>
                    <a:lnTo>
                      <a:pt x="88" y="502"/>
                    </a:lnTo>
                    <a:lnTo>
                      <a:pt x="88" y="494"/>
                    </a:lnTo>
                    <a:lnTo>
                      <a:pt x="88" y="486"/>
                    </a:lnTo>
                    <a:lnTo>
                      <a:pt x="88" y="477"/>
                    </a:lnTo>
                    <a:lnTo>
                      <a:pt x="88" y="469"/>
                    </a:lnTo>
                    <a:lnTo>
                      <a:pt x="88" y="461"/>
                    </a:lnTo>
                    <a:lnTo>
                      <a:pt x="88" y="452"/>
                    </a:lnTo>
                    <a:lnTo>
                      <a:pt x="88" y="444"/>
                    </a:lnTo>
                    <a:lnTo>
                      <a:pt x="88" y="436"/>
                    </a:lnTo>
                    <a:lnTo>
                      <a:pt x="88" y="427"/>
                    </a:lnTo>
                    <a:lnTo>
                      <a:pt x="88" y="419"/>
                    </a:lnTo>
                    <a:lnTo>
                      <a:pt x="88" y="411"/>
                    </a:lnTo>
                    <a:lnTo>
                      <a:pt x="88" y="403"/>
                    </a:lnTo>
                    <a:lnTo>
                      <a:pt x="88" y="394"/>
                    </a:lnTo>
                    <a:lnTo>
                      <a:pt x="88" y="386"/>
                    </a:lnTo>
                    <a:lnTo>
                      <a:pt x="88" y="378"/>
                    </a:lnTo>
                    <a:lnTo>
                      <a:pt x="88" y="370"/>
                    </a:lnTo>
                    <a:lnTo>
                      <a:pt x="88" y="362"/>
                    </a:lnTo>
                    <a:lnTo>
                      <a:pt x="88" y="354"/>
                    </a:lnTo>
                    <a:lnTo>
                      <a:pt x="88" y="346"/>
                    </a:lnTo>
                    <a:lnTo>
                      <a:pt x="88" y="338"/>
                    </a:lnTo>
                    <a:lnTo>
                      <a:pt x="88" y="330"/>
                    </a:lnTo>
                    <a:lnTo>
                      <a:pt x="88" y="323"/>
                    </a:lnTo>
                    <a:lnTo>
                      <a:pt x="88" y="315"/>
                    </a:lnTo>
                    <a:lnTo>
                      <a:pt x="88" y="307"/>
                    </a:lnTo>
                    <a:lnTo>
                      <a:pt x="88" y="300"/>
                    </a:lnTo>
                    <a:lnTo>
                      <a:pt x="88" y="292"/>
                    </a:lnTo>
                    <a:lnTo>
                      <a:pt x="88" y="285"/>
                    </a:lnTo>
                    <a:lnTo>
                      <a:pt x="88" y="277"/>
                    </a:lnTo>
                    <a:lnTo>
                      <a:pt x="88" y="270"/>
                    </a:lnTo>
                    <a:lnTo>
                      <a:pt x="88" y="263"/>
                    </a:lnTo>
                    <a:lnTo>
                      <a:pt x="88" y="256"/>
                    </a:lnTo>
                    <a:lnTo>
                      <a:pt x="88" y="249"/>
                    </a:lnTo>
                    <a:lnTo>
                      <a:pt x="88" y="242"/>
                    </a:lnTo>
                    <a:lnTo>
                      <a:pt x="88" y="235"/>
                    </a:lnTo>
                    <a:lnTo>
                      <a:pt x="88" y="229"/>
                    </a:lnTo>
                    <a:lnTo>
                      <a:pt x="88" y="222"/>
                    </a:lnTo>
                    <a:lnTo>
                      <a:pt x="88" y="216"/>
                    </a:lnTo>
                    <a:lnTo>
                      <a:pt x="88" y="209"/>
                    </a:lnTo>
                    <a:lnTo>
                      <a:pt x="88" y="209"/>
                    </a:lnTo>
                    <a:lnTo>
                      <a:pt x="86" y="209"/>
                    </a:lnTo>
                    <a:lnTo>
                      <a:pt x="82" y="209"/>
                    </a:lnTo>
                    <a:lnTo>
                      <a:pt x="76" y="209"/>
                    </a:lnTo>
                    <a:lnTo>
                      <a:pt x="68" y="209"/>
                    </a:lnTo>
                    <a:lnTo>
                      <a:pt x="59" y="209"/>
                    </a:lnTo>
                    <a:lnTo>
                      <a:pt x="49" y="209"/>
                    </a:lnTo>
                    <a:lnTo>
                      <a:pt x="39" y="209"/>
                    </a:lnTo>
                    <a:lnTo>
                      <a:pt x="29" y="209"/>
                    </a:lnTo>
                    <a:lnTo>
                      <a:pt x="20" y="209"/>
                    </a:lnTo>
                    <a:lnTo>
                      <a:pt x="12" y="209"/>
                    </a:lnTo>
                    <a:lnTo>
                      <a:pt x="5" y="209"/>
                    </a:lnTo>
                    <a:lnTo>
                      <a:pt x="1" y="209"/>
                    </a:lnTo>
                    <a:lnTo>
                      <a:pt x="0" y="209"/>
                    </a:lnTo>
                    <a:lnTo>
                      <a:pt x="0" y="209"/>
                    </a:lnTo>
                    <a:lnTo>
                      <a:pt x="0" y="209"/>
                    </a:lnTo>
                    <a:lnTo>
                      <a:pt x="1" y="208"/>
                    </a:lnTo>
                    <a:lnTo>
                      <a:pt x="2" y="206"/>
                    </a:lnTo>
                    <a:lnTo>
                      <a:pt x="4" y="204"/>
                    </a:lnTo>
                    <a:lnTo>
                      <a:pt x="6" y="202"/>
                    </a:lnTo>
                    <a:lnTo>
                      <a:pt x="9" y="198"/>
                    </a:lnTo>
                    <a:lnTo>
                      <a:pt x="12" y="194"/>
                    </a:lnTo>
                    <a:lnTo>
                      <a:pt x="16" y="190"/>
                    </a:lnTo>
                    <a:lnTo>
                      <a:pt x="20" y="186"/>
                    </a:lnTo>
                    <a:lnTo>
                      <a:pt x="24" y="181"/>
                    </a:lnTo>
                    <a:lnTo>
                      <a:pt x="28" y="175"/>
                    </a:lnTo>
                    <a:lnTo>
                      <a:pt x="33" y="169"/>
                    </a:lnTo>
                    <a:lnTo>
                      <a:pt x="38" y="163"/>
                    </a:lnTo>
                    <a:lnTo>
                      <a:pt x="44" y="157"/>
                    </a:lnTo>
                    <a:lnTo>
                      <a:pt x="49" y="151"/>
                    </a:lnTo>
                    <a:lnTo>
                      <a:pt x="55" y="144"/>
                    </a:lnTo>
                    <a:lnTo>
                      <a:pt x="60" y="138"/>
                    </a:lnTo>
                    <a:lnTo>
                      <a:pt x="66" y="131"/>
                    </a:lnTo>
                    <a:lnTo>
                      <a:pt x="72" y="124"/>
                    </a:lnTo>
                    <a:lnTo>
                      <a:pt x="78" y="116"/>
                    </a:lnTo>
                    <a:lnTo>
                      <a:pt x="85" y="109"/>
                    </a:lnTo>
                    <a:lnTo>
                      <a:pt x="91" y="102"/>
                    </a:lnTo>
                    <a:lnTo>
                      <a:pt x="97" y="94"/>
                    </a:lnTo>
                    <a:lnTo>
                      <a:pt x="103" y="87"/>
                    </a:lnTo>
                    <a:lnTo>
                      <a:pt x="109" y="80"/>
                    </a:lnTo>
                    <a:lnTo>
                      <a:pt x="115" y="73"/>
                    </a:lnTo>
                    <a:lnTo>
                      <a:pt x="121" y="66"/>
                    </a:lnTo>
                    <a:lnTo>
                      <a:pt x="126" y="59"/>
                    </a:lnTo>
                    <a:lnTo>
                      <a:pt x="132" y="53"/>
                    </a:lnTo>
                    <a:lnTo>
                      <a:pt x="137" y="46"/>
                    </a:lnTo>
                    <a:lnTo>
                      <a:pt x="142" y="40"/>
                    </a:lnTo>
                    <a:lnTo>
                      <a:pt x="147" y="34"/>
                    </a:lnTo>
                    <a:lnTo>
                      <a:pt x="152" y="29"/>
                    </a:lnTo>
                    <a:lnTo>
                      <a:pt x="156" y="24"/>
                    </a:lnTo>
                    <a:lnTo>
                      <a:pt x="160" y="19"/>
                    </a:lnTo>
                    <a:lnTo>
                      <a:pt x="163" y="15"/>
                    </a:lnTo>
                    <a:lnTo>
                      <a:pt x="166" y="11"/>
                    </a:lnTo>
                    <a:lnTo>
                      <a:pt x="169" y="8"/>
                    </a:lnTo>
                    <a:lnTo>
                      <a:pt x="171" y="5"/>
                    </a:lnTo>
                    <a:lnTo>
                      <a:pt x="173" y="3"/>
                    </a:lnTo>
                    <a:lnTo>
                      <a:pt x="175" y="2"/>
                    </a:lnTo>
                    <a:lnTo>
                      <a:pt x="175" y="1"/>
                    </a:lnTo>
                    <a:lnTo>
                      <a:pt x="176" y="0"/>
                    </a:lnTo>
                    <a:lnTo>
                      <a:pt x="176" y="0"/>
                    </a:lnTo>
                    <a:lnTo>
                      <a:pt x="176" y="0"/>
                    </a:lnTo>
                  </a:path>
                </a:pathLst>
              </a:custGeom>
              <a:solidFill>
                <a:srgbClr val="FF0000"/>
              </a:solidFill>
              <a:ln w="9525" cap="rnd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" name="Group 92"/>
            <p:cNvGrpSpPr>
              <a:grpSpLocks/>
            </p:cNvGrpSpPr>
            <p:nvPr/>
          </p:nvGrpSpPr>
          <p:grpSpPr bwMode="auto">
            <a:xfrm>
              <a:off x="2342" y="408"/>
              <a:ext cx="787" cy="897"/>
              <a:chOff x="3588" y="679"/>
              <a:chExt cx="787" cy="897"/>
            </a:xfrm>
          </p:grpSpPr>
          <p:sp>
            <p:nvSpPr>
              <p:cNvPr id="74845" name="Rectangle 93"/>
              <p:cNvSpPr>
                <a:spLocks noChangeArrowheads="1"/>
              </p:cNvSpPr>
              <p:nvPr/>
            </p:nvSpPr>
            <p:spPr bwMode="auto">
              <a:xfrm>
                <a:off x="3588" y="679"/>
                <a:ext cx="787" cy="482"/>
              </a:xfrm>
              <a:prstGeom prst="rect">
                <a:avLst/>
              </a:prstGeom>
              <a:noFill/>
              <a:ln w="25400">
                <a:solidFill>
                  <a:srgbClr val="2F13FF"/>
                </a:solidFill>
                <a:miter lim="800000"/>
                <a:headEnd/>
                <a:tailEnd/>
              </a:ln>
              <a:effectLst/>
            </p:spPr>
            <p:txBody>
              <a:bodyPr lIns="0" tIns="0" rIns="0" bIns="0"/>
              <a:lstStyle/>
              <a:p>
                <a:r>
                  <a:rPr lang="en-US">
                    <a:solidFill>
                      <a:srgbClr val="000000"/>
                    </a:solidFill>
                    <a:latin typeface="Times New Roman" pitchFamily="18" charset="0"/>
                  </a:rPr>
                  <a:t>    TOF</a:t>
                </a:r>
              </a:p>
              <a:p>
                <a:r>
                  <a:rPr lang="en-US">
                    <a:solidFill>
                      <a:srgbClr val="000000"/>
                    </a:solidFill>
                    <a:latin typeface="Times New Roman" pitchFamily="18" charset="0"/>
                  </a:rPr>
                  <a:t>Detection</a:t>
                </a:r>
              </a:p>
            </p:txBody>
          </p:sp>
          <p:sp>
            <p:nvSpPr>
              <p:cNvPr id="74846" name="Freeform 94"/>
              <p:cNvSpPr>
                <a:spLocks/>
              </p:cNvSpPr>
              <p:nvPr/>
            </p:nvSpPr>
            <p:spPr bwMode="auto">
              <a:xfrm>
                <a:off x="3805" y="1205"/>
                <a:ext cx="353" cy="371"/>
              </a:xfrm>
              <a:custGeom>
                <a:avLst/>
                <a:gdLst/>
                <a:ahLst/>
                <a:cxnLst>
                  <a:cxn ang="0">
                    <a:pos x="182" y="8"/>
                  </a:cxn>
                  <a:cxn ang="0">
                    <a:pos x="204" y="34"/>
                  </a:cxn>
                  <a:cxn ang="0">
                    <a:pos x="236" y="72"/>
                  </a:cxn>
                  <a:cxn ang="0">
                    <a:pos x="273" y="116"/>
                  </a:cxn>
                  <a:cxn ang="0">
                    <a:pos x="308" y="158"/>
                  </a:cxn>
                  <a:cxn ang="0">
                    <a:pos x="336" y="191"/>
                  </a:cxn>
                  <a:cxn ang="0">
                    <a:pos x="351" y="209"/>
                  </a:cxn>
                  <a:cxn ang="0">
                    <a:pos x="340" y="210"/>
                  </a:cxn>
                  <a:cxn ang="0">
                    <a:pos x="284" y="210"/>
                  </a:cxn>
                  <a:cxn ang="0">
                    <a:pos x="264" y="216"/>
                  </a:cxn>
                  <a:cxn ang="0">
                    <a:pos x="264" y="257"/>
                  </a:cxn>
                  <a:cxn ang="0">
                    <a:pos x="264" y="300"/>
                  </a:cxn>
                  <a:cxn ang="0">
                    <a:pos x="264" y="347"/>
                  </a:cxn>
                  <a:cxn ang="0">
                    <a:pos x="264" y="395"/>
                  </a:cxn>
                  <a:cxn ang="0">
                    <a:pos x="264" y="445"/>
                  </a:cxn>
                  <a:cxn ang="0">
                    <a:pos x="264" y="495"/>
                  </a:cxn>
                  <a:cxn ang="0">
                    <a:pos x="264" y="544"/>
                  </a:cxn>
                  <a:cxn ang="0">
                    <a:pos x="264" y="592"/>
                  </a:cxn>
                  <a:cxn ang="0">
                    <a:pos x="264" y="639"/>
                  </a:cxn>
                  <a:cxn ang="0">
                    <a:pos x="264" y="682"/>
                  </a:cxn>
                  <a:cxn ang="0">
                    <a:pos x="264" y="722"/>
                  </a:cxn>
                  <a:cxn ang="0">
                    <a:pos x="264" y="757"/>
                  </a:cxn>
                  <a:cxn ang="0">
                    <a:pos x="264" y="787"/>
                  </a:cxn>
                  <a:cxn ang="0">
                    <a:pos x="264" y="812"/>
                  </a:cxn>
                  <a:cxn ang="0">
                    <a:pos x="264" y="829"/>
                  </a:cxn>
                  <a:cxn ang="0">
                    <a:pos x="264" y="839"/>
                  </a:cxn>
                  <a:cxn ang="0">
                    <a:pos x="263" y="841"/>
                  </a:cxn>
                  <a:cxn ang="0">
                    <a:pos x="234" y="841"/>
                  </a:cxn>
                  <a:cxn ang="0">
                    <a:pos x="181" y="841"/>
                  </a:cxn>
                  <a:cxn ang="0">
                    <a:pos x="125" y="841"/>
                  </a:cxn>
                  <a:cxn ang="0">
                    <a:pos x="90" y="841"/>
                  </a:cxn>
                  <a:cxn ang="0">
                    <a:pos x="88" y="840"/>
                  </a:cxn>
                  <a:cxn ang="0">
                    <a:pos x="88" y="831"/>
                  </a:cxn>
                  <a:cxn ang="0">
                    <a:pos x="88" y="815"/>
                  </a:cxn>
                  <a:cxn ang="0">
                    <a:pos x="88" y="792"/>
                  </a:cxn>
                  <a:cxn ang="0">
                    <a:pos x="88" y="763"/>
                  </a:cxn>
                  <a:cxn ang="0">
                    <a:pos x="88" y="728"/>
                  </a:cxn>
                  <a:cxn ang="0">
                    <a:pos x="88" y="689"/>
                  </a:cxn>
                  <a:cxn ang="0">
                    <a:pos x="88" y="646"/>
                  </a:cxn>
                  <a:cxn ang="0">
                    <a:pos x="88" y="600"/>
                  </a:cxn>
                  <a:cxn ang="0">
                    <a:pos x="88" y="552"/>
                  </a:cxn>
                  <a:cxn ang="0">
                    <a:pos x="88" y="503"/>
                  </a:cxn>
                  <a:cxn ang="0">
                    <a:pos x="88" y="453"/>
                  </a:cxn>
                  <a:cxn ang="0">
                    <a:pos x="88" y="403"/>
                  </a:cxn>
                  <a:cxn ang="0">
                    <a:pos x="88" y="355"/>
                  </a:cxn>
                  <a:cxn ang="0">
                    <a:pos x="88" y="308"/>
                  </a:cxn>
                  <a:cxn ang="0">
                    <a:pos x="88" y="264"/>
                  </a:cxn>
                  <a:cxn ang="0">
                    <a:pos x="88" y="223"/>
                  </a:cxn>
                  <a:cxn ang="0">
                    <a:pos x="76" y="210"/>
                  </a:cxn>
                  <a:cxn ang="0">
                    <a:pos x="20" y="210"/>
                  </a:cxn>
                  <a:cxn ang="0">
                    <a:pos x="0" y="210"/>
                  </a:cxn>
                  <a:cxn ang="0">
                    <a:pos x="12" y="195"/>
                  </a:cxn>
                  <a:cxn ang="0">
                    <a:pos x="38" y="164"/>
                  </a:cxn>
                  <a:cxn ang="0">
                    <a:pos x="72" y="123"/>
                  </a:cxn>
                  <a:cxn ang="0">
                    <a:pos x="109" y="80"/>
                  </a:cxn>
                  <a:cxn ang="0">
                    <a:pos x="142" y="40"/>
                  </a:cxn>
                  <a:cxn ang="0">
                    <a:pos x="166" y="11"/>
                  </a:cxn>
                  <a:cxn ang="0">
                    <a:pos x="176" y="0"/>
                  </a:cxn>
                </a:cxnLst>
                <a:rect l="0" t="0" r="r" b="b"/>
                <a:pathLst>
                  <a:path w="353" h="842">
                    <a:moveTo>
                      <a:pt x="176" y="0"/>
                    </a:moveTo>
                    <a:lnTo>
                      <a:pt x="176" y="0"/>
                    </a:lnTo>
                    <a:lnTo>
                      <a:pt x="177" y="1"/>
                    </a:lnTo>
                    <a:lnTo>
                      <a:pt x="178" y="3"/>
                    </a:lnTo>
                    <a:lnTo>
                      <a:pt x="180" y="5"/>
                    </a:lnTo>
                    <a:lnTo>
                      <a:pt x="182" y="8"/>
                    </a:lnTo>
                    <a:lnTo>
                      <a:pt x="185" y="11"/>
                    </a:lnTo>
                    <a:lnTo>
                      <a:pt x="188" y="15"/>
                    </a:lnTo>
                    <a:lnTo>
                      <a:pt x="192" y="19"/>
                    </a:lnTo>
                    <a:lnTo>
                      <a:pt x="196" y="24"/>
                    </a:lnTo>
                    <a:lnTo>
                      <a:pt x="200" y="29"/>
                    </a:lnTo>
                    <a:lnTo>
                      <a:pt x="204" y="34"/>
                    </a:lnTo>
                    <a:lnTo>
                      <a:pt x="209" y="40"/>
                    </a:lnTo>
                    <a:lnTo>
                      <a:pt x="214" y="46"/>
                    </a:lnTo>
                    <a:lnTo>
                      <a:pt x="220" y="52"/>
                    </a:lnTo>
                    <a:lnTo>
                      <a:pt x="225" y="59"/>
                    </a:lnTo>
                    <a:lnTo>
                      <a:pt x="231" y="66"/>
                    </a:lnTo>
                    <a:lnTo>
                      <a:pt x="236" y="72"/>
                    </a:lnTo>
                    <a:lnTo>
                      <a:pt x="242" y="80"/>
                    </a:lnTo>
                    <a:lnTo>
                      <a:pt x="248" y="87"/>
                    </a:lnTo>
                    <a:lnTo>
                      <a:pt x="254" y="94"/>
                    </a:lnTo>
                    <a:lnTo>
                      <a:pt x="261" y="101"/>
                    </a:lnTo>
                    <a:lnTo>
                      <a:pt x="267" y="109"/>
                    </a:lnTo>
                    <a:lnTo>
                      <a:pt x="273" y="116"/>
                    </a:lnTo>
                    <a:lnTo>
                      <a:pt x="279" y="123"/>
                    </a:lnTo>
                    <a:lnTo>
                      <a:pt x="285" y="130"/>
                    </a:lnTo>
                    <a:lnTo>
                      <a:pt x="291" y="137"/>
                    </a:lnTo>
                    <a:lnTo>
                      <a:pt x="297" y="144"/>
                    </a:lnTo>
                    <a:lnTo>
                      <a:pt x="302" y="151"/>
                    </a:lnTo>
                    <a:lnTo>
                      <a:pt x="308" y="158"/>
                    </a:lnTo>
                    <a:lnTo>
                      <a:pt x="313" y="164"/>
                    </a:lnTo>
                    <a:lnTo>
                      <a:pt x="318" y="170"/>
                    </a:lnTo>
                    <a:lnTo>
                      <a:pt x="323" y="176"/>
                    </a:lnTo>
                    <a:lnTo>
                      <a:pt x="328" y="181"/>
                    </a:lnTo>
                    <a:lnTo>
                      <a:pt x="332" y="186"/>
                    </a:lnTo>
                    <a:lnTo>
                      <a:pt x="336" y="191"/>
                    </a:lnTo>
                    <a:lnTo>
                      <a:pt x="339" y="195"/>
                    </a:lnTo>
                    <a:lnTo>
                      <a:pt x="342" y="199"/>
                    </a:lnTo>
                    <a:lnTo>
                      <a:pt x="345" y="202"/>
                    </a:lnTo>
                    <a:lnTo>
                      <a:pt x="347" y="205"/>
                    </a:lnTo>
                    <a:lnTo>
                      <a:pt x="349" y="207"/>
                    </a:lnTo>
                    <a:lnTo>
                      <a:pt x="351" y="209"/>
                    </a:lnTo>
                    <a:lnTo>
                      <a:pt x="351" y="210"/>
                    </a:lnTo>
                    <a:lnTo>
                      <a:pt x="352" y="210"/>
                    </a:lnTo>
                    <a:lnTo>
                      <a:pt x="352" y="210"/>
                    </a:lnTo>
                    <a:lnTo>
                      <a:pt x="350" y="210"/>
                    </a:lnTo>
                    <a:lnTo>
                      <a:pt x="346" y="210"/>
                    </a:lnTo>
                    <a:lnTo>
                      <a:pt x="340" y="210"/>
                    </a:lnTo>
                    <a:lnTo>
                      <a:pt x="332" y="210"/>
                    </a:lnTo>
                    <a:lnTo>
                      <a:pt x="323" y="210"/>
                    </a:lnTo>
                    <a:lnTo>
                      <a:pt x="313" y="210"/>
                    </a:lnTo>
                    <a:lnTo>
                      <a:pt x="303" y="210"/>
                    </a:lnTo>
                    <a:lnTo>
                      <a:pt x="293" y="210"/>
                    </a:lnTo>
                    <a:lnTo>
                      <a:pt x="284" y="210"/>
                    </a:lnTo>
                    <a:lnTo>
                      <a:pt x="276" y="210"/>
                    </a:lnTo>
                    <a:lnTo>
                      <a:pt x="269" y="210"/>
                    </a:lnTo>
                    <a:lnTo>
                      <a:pt x="265" y="210"/>
                    </a:lnTo>
                    <a:lnTo>
                      <a:pt x="264" y="210"/>
                    </a:lnTo>
                    <a:lnTo>
                      <a:pt x="264" y="210"/>
                    </a:lnTo>
                    <a:lnTo>
                      <a:pt x="264" y="216"/>
                    </a:lnTo>
                    <a:lnTo>
                      <a:pt x="264" y="223"/>
                    </a:lnTo>
                    <a:lnTo>
                      <a:pt x="264" y="229"/>
                    </a:lnTo>
                    <a:lnTo>
                      <a:pt x="264" y="236"/>
                    </a:lnTo>
                    <a:lnTo>
                      <a:pt x="264" y="243"/>
                    </a:lnTo>
                    <a:lnTo>
                      <a:pt x="264" y="250"/>
                    </a:lnTo>
                    <a:lnTo>
                      <a:pt x="264" y="257"/>
                    </a:lnTo>
                    <a:lnTo>
                      <a:pt x="264" y="264"/>
                    </a:lnTo>
                    <a:lnTo>
                      <a:pt x="264" y="271"/>
                    </a:lnTo>
                    <a:lnTo>
                      <a:pt x="264" y="278"/>
                    </a:lnTo>
                    <a:lnTo>
                      <a:pt x="264" y="285"/>
                    </a:lnTo>
                    <a:lnTo>
                      <a:pt x="264" y="293"/>
                    </a:lnTo>
                    <a:lnTo>
                      <a:pt x="264" y="300"/>
                    </a:lnTo>
                    <a:lnTo>
                      <a:pt x="264" y="308"/>
                    </a:lnTo>
                    <a:lnTo>
                      <a:pt x="264" y="315"/>
                    </a:lnTo>
                    <a:lnTo>
                      <a:pt x="264" y="323"/>
                    </a:lnTo>
                    <a:lnTo>
                      <a:pt x="264" y="331"/>
                    </a:lnTo>
                    <a:lnTo>
                      <a:pt x="264" y="339"/>
                    </a:lnTo>
                    <a:lnTo>
                      <a:pt x="264" y="347"/>
                    </a:lnTo>
                    <a:lnTo>
                      <a:pt x="264" y="355"/>
                    </a:lnTo>
                    <a:lnTo>
                      <a:pt x="264" y="363"/>
                    </a:lnTo>
                    <a:lnTo>
                      <a:pt x="264" y="371"/>
                    </a:lnTo>
                    <a:lnTo>
                      <a:pt x="264" y="379"/>
                    </a:lnTo>
                    <a:lnTo>
                      <a:pt x="264" y="387"/>
                    </a:lnTo>
                    <a:lnTo>
                      <a:pt x="264" y="395"/>
                    </a:lnTo>
                    <a:lnTo>
                      <a:pt x="264" y="403"/>
                    </a:lnTo>
                    <a:lnTo>
                      <a:pt x="264" y="412"/>
                    </a:lnTo>
                    <a:lnTo>
                      <a:pt x="264" y="420"/>
                    </a:lnTo>
                    <a:lnTo>
                      <a:pt x="264" y="428"/>
                    </a:lnTo>
                    <a:lnTo>
                      <a:pt x="264" y="436"/>
                    </a:lnTo>
                    <a:lnTo>
                      <a:pt x="264" y="445"/>
                    </a:lnTo>
                    <a:lnTo>
                      <a:pt x="264" y="453"/>
                    </a:lnTo>
                    <a:lnTo>
                      <a:pt x="264" y="461"/>
                    </a:lnTo>
                    <a:lnTo>
                      <a:pt x="264" y="470"/>
                    </a:lnTo>
                    <a:lnTo>
                      <a:pt x="264" y="478"/>
                    </a:lnTo>
                    <a:lnTo>
                      <a:pt x="264" y="486"/>
                    </a:lnTo>
                    <a:lnTo>
                      <a:pt x="264" y="495"/>
                    </a:lnTo>
                    <a:lnTo>
                      <a:pt x="264" y="503"/>
                    </a:lnTo>
                    <a:lnTo>
                      <a:pt x="264" y="511"/>
                    </a:lnTo>
                    <a:lnTo>
                      <a:pt x="264" y="519"/>
                    </a:lnTo>
                    <a:lnTo>
                      <a:pt x="264" y="528"/>
                    </a:lnTo>
                    <a:lnTo>
                      <a:pt x="264" y="536"/>
                    </a:lnTo>
                    <a:lnTo>
                      <a:pt x="264" y="544"/>
                    </a:lnTo>
                    <a:lnTo>
                      <a:pt x="264" y="552"/>
                    </a:lnTo>
                    <a:lnTo>
                      <a:pt x="264" y="560"/>
                    </a:lnTo>
                    <a:lnTo>
                      <a:pt x="264" y="568"/>
                    </a:lnTo>
                    <a:lnTo>
                      <a:pt x="264" y="576"/>
                    </a:lnTo>
                    <a:lnTo>
                      <a:pt x="264" y="584"/>
                    </a:lnTo>
                    <a:lnTo>
                      <a:pt x="264" y="592"/>
                    </a:lnTo>
                    <a:lnTo>
                      <a:pt x="264" y="600"/>
                    </a:lnTo>
                    <a:lnTo>
                      <a:pt x="264" y="608"/>
                    </a:lnTo>
                    <a:lnTo>
                      <a:pt x="264" y="616"/>
                    </a:lnTo>
                    <a:lnTo>
                      <a:pt x="264" y="623"/>
                    </a:lnTo>
                    <a:lnTo>
                      <a:pt x="264" y="631"/>
                    </a:lnTo>
                    <a:lnTo>
                      <a:pt x="264" y="639"/>
                    </a:lnTo>
                    <a:lnTo>
                      <a:pt x="264" y="646"/>
                    </a:lnTo>
                    <a:lnTo>
                      <a:pt x="264" y="653"/>
                    </a:lnTo>
                    <a:lnTo>
                      <a:pt x="264" y="661"/>
                    </a:lnTo>
                    <a:lnTo>
                      <a:pt x="264" y="668"/>
                    </a:lnTo>
                    <a:lnTo>
                      <a:pt x="264" y="675"/>
                    </a:lnTo>
                    <a:lnTo>
                      <a:pt x="264" y="682"/>
                    </a:lnTo>
                    <a:lnTo>
                      <a:pt x="264" y="689"/>
                    </a:lnTo>
                    <a:lnTo>
                      <a:pt x="264" y="696"/>
                    </a:lnTo>
                    <a:lnTo>
                      <a:pt x="264" y="702"/>
                    </a:lnTo>
                    <a:lnTo>
                      <a:pt x="264" y="709"/>
                    </a:lnTo>
                    <a:lnTo>
                      <a:pt x="264" y="715"/>
                    </a:lnTo>
                    <a:lnTo>
                      <a:pt x="264" y="722"/>
                    </a:lnTo>
                    <a:lnTo>
                      <a:pt x="264" y="728"/>
                    </a:lnTo>
                    <a:lnTo>
                      <a:pt x="264" y="734"/>
                    </a:lnTo>
                    <a:lnTo>
                      <a:pt x="264" y="740"/>
                    </a:lnTo>
                    <a:lnTo>
                      <a:pt x="264" y="746"/>
                    </a:lnTo>
                    <a:lnTo>
                      <a:pt x="264" y="752"/>
                    </a:lnTo>
                    <a:lnTo>
                      <a:pt x="264" y="757"/>
                    </a:lnTo>
                    <a:lnTo>
                      <a:pt x="264" y="763"/>
                    </a:lnTo>
                    <a:lnTo>
                      <a:pt x="264" y="768"/>
                    </a:lnTo>
                    <a:lnTo>
                      <a:pt x="264" y="773"/>
                    </a:lnTo>
                    <a:lnTo>
                      <a:pt x="264" y="778"/>
                    </a:lnTo>
                    <a:lnTo>
                      <a:pt x="264" y="783"/>
                    </a:lnTo>
                    <a:lnTo>
                      <a:pt x="264" y="787"/>
                    </a:lnTo>
                    <a:lnTo>
                      <a:pt x="264" y="792"/>
                    </a:lnTo>
                    <a:lnTo>
                      <a:pt x="264" y="796"/>
                    </a:lnTo>
                    <a:lnTo>
                      <a:pt x="264" y="800"/>
                    </a:lnTo>
                    <a:lnTo>
                      <a:pt x="264" y="804"/>
                    </a:lnTo>
                    <a:lnTo>
                      <a:pt x="264" y="808"/>
                    </a:lnTo>
                    <a:lnTo>
                      <a:pt x="264" y="812"/>
                    </a:lnTo>
                    <a:lnTo>
                      <a:pt x="264" y="815"/>
                    </a:lnTo>
                    <a:lnTo>
                      <a:pt x="264" y="818"/>
                    </a:lnTo>
                    <a:lnTo>
                      <a:pt x="264" y="821"/>
                    </a:lnTo>
                    <a:lnTo>
                      <a:pt x="264" y="824"/>
                    </a:lnTo>
                    <a:lnTo>
                      <a:pt x="264" y="827"/>
                    </a:lnTo>
                    <a:lnTo>
                      <a:pt x="264" y="829"/>
                    </a:lnTo>
                    <a:lnTo>
                      <a:pt x="264" y="831"/>
                    </a:lnTo>
                    <a:lnTo>
                      <a:pt x="264" y="833"/>
                    </a:lnTo>
                    <a:lnTo>
                      <a:pt x="264" y="835"/>
                    </a:lnTo>
                    <a:lnTo>
                      <a:pt x="264" y="836"/>
                    </a:lnTo>
                    <a:lnTo>
                      <a:pt x="264" y="838"/>
                    </a:lnTo>
                    <a:lnTo>
                      <a:pt x="264" y="839"/>
                    </a:lnTo>
                    <a:lnTo>
                      <a:pt x="264" y="840"/>
                    </a:lnTo>
                    <a:lnTo>
                      <a:pt x="264" y="840"/>
                    </a:lnTo>
                    <a:lnTo>
                      <a:pt x="264" y="841"/>
                    </a:lnTo>
                    <a:lnTo>
                      <a:pt x="264" y="841"/>
                    </a:lnTo>
                    <a:lnTo>
                      <a:pt x="264" y="841"/>
                    </a:lnTo>
                    <a:lnTo>
                      <a:pt x="263" y="841"/>
                    </a:lnTo>
                    <a:lnTo>
                      <a:pt x="261" y="841"/>
                    </a:lnTo>
                    <a:lnTo>
                      <a:pt x="258" y="841"/>
                    </a:lnTo>
                    <a:lnTo>
                      <a:pt x="253" y="841"/>
                    </a:lnTo>
                    <a:lnTo>
                      <a:pt x="248" y="841"/>
                    </a:lnTo>
                    <a:lnTo>
                      <a:pt x="241" y="841"/>
                    </a:lnTo>
                    <a:lnTo>
                      <a:pt x="234" y="841"/>
                    </a:lnTo>
                    <a:lnTo>
                      <a:pt x="226" y="841"/>
                    </a:lnTo>
                    <a:lnTo>
                      <a:pt x="218" y="841"/>
                    </a:lnTo>
                    <a:lnTo>
                      <a:pt x="209" y="841"/>
                    </a:lnTo>
                    <a:lnTo>
                      <a:pt x="200" y="841"/>
                    </a:lnTo>
                    <a:lnTo>
                      <a:pt x="190" y="841"/>
                    </a:lnTo>
                    <a:lnTo>
                      <a:pt x="181" y="841"/>
                    </a:lnTo>
                    <a:lnTo>
                      <a:pt x="171" y="841"/>
                    </a:lnTo>
                    <a:lnTo>
                      <a:pt x="161" y="841"/>
                    </a:lnTo>
                    <a:lnTo>
                      <a:pt x="152" y="841"/>
                    </a:lnTo>
                    <a:lnTo>
                      <a:pt x="142" y="841"/>
                    </a:lnTo>
                    <a:lnTo>
                      <a:pt x="133" y="841"/>
                    </a:lnTo>
                    <a:lnTo>
                      <a:pt x="125" y="841"/>
                    </a:lnTo>
                    <a:lnTo>
                      <a:pt x="117" y="841"/>
                    </a:lnTo>
                    <a:lnTo>
                      <a:pt x="110" y="841"/>
                    </a:lnTo>
                    <a:lnTo>
                      <a:pt x="104" y="841"/>
                    </a:lnTo>
                    <a:lnTo>
                      <a:pt x="98" y="841"/>
                    </a:lnTo>
                    <a:lnTo>
                      <a:pt x="94" y="841"/>
                    </a:lnTo>
                    <a:lnTo>
                      <a:pt x="90" y="841"/>
                    </a:lnTo>
                    <a:lnTo>
                      <a:pt x="88" y="841"/>
                    </a:lnTo>
                    <a:lnTo>
                      <a:pt x="88" y="841"/>
                    </a:lnTo>
                    <a:lnTo>
                      <a:pt x="88" y="841"/>
                    </a:lnTo>
                    <a:lnTo>
                      <a:pt x="88" y="841"/>
                    </a:lnTo>
                    <a:lnTo>
                      <a:pt x="88" y="840"/>
                    </a:lnTo>
                    <a:lnTo>
                      <a:pt x="88" y="840"/>
                    </a:lnTo>
                    <a:lnTo>
                      <a:pt x="88" y="839"/>
                    </a:lnTo>
                    <a:lnTo>
                      <a:pt x="88" y="838"/>
                    </a:lnTo>
                    <a:lnTo>
                      <a:pt x="88" y="836"/>
                    </a:lnTo>
                    <a:lnTo>
                      <a:pt x="88" y="835"/>
                    </a:lnTo>
                    <a:lnTo>
                      <a:pt x="88" y="833"/>
                    </a:lnTo>
                    <a:lnTo>
                      <a:pt x="88" y="831"/>
                    </a:lnTo>
                    <a:lnTo>
                      <a:pt x="88" y="829"/>
                    </a:lnTo>
                    <a:lnTo>
                      <a:pt x="88" y="827"/>
                    </a:lnTo>
                    <a:lnTo>
                      <a:pt x="88" y="824"/>
                    </a:lnTo>
                    <a:lnTo>
                      <a:pt x="88" y="821"/>
                    </a:lnTo>
                    <a:lnTo>
                      <a:pt x="88" y="818"/>
                    </a:lnTo>
                    <a:lnTo>
                      <a:pt x="88" y="815"/>
                    </a:lnTo>
                    <a:lnTo>
                      <a:pt x="88" y="812"/>
                    </a:lnTo>
                    <a:lnTo>
                      <a:pt x="88" y="808"/>
                    </a:lnTo>
                    <a:lnTo>
                      <a:pt x="88" y="804"/>
                    </a:lnTo>
                    <a:lnTo>
                      <a:pt x="88" y="800"/>
                    </a:lnTo>
                    <a:lnTo>
                      <a:pt x="88" y="796"/>
                    </a:lnTo>
                    <a:lnTo>
                      <a:pt x="88" y="792"/>
                    </a:lnTo>
                    <a:lnTo>
                      <a:pt x="88" y="787"/>
                    </a:lnTo>
                    <a:lnTo>
                      <a:pt x="88" y="783"/>
                    </a:lnTo>
                    <a:lnTo>
                      <a:pt x="88" y="778"/>
                    </a:lnTo>
                    <a:lnTo>
                      <a:pt x="88" y="773"/>
                    </a:lnTo>
                    <a:lnTo>
                      <a:pt x="88" y="768"/>
                    </a:lnTo>
                    <a:lnTo>
                      <a:pt x="88" y="763"/>
                    </a:lnTo>
                    <a:lnTo>
                      <a:pt x="88" y="757"/>
                    </a:lnTo>
                    <a:lnTo>
                      <a:pt x="88" y="752"/>
                    </a:lnTo>
                    <a:lnTo>
                      <a:pt x="88" y="746"/>
                    </a:lnTo>
                    <a:lnTo>
                      <a:pt x="88" y="740"/>
                    </a:lnTo>
                    <a:lnTo>
                      <a:pt x="88" y="734"/>
                    </a:lnTo>
                    <a:lnTo>
                      <a:pt x="88" y="728"/>
                    </a:lnTo>
                    <a:lnTo>
                      <a:pt x="88" y="722"/>
                    </a:lnTo>
                    <a:lnTo>
                      <a:pt x="88" y="715"/>
                    </a:lnTo>
                    <a:lnTo>
                      <a:pt x="88" y="709"/>
                    </a:lnTo>
                    <a:lnTo>
                      <a:pt x="88" y="702"/>
                    </a:lnTo>
                    <a:lnTo>
                      <a:pt x="88" y="696"/>
                    </a:lnTo>
                    <a:lnTo>
                      <a:pt x="88" y="689"/>
                    </a:lnTo>
                    <a:lnTo>
                      <a:pt x="88" y="682"/>
                    </a:lnTo>
                    <a:lnTo>
                      <a:pt x="88" y="675"/>
                    </a:lnTo>
                    <a:lnTo>
                      <a:pt x="88" y="668"/>
                    </a:lnTo>
                    <a:lnTo>
                      <a:pt x="88" y="661"/>
                    </a:lnTo>
                    <a:lnTo>
                      <a:pt x="88" y="653"/>
                    </a:lnTo>
                    <a:lnTo>
                      <a:pt x="88" y="646"/>
                    </a:lnTo>
                    <a:lnTo>
                      <a:pt x="88" y="639"/>
                    </a:lnTo>
                    <a:lnTo>
                      <a:pt x="88" y="631"/>
                    </a:lnTo>
                    <a:lnTo>
                      <a:pt x="88" y="623"/>
                    </a:lnTo>
                    <a:lnTo>
                      <a:pt x="88" y="616"/>
                    </a:lnTo>
                    <a:lnTo>
                      <a:pt x="88" y="608"/>
                    </a:lnTo>
                    <a:lnTo>
                      <a:pt x="88" y="600"/>
                    </a:lnTo>
                    <a:lnTo>
                      <a:pt x="88" y="592"/>
                    </a:lnTo>
                    <a:lnTo>
                      <a:pt x="88" y="584"/>
                    </a:lnTo>
                    <a:lnTo>
                      <a:pt x="88" y="576"/>
                    </a:lnTo>
                    <a:lnTo>
                      <a:pt x="88" y="568"/>
                    </a:lnTo>
                    <a:lnTo>
                      <a:pt x="88" y="560"/>
                    </a:lnTo>
                    <a:lnTo>
                      <a:pt x="88" y="552"/>
                    </a:lnTo>
                    <a:lnTo>
                      <a:pt x="88" y="544"/>
                    </a:lnTo>
                    <a:lnTo>
                      <a:pt x="88" y="536"/>
                    </a:lnTo>
                    <a:lnTo>
                      <a:pt x="88" y="528"/>
                    </a:lnTo>
                    <a:lnTo>
                      <a:pt x="88" y="519"/>
                    </a:lnTo>
                    <a:lnTo>
                      <a:pt x="88" y="511"/>
                    </a:lnTo>
                    <a:lnTo>
                      <a:pt x="88" y="503"/>
                    </a:lnTo>
                    <a:lnTo>
                      <a:pt x="88" y="495"/>
                    </a:lnTo>
                    <a:lnTo>
                      <a:pt x="88" y="486"/>
                    </a:lnTo>
                    <a:lnTo>
                      <a:pt x="88" y="478"/>
                    </a:lnTo>
                    <a:lnTo>
                      <a:pt x="88" y="470"/>
                    </a:lnTo>
                    <a:lnTo>
                      <a:pt x="88" y="461"/>
                    </a:lnTo>
                    <a:lnTo>
                      <a:pt x="88" y="453"/>
                    </a:lnTo>
                    <a:lnTo>
                      <a:pt x="88" y="445"/>
                    </a:lnTo>
                    <a:lnTo>
                      <a:pt x="88" y="436"/>
                    </a:lnTo>
                    <a:lnTo>
                      <a:pt x="88" y="428"/>
                    </a:lnTo>
                    <a:lnTo>
                      <a:pt x="88" y="420"/>
                    </a:lnTo>
                    <a:lnTo>
                      <a:pt x="88" y="412"/>
                    </a:lnTo>
                    <a:lnTo>
                      <a:pt x="88" y="403"/>
                    </a:lnTo>
                    <a:lnTo>
                      <a:pt x="88" y="395"/>
                    </a:lnTo>
                    <a:lnTo>
                      <a:pt x="88" y="387"/>
                    </a:lnTo>
                    <a:lnTo>
                      <a:pt x="88" y="379"/>
                    </a:lnTo>
                    <a:lnTo>
                      <a:pt x="88" y="371"/>
                    </a:lnTo>
                    <a:lnTo>
                      <a:pt x="88" y="363"/>
                    </a:lnTo>
                    <a:lnTo>
                      <a:pt x="88" y="355"/>
                    </a:lnTo>
                    <a:lnTo>
                      <a:pt x="88" y="347"/>
                    </a:lnTo>
                    <a:lnTo>
                      <a:pt x="88" y="339"/>
                    </a:lnTo>
                    <a:lnTo>
                      <a:pt x="88" y="331"/>
                    </a:lnTo>
                    <a:lnTo>
                      <a:pt x="88" y="323"/>
                    </a:lnTo>
                    <a:lnTo>
                      <a:pt x="88" y="315"/>
                    </a:lnTo>
                    <a:lnTo>
                      <a:pt x="88" y="308"/>
                    </a:lnTo>
                    <a:lnTo>
                      <a:pt x="88" y="300"/>
                    </a:lnTo>
                    <a:lnTo>
                      <a:pt x="88" y="293"/>
                    </a:lnTo>
                    <a:lnTo>
                      <a:pt x="88" y="285"/>
                    </a:lnTo>
                    <a:lnTo>
                      <a:pt x="88" y="278"/>
                    </a:lnTo>
                    <a:lnTo>
                      <a:pt x="88" y="271"/>
                    </a:lnTo>
                    <a:lnTo>
                      <a:pt x="88" y="264"/>
                    </a:lnTo>
                    <a:lnTo>
                      <a:pt x="88" y="257"/>
                    </a:lnTo>
                    <a:lnTo>
                      <a:pt x="88" y="250"/>
                    </a:lnTo>
                    <a:lnTo>
                      <a:pt x="88" y="243"/>
                    </a:lnTo>
                    <a:lnTo>
                      <a:pt x="88" y="236"/>
                    </a:lnTo>
                    <a:lnTo>
                      <a:pt x="88" y="229"/>
                    </a:lnTo>
                    <a:lnTo>
                      <a:pt x="88" y="223"/>
                    </a:lnTo>
                    <a:lnTo>
                      <a:pt x="88" y="216"/>
                    </a:lnTo>
                    <a:lnTo>
                      <a:pt x="88" y="210"/>
                    </a:lnTo>
                    <a:lnTo>
                      <a:pt x="88" y="210"/>
                    </a:lnTo>
                    <a:lnTo>
                      <a:pt x="86" y="210"/>
                    </a:lnTo>
                    <a:lnTo>
                      <a:pt x="82" y="210"/>
                    </a:lnTo>
                    <a:lnTo>
                      <a:pt x="76" y="210"/>
                    </a:lnTo>
                    <a:lnTo>
                      <a:pt x="68" y="210"/>
                    </a:lnTo>
                    <a:lnTo>
                      <a:pt x="59" y="210"/>
                    </a:lnTo>
                    <a:lnTo>
                      <a:pt x="49" y="210"/>
                    </a:lnTo>
                    <a:lnTo>
                      <a:pt x="39" y="210"/>
                    </a:lnTo>
                    <a:lnTo>
                      <a:pt x="29" y="210"/>
                    </a:lnTo>
                    <a:lnTo>
                      <a:pt x="20" y="210"/>
                    </a:lnTo>
                    <a:lnTo>
                      <a:pt x="12" y="210"/>
                    </a:lnTo>
                    <a:lnTo>
                      <a:pt x="5" y="210"/>
                    </a:lnTo>
                    <a:lnTo>
                      <a:pt x="1" y="210"/>
                    </a:lnTo>
                    <a:lnTo>
                      <a:pt x="0" y="210"/>
                    </a:lnTo>
                    <a:lnTo>
                      <a:pt x="0" y="210"/>
                    </a:lnTo>
                    <a:lnTo>
                      <a:pt x="0" y="210"/>
                    </a:lnTo>
                    <a:lnTo>
                      <a:pt x="1" y="209"/>
                    </a:lnTo>
                    <a:lnTo>
                      <a:pt x="2" y="207"/>
                    </a:lnTo>
                    <a:lnTo>
                      <a:pt x="4" y="205"/>
                    </a:lnTo>
                    <a:lnTo>
                      <a:pt x="6" y="202"/>
                    </a:lnTo>
                    <a:lnTo>
                      <a:pt x="9" y="199"/>
                    </a:lnTo>
                    <a:lnTo>
                      <a:pt x="12" y="195"/>
                    </a:lnTo>
                    <a:lnTo>
                      <a:pt x="16" y="191"/>
                    </a:lnTo>
                    <a:lnTo>
                      <a:pt x="20" y="186"/>
                    </a:lnTo>
                    <a:lnTo>
                      <a:pt x="24" y="181"/>
                    </a:lnTo>
                    <a:lnTo>
                      <a:pt x="28" y="176"/>
                    </a:lnTo>
                    <a:lnTo>
                      <a:pt x="33" y="170"/>
                    </a:lnTo>
                    <a:lnTo>
                      <a:pt x="38" y="164"/>
                    </a:lnTo>
                    <a:lnTo>
                      <a:pt x="44" y="158"/>
                    </a:lnTo>
                    <a:lnTo>
                      <a:pt x="49" y="151"/>
                    </a:lnTo>
                    <a:lnTo>
                      <a:pt x="55" y="144"/>
                    </a:lnTo>
                    <a:lnTo>
                      <a:pt x="60" y="137"/>
                    </a:lnTo>
                    <a:lnTo>
                      <a:pt x="66" y="130"/>
                    </a:lnTo>
                    <a:lnTo>
                      <a:pt x="72" y="123"/>
                    </a:lnTo>
                    <a:lnTo>
                      <a:pt x="78" y="116"/>
                    </a:lnTo>
                    <a:lnTo>
                      <a:pt x="85" y="109"/>
                    </a:lnTo>
                    <a:lnTo>
                      <a:pt x="91" y="101"/>
                    </a:lnTo>
                    <a:lnTo>
                      <a:pt x="97" y="94"/>
                    </a:lnTo>
                    <a:lnTo>
                      <a:pt x="103" y="87"/>
                    </a:lnTo>
                    <a:lnTo>
                      <a:pt x="109" y="80"/>
                    </a:lnTo>
                    <a:lnTo>
                      <a:pt x="115" y="72"/>
                    </a:lnTo>
                    <a:lnTo>
                      <a:pt x="121" y="66"/>
                    </a:lnTo>
                    <a:lnTo>
                      <a:pt x="126" y="59"/>
                    </a:lnTo>
                    <a:lnTo>
                      <a:pt x="132" y="52"/>
                    </a:lnTo>
                    <a:lnTo>
                      <a:pt x="137" y="46"/>
                    </a:lnTo>
                    <a:lnTo>
                      <a:pt x="142" y="40"/>
                    </a:lnTo>
                    <a:lnTo>
                      <a:pt x="147" y="34"/>
                    </a:lnTo>
                    <a:lnTo>
                      <a:pt x="152" y="29"/>
                    </a:lnTo>
                    <a:lnTo>
                      <a:pt x="156" y="24"/>
                    </a:lnTo>
                    <a:lnTo>
                      <a:pt x="160" y="19"/>
                    </a:lnTo>
                    <a:lnTo>
                      <a:pt x="163" y="15"/>
                    </a:lnTo>
                    <a:lnTo>
                      <a:pt x="166" y="11"/>
                    </a:lnTo>
                    <a:lnTo>
                      <a:pt x="169" y="8"/>
                    </a:lnTo>
                    <a:lnTo>
                      <a:pt x="171" y="5"/>
                    </a:lnTo>
                    <a:lnTo>
                      <a:pt x="173" y="3"/>
                    </a:lnTo>
                    <a:lnTo>
                      <a:pt x="175" y="1"/>
                    </a:lnTo>
                    <a:lnTo>
                      <a:pt x="175" y="0"/>
                    </a:lnTo>
                    <a:lnTo>
                      <a:pt x="176" y="0"/>
                    </a:lnTo>
                    <a:lnTo>
                      <a:pt x="176" y="0"/>
                    </a:lnTo>
                    <a:lnTo>
                      <a:pt x="176" y="0"/>
                    </a:lnTo>
                  </a:path>
                </a:pathLst>
              </a:custGeom>
              <a:solidFill>
                <a:srgbClr val="FF0000"/>
              </a:solidFill>
              <a:ln w="9525" cap="rnd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</p:grpSp>
      </p:grpSp>
      <p:graphicFrame>
        <p:nvGraphicFramePr>
          <p:cNvPr id="74847" name="Object 95"/>
          <p:cNvGraphicFramePr>
            <a:graphicFrameLocks noChangeAspect="1"/>
          </p:cNvGraphicFramePr>
          <p:nvPr/>
        </p:nvGraphicFramePr>
        <p:xfrm>
          <a:off x="635000" y="5164138"/>
          <a:ext cx="3108325" cy="690562"/>
        </p:xfrm>
        <a:graphic>
          <a:graphicData uri="http://schemas.openxmlformats.org/presentationml/2006/ole">
            <p:oleObj spid="_x0000_s34818" name="Equation" r:id="rId7" imgW="800100" imgH="177800" progId="Equation.3">
              <p:embed/>
            </p:oleObj>
          </a:graphicData>
        </a:graphic>
      </p:graphicFrame>
      <p:sp>
        <p:nvSpPr>
          <p:cNvPr id="94" name="Date Placeholder 1"/>
          <p:cNvSpPr txBox="1">
            <a:spLocks/>
          </p:cNvSpPr>
          <p:nvPr/>
        </p:nvSpPr>
        <p:spPr bwMode="auto">
          <a:xfrm>
            <a:off x="6781800" y="6572250"/>
            <a:ext cx="1371600" cy="20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11/17/2010</a:t>
            </a: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5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657225" y="6307138"/>
            <a:ext cx="5942013" cy="228600"/>
          </a:xfrm>
        </p:spPr>
        <p:txBody>
          <a:bodyPr/>
          <a:lstStyle/>
          <a:p>
            <a:r>
              <a:rPr lang="en-US" dirty="0" smtClean="0"/>
              <a:t>ANL Physics Division - November Student Lunch Meeting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8001000" y="6572250"/>
            <a:ext cx="1371600" cy="209550"/>
          </a:xfrm>
        </p:spPr>
        <p:txBody>
          <a:bodyPr/>
          <a:lstStyle/>
          <a:p>
            <a:fld id="{9DB4E86D-A738-4F6F-8532-C62E8B4E5387}" type="slidenum">
              <a:rPr lang="en-US"/>
              <a:pPr/>
              <a:t>19</a:t>
            </a:fld>
            <a:endParaRPr lang="en-US"/>
          </a:p>
        </p:txBody>
      </p:sp>
      <p:sp>
        <p:nvSpPr>
          <p:cNvPr id="77826" name="Rectangle 2"/>
          <p:cNvSpPr>
            <a:spLocks noGrp="1" noChangeArrowheads="1"/>
          </p:cNvSpPr>
          <p:nvPr>
            <p:ph type="title"/>
          </p:nvPr>
        </p:nvSpPr>
        <p:spPr>
          <a:xfrm>
            <a:off x="339725" y="330200"/>
            <a:ext cx="7954963" cy="1198563"/>
          </a:xfrm>
        </p:spPr>
        <p:txBody>
          <a:bodyPr/>
          <a:lstStyle/>
          <a:p>
            <a:pPr algn="ctr"/>
            <a:r>
              <a:rPr lang="en-US" sz="4200"/>
              <a:t>Sample Time of Flight (TOF) Spectra</a:t>
            </a:r>
            <a:endParaRPr lang="en-US" sz="4200">
              <a:latin typeface="Symbol" pitchFamily="18" charset="2"/>
            </a:endParaRP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60325" y="2317750"/>
            <a:ext cx="4951413" cy="4083050"/>
            <a:chOff x="288" y="1139"/>
            <a:chExt cx="3119" cy="2572"/>
          </a:xfrm>
        </p:grpSpPr>
        <p:graphicFrame>
          <p:nvGraphicFramePr>
            <p:cNvPr id="77829" name="Object 5"/>
            <p:cNvGraphicFramePr>
              <a:graphicFrameLocks noChangeAspect="1"/>
            </p:cNvGraphicFramePr>
            <p:nvPr/>
          </p:nvGraphicFramePr>
          <p:xfrm>
            <a:off x="288" y="1139"/>
            <a:ext cx="3119" cy="2572"/>
          </p:xfrm>
          <a:graphic>
            <a:graphicData uri="http://schemas.openxmlformats.org/presentationml/2006/ole">
              <p:oleObj spid="_x0000_s35847" name="Graph" r:id="rId3" imgW="4498200" imgH="3709800" progId="">
                <p:embed/>
              </p:oleObj>
            </a:graphicData>
          </a:graphic>
        </p:graphicFrame>
        <p:sp>
          <p:nvSpPr>
            <p:cNvPr id="77830" name="Line 6"/>
            <p:cNvSpPr>
              <a:spLocks noChangeShapeType="1"/>
            </p:cNvSpPr>
            <p:nvPr/>
          </p:nvSpPr>
          <p:spPr bwMode="auto">
            <a:xfrm>
              <a:off x="1735" y="2388"/>
              <a:ext cx="328" cy="2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77831" name="Text Box 7"/>
            <p:cNvSpPr txBox="1">
              <a:spLocks noChangeArrowheads="1"/>
            </p:cNvSpPr>
            <p:nvPr/>
          </p:nvSpPr>
          <p:spPr bwMode="auto">
            <a:xfrm>
              <a:off x="2140" y="2572"/>
              <a:ext cx="913" cy="198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2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eaLnBrk="1" hangingPunct="1">
                <a:spcBef>
                  <a:spcPct val="50000"/>
                </a:spcBef>
              </a:pPr>
              <a:r>
                <a:rPr lang="en-US" sz="1400">
                  <a:solidFill>
                    <a:schemeClr val="tx2"/>
                  </a:solidFill>
                  <a:latin typeface="Times New Roman" pitchFamily="18" charset="0"/>
                </a:rPr>
                <a:t>FWHM ~ 5 Hz</a:t>
              </a:r>
            </a:p>
          </p:txBody>
        </p:sp>
        <p:sp>
          <p:nvSpPr>
            <p:cNvPr id="77832" name="Line 8"/>
            <p:cNvSpPr>
              <a:spLocks noChangeShapeType="1"/>
            </p:cNvSpPr>
            <p:nvPr/>
          </p:nvSpPr>
          <p:spPr bwMode="auto">
            <a:xfrm flipH="1" flipV="1">
              <a:off x="1926" y="2425"/>
              <a:ext cx="481" cy="170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 type="triangle" w="med" len="med"/>
            </a:ln>
            <a:effectLst/>
          </p:spPr>
          <p:txBody>
            <a:bodyPr anchor="ctr"/>
            <a:lstStyle/>
            <a:p>
              <a:endParaRPr lang="en-US"/>
            </a:p>
          </p:txBody>
        </p:sp>
      </p:grpSp>
      <p:sp>
        <p:nvSpPr>
          <p:cNvPr id="77833" name="Text Box 9"/>
          <p:cNvSpPr txBox="1">
            <a:spLocks noChangeArrowheads="1"/>
          </p:cNvSpPr>
          <p:nvPr/>
        </p:nvSpPr>
        <p:spPr bwMode="auto">
          <a:xfrm>
            <a:off x="911225" y="1871663"/>
            <a:ext cx="3249613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2800" b="1" dirty="0">
                <a:latin typeface="Times New Roman" pitchFamily="18" charset="0"/>
              </a:rPr>
              <a:t>Calibration:  C</a:t>
            </a:r>
            <a:r>
              <a:rPr lang="en-US" sz="2800" b="1" baseline="-25000" dirty="0">
                <a:latin typeface="Times New Roman" pitchFamily="18" charset="0"/>
              </a:rPr>
              <a:t>5 </a:t>
            </a:r>
            <a:r>
              <a:rPr lang="en-US" sz="2800" b="1" dirty="0">
                <a:latin typeface="Times New Roman" pitchFamily="18" charset="0"/>
              </a:rPr>
              <a:t>H</a:t>
            </a:r>
            <a:r>
              <a:rPr lang="en-US" sz="2800" b="1" baseline="-25000" dirty="0">
                <a:latin typeface="Times New Roman" pitchFamily="18" charset="0"/>
              </a:rPr>
              <a:t>8</a:t>
            </a:r>
          </a:p>
        </p:txBody>
      </p:sp>
      <p:graphicFrame>
        <p:nvGraphicFramePr>
          <p:cNvPr id="77834" name="Object 10"/>
          <p:cNvGraphicFramePr>
            <a:graphicFrameLocks noChangeAspect="1"/>
          </p:cNvGraphicFramePr>
          <p:nvPr/>
        </p:nvGraphicFramePr>
        <p:xfrm>
          <a:off x="5321300" y="1935163"/>
          <a:ext cx="1958975" cy="601662"/>
        </p:xfrm>
        <a:graphic>
          <a:graphicData uri="http://schemas.openxmlformats.org/presentationml/2006/ole">
            <p:oleObj spid="_x0000_s35842" name="Equation" r:id="rId4" imgW="1320800" imgH="406400" progId="Equation.3">
              <p:embed/>
            </p:oleObj>
          </a:graphicData>
        </a:graphic>
      </p:graphicFrame>
      <p:graphicFrame>
        <p:nvGraphicFramePr>
          <p:cNvPr id="77835" name="Object 11"/>
          <p:cNvGraphicFramePr>
            <a:graphicFrameLocks noChangeAspect="1"/>
          </p:cNvGraphicFramePr>
          <p:nvPr/>
        </p:nvGraphicFramePr>
        <p:xfrm>
          <a:off x="5849938" y="1379538"/>
          <a:ext cx="909637" cy="619125"/>
        </p:xfrm>
        <a:graphic>
          <a:graphicData uri="http://schemas.openxmlformats.org/presentationml/2006/ole">
            <p:oleObj spid="_x0000_s35843" name="Equation" r:id="rId5" imgW="596900" imgH="406400" progId="Equation.3">
              <p:embed/>
            </p:oleObj>
          </a:graphicData>
        </a:graphic>
      </p:graphicFrame>
      <p:graphicFrame>
        <p:nvGraphicFramePr>
          <p:cNvPr id="77836" name="Object 12"/>
          <p:cNvGraphicFramePr>
            <a:graphicFrameLocks noChangeAspect="1"/>
          </p:cNvGraphicFramePr>
          <p:nvPr/>
        </p:nvGraphicFramePr>
        <p:xfrm>
          <a:off x="5100638" y="2514600"/>
          <a:ext cx="2393950" cy="598488"/>
        </p:xfrm>
        <a:graphic>
          <a:graphicData uri="http://schemas.openxmlformats.org/presentationml/2006/ole">
            <p:oleObj spid="_x0000_s35844" name="Equation" r:id="rId6" imgW="1625600" imgH="406400" progId="Equation.3">
              <p:embed/>
            </p:oleObj>
          </a:graphicData>
        </a:graphic>
      </p:graphicFrame>
      <p:graphicFrame>
        <p:nvGraphicFramePr>
          <p:cNvPr id="77837" name="Object 13"/>
          <p:cNvGraphicFramePr>
            <a:graphicFrameLocks noChangeAspect="1"/>
          </p:cNvGraphicFramePr>
          <p:nvPr/>
        </p:nvGraphicFramePr>
        <p:xfrm>
          <a:off x="5214938" y="3236913"/>
          <a:ext cx="2143125" cy="1282700"/>
        </p:xfrm>
        <a:graphic>
          <a:graphicData uri="http://schemas.openxmlformats.org/presentationml/2006/ole">
            <p:oleObj spid="_x0000_s35845" name="Equation" r:id="rId7" imgW="1358900" imgH="812800" progId="Equation.3">
              <p:embed/>
            </p:oleObj>
          </a:graphicData>
        </a:graphic>
      </p:graphicFrame>
      <p:graphicFrame>
        <p:nvGraphicFramePr>
          <p:cNvPr id="77839" name="Object 15"/>
          <p:cNvGraphicFramePr>
            <a:graphicFrameLocks noChangeAspect="1"/>
          </p:cNvGraphicFramePr>
          <p:nvPr/>
        </p:nvGraphicFramePr>
        <p:xfrm>
          <a:off x="4805363" y="4643438"/>
          <a:ext cx="3362325" cy="765175"/>
        </p:xfrm>
        <a:graphic>
          <a:graphicData uri="http://schemas.openxmlformats.org/presentationml/2006/ole">
            <p:oleObj spid="_x0000_s35846" name="Equation" r:id="rId8" imgW="1841500" imgH="419100" progId="Equation.3">
              <p:embed/>
            </p:oleObj>
          </a:graphicData>
        </a:graphic>
      </p:graphicFrame>
      <p:sp>
        <p:nvSpPr>
          <p:cNvPr id="15" name="Date Placeholder 1"/>
          <p:cNvSpPr txBox="1">
            <a:spLocks/>
          </p:cNvSpPr>
          <p:nvPr/>
        </p:nvSpPr>
        <p:spPr bwMode="auto">
          <a:xfrm>
            <a:off x="6781800" y="6572250"/>
            <a:ext cx="1371600" cy="20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11/17/2010</a:t>
            </a: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6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657225" y="6307138"/>
            <a:ext cx="5942013" cy="228600"/>
          </a:xfrm>
        </p:spPr>
        <p:txBody>
          <a:bodyPr/>
          <a:lstStyle/>
          <a:p>
            <a:r>
              <a:rPr lang="en-US" dirty="0" smtClean="0"/>
              <a:t>ANL Physics Division - November Student Lunch Meeting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Order of Things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600" dirty="0" smtClean="0"/>
              <a:t>Physical Motivations</a:t>
            </a:r>
          </a:p>
          <a:p>
            <a:r>
              <a:rPr lang="en-US" sz="3600" dirty="0" smtClean="0"/>
              <a:t>The CPT</a:t>
            </a:r>
          </a:p>
          <a:p>
            <a:r>
              <a:rPr lang="en-US" sz="3600" dirty="0" smtClean="0"/>
              <a:t>CARIBU</a:t>
            </a:r>
          </a:p>
          <a:p>
            <a:r>
              <a:rPr lang="en-US" sz="3600" dirty="0" smtClean="0"/>
              <a:t>The Move to CARIBU</a:t>
            </a:r>
          </a:p>
          <a:p>
            <a:r>
              <a:rPr lang="en-US" sz="3600" dirty="0" smtClean="0"/>
              <a:t>The New Campaign</a:t>
            </a:r>
            <a:endParaRPr lang="en-US" sz="36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ANL Physics Division - November Student Lunch Meeting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11/17/2010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3BFF51-638F-4D74-AEE1-D8128A80D73E}" type="slidenum">
              <a:rPr lang="en-US"/>
              <a:pPr/>
              <a:t>20</a:t>
            </a:fld>
            <a:endParaRPr lang="en-US"/>
          </a:p>
        </p:txBody>
      </p:sp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>
          <a:xfrm>
            <a:off x="360363" y="309563"/>
            <a:ext cx="7954962" cy="568325"/>
          </a:xfrm>
        </p:spPr>
        <p:txBody>
          <a:bodyPr/>
          <a:lstStyle/>
          <a:p>
            <a:pPr algn="ctr"/>
            <a:r>
              <a:rPr lang="en-US" sz="3800"/>
              <a:t>What Masses?</a:t>
            </a:r>
          </a:p>
        </p:txBody>
      </p:sp>
      <p:pic>
        <p:nvPicPr>
          <p:cNvPr id="64515" name="Picture 3" descr="r_simulation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52525"/>
            <a:ext cx="9145588" cy="4481513"/>
          </a:xfrm>
          <a:prstGeom prst="rect">
            <a:avLst/>
          </a:prstGeom>
          <a:noFill/>
        </p:spPr>
      </p:pic>
      <p:sp>
        <p:nvSpPr>
          <p:cNvPr id="64516" name="Rectangle 4"/>
          <p:cNvSpPr>
            <a:spLocks noChangeArrowheads="1"/>
          </p:cNvSpPr>
          <p:nvPr/>
        </p:nvSpPr>
        <p:spPr bwMode="auto">
          <a:xfrm>
            <a:off x="1331913" y="5121275"/>
            <a:ext cx="757237" cy="595313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4517" name="Rectangle 5"/>
          <p:cNvSpPr>
            <a:spLocks noChangeArrowheads="1"/>
          </p:cNvSpPr>
          <p:nvPr/>
        </p:nvSpPr>
        <p:spPr bwMode="auto">
          <a:xfrm>
            <a:off x="2959100" y="4352925"/>
            <a:ext cx="757238" cy="595313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4518" name="Rectangle 6"/>
          <p:cNvSpPr>
            <a:spLocks noChangeArrowheads="1"/>
          </p:cNvSpPr>
          <p:nvPr/>
        </p:nvSpPr>
        <p:spPr bwMode="auto">
          <a:xfrm>
            <a:off x="5283200" y="3132138"/>
            <a:ext cx="757238" cy="595312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4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645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645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516" grpId="0" animBg="1"/>
      <p:bldP spid="64517" grpId="0" animBg="1"/>
      <p:bldP spid="6451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From Where Do We Get The Masses?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11/17/2010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ANL Physics Division - November Student Lunch Meeting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21</a:t>
            </a:fld>
            <a:endParaRPr lang="en-US"/>
          </a:p>
        </p:txBody>
      </p:sp>
      <p:grpSp>
        <p:nvGrpSpPr>
          <p:cNvPr id="6" name="252Cf"/>
          <p:cNvGrpSpPr/>
          <p:nvPr/>
        </p:nvGrpSpPr>
        <p:grpSpPr>
          <a:xfrm>
            <a:off x="856299" y="1737255"/>
            <a:ext cx="7982901" cy="4434945"/>
            <a:chOff x="856299" y="1737255"/>
            <a:chExt cx="7982901" cy="4434945"/>
          </a:xfrm>
        </p:grpSpPr>
        <p:pic>
          <p:nvPicPr>
            <p:cNvPr id="32773" name="Picture 5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856299" y="1737255"/>
              <a:ext cx="7982901" cy="44349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" name="TextBox 9"/>
            <p:cNvSpPr txBox="1"/>
            <p:nvPr/>
          </p:nvSpPr>
          <p:spPr>
            <a:xfrm>
              <a:off x="6858000" y="4495800"/>
              <a:ext cx="762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baseline="30000" dirty="0" smtClean="0"/>
                <a:t>252</a:t>
              </a:r>
              <a:r>
                <a:rPr lang="en-US" b="1" dirty="0" smtClean="0"/>
                <a:t>Cf</a:t>
              </a:r>
              <a:endParaRPr lang="en-US" b="1" baseline="30000" dirty="0"/>
            </a:p>
          </p:txBody>
        </p:sp>
      </p:grpSp>
      <p:grpSp>
        <p:nvGrpSpPr>
          <p:cNvPr id="7" name="238U" hidden="1"/>
          <p:cNvGrpSpPr/>
          <p:nvPr/>
        </p:nvGrpSpPr>
        <p:grpSpPr>
          <a:xfrm>
            <a:off x="838200" y="1685834"/>
            <a:ext cx="7162800" cy="4638766"/>
            <a:chOff x="838200" y="1533434"/>
            <a:chExt cx="7162800" cy="4638766"/>
          </a:xfrm>
        </p:grpSpPr>
        <p:pic>
          <p:nvPicPr>
            <p:cNvPr id="32771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838200" y="1533434"/>
              <a:ext cx="7162800" cy="46387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" name="TextBox 11"/>
            <p:cNvSpPr txBox="1"/>
            <p:nvPr/>
          </p:nvSpPr>
          <p:spPr>
            <a:xfrm>
              <a:off x="6324600" y="4267200"/>
              <a:ext cx="990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baseline="30000" dirty="0" smtClean="0"/>
                <a:t>238</a:t>
              </a:r>
              <a:r>
                <a:rPr lang="en-US" b="1" dirty="0" smtClean="0"/>
                <a:t>U</a:t>
              </a:r>
              <a:endParaRPr lang="en-US" b="1" baseline="30000" dirty="0"/>
            </a:p>
          </p:txBody>
        </p:sp>
      </p:grp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400" baseline="30000" dirty="0" smtClean="0"/>
              <a:t>252</a:t>
            </a:r>
            <a:r>
              <a:rPr lang="en-US" sz="4400" dirty="0" smtClean="0"/>
              <a:t>Cf</a:t>
            </a:r>
            <a:endParaRPr lang="en-US" sz="4400" baseline="30000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1265237"/>
            <a:ext cx="8229600" cy="4525963"/>
          </a:xfrm>
        </p:spPr>
        <p:txBody>
          <a:bodyPr/>
          <a:lstStyle/>
          <a:p>
            <a:r>
              <a:rPr lang="en-US" sz="5400" dirty="0" smtClean="0">
                <a:latin typeface="Symbol" pitchFamily="18" charset="2"/>
              </a:rPr>
              <a:t>l = 2.645 </a:t>
            </a:r>
            <a:r>
              <a:rPr lang="en-US" sz="5400" dirty="0" smtClean="0"/>
              <a:t>years</a:t>
            </a:r>
          </a:p>
          <a:p>
            <a:r>
              <a:rPr lang="en-US" sz="5400" dirty="0" smtClean="0"/>
              <a:t>BR</a:t>
            </a:r>
          </a:p>
          <a:p>
            <a:pPr lvl="1"/>
            <a:r>
              <a:rPr lang="en-US" sz="4800" dirty="0" smtClean="0"/>
              <a:t>96.91% </a:t>
            </a:r>
            <a:r>
              <a:rPr lang="en-US" sz="4800" dirty="0" smtClean="0">
                <a:latin typeface="Symbol" pitchFamily="18" charset="2"/>
              </a:rPr>
              <a:t>a</a:t>
            </a:r>
          </a:p>
          <a:p>
            <a:pPr lvl="1"/>
            <a:r>
              <a:rPr lang="en-US" sz="4800" b="1" u="sng" dirty="0" smtClean="0">
                <a:solidFill>
                  <a:srgbClr val="FF0000"/>
                </a:solidFill>
              </a:rPr>
              <a:t>3.09% SF</a:t>
            </a:r>
          </a:p>
          <a:p>
            <a:pPr>
              <a:buNone/>
            </a:pPr>
            <a:r>
              <a:rPr lang="en-US" sz="5000" i="1" dirty="0" smtClean="0"/>
              <a:t>Efficiency may be important.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11/17/2010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ANL Physics Division - November Student Lunch Meeting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22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CARIBU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11/17/2010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ANL Physics Division - November Student Lunch Meeting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23</a:t>
            </a:fld>
            <a:endParaRPr lang="en-US"/>
          </a:p>
        </p:txBody>
      </p:sp>
      <p:pic>
        <p:nvPicPr>
          <p:cNvPr id="6" name="ATLAS" descr="C:\Avodah\Meetings\APS_2010\Figs\atlas_floorpla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994610"/>
            <a:ext cx="7620000" cy="5213684"/>
          </a:xfrm>
          <a:prstGeom prst="rect">
            <a:avLst/>
          </a:prstGeom>
          <a:noFill/>
        </p:spPr>
      </p:pic>
      <p:pic>
        <p:nvPicPr>
          <p:cNvPr id="7" name="Layout" descr="screenshot_0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6225026">
            <a:off x="1798646" y="3160107"/>
            <a:ext cx="598917" cy="847117"/>
          </a:xfrm>
          <a:prstGeom prst="rect">
            <a:avLst/>
          </a:prstGeom>
          <a:noFill/>
        </p:spPr>
      </p:pic>
      <p:pic>
        <p:nvPicPr>
          <p:cNvPr id="8" name="Layout_large" descr="screenshot_0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6225026">
            <a:off x="843838" y="1001405"/>
            <a:ext cx="3324422" cy="4702110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200000" y="450000"/>
                                      <p:to x="10000" y="10000"/>
                                    </p:animScale>
                                    <p:animScale>
                                      <p:cBhvr>
                                        <p:cTn id="16" dur="1230" decel="100000"/>
                                        <p:tgtEl>
                                          <p:spTgt spid="7"/>
                                        </p:tgtEl>
                                      </p:cBhvr>
                                      <p:from x="100000" y="100000"/>
                                      <p:to x="200000" y="450000"/>
                                    </p:animScale>
                                    <p:anim from="(ppt_x)" to="(0.5)" calcmode="lin" valueType="num">
                                      <p:cBhvr>
                                        <p:cTn id="17" dur="1230" decel="100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0.5)" to="(0.5)" calcmode="lin" valueType="num">
                                      <p:cBhvr>
                                        <p:cTn id="18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ppt_y)" to="(ppt_y+0.4)" calcmode="lin" valueType="num">
                                      <p:cBhvr>
                                        <p:cTn id="19" dur="1230" decel="100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 from="(ppt_y)" to="(ppt_y)" calcmode="lin" valueType="num">
                                      <p:cBhvr>
                                        <p:cTn id="20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9725" y="113336"/>
            <a:ext cx="7954963" cy="572464"/>
          </a:xfrm>
        </p:spPr>
        <p:txBody>
          <a:bodyPr/>
          <a:lstStyle/>
          <a:p>
            <a:pPr algn="ctr"/>
            <a:r>
              <a:rPr lang="en-US" sz="3800" dirty="0" smtClean="0"/>
              <a:t>CARIBU</a:t>
            </a:r>
            <a:endParaRPr lang="en-US" sz="2800" dirty="0" smtClean="0"/>
          </a:p>
        </p:txBody>
      </p:sp>
      <p:pic>
        <p:nvPicPr>
          <p:cNvPr id="10" name="Layout_large" descr="screenshot_0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25026">
            <a:off x="843838" y="1001405"/>
            <a:ext cx="3324422" cy="4702110"/>
          </a:xfrm>
          <a:prstGeom prst="rect">
            <a:avLst/>
          </a:prstGeom>
          <a:noFill/>
        </p:spPr>
      </p:pic>
      <p:sp>
        <p:nvSpPr>
          <p:cNvPr id="15" name="Rectangle 14"/>
          <p:cNvSpPr/>
          <p:nvPr/>
        </p:nvSpPr>
        <p:spPr bwMode="auto">
          <a:xfrm>
            <a:off x="1295400" y="2057400"/>
            <a:ext cx="1066800" cy="990600"/>
          </a:xfrm>
          <a:prstGeom prst="rect">
            <a:avLst/>
          </a:prstGeom>
          <a:noFill/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6" name="Rectangle 15"/>
          <p:cNvSpPr/>
          <p:nvPr/>
        </p:nvSpPr>
        <p:spPr bwMode="auto">
          <a:xfrm>
            <a:off x="3505200" y="2362200"/>
            <a:ext cx="1066800" cy="990600"/>
          </a:xfrm>
          <a:prstGeom prst="rect">
            <a:avLst/>
          </a:prstGeom>
          <a:noFill/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39939" name="Gas Cell" descr="C:\Avodah\Meetings\APS_2010\Figs\gas catcher.jpg"/>
          <p:cNvPicPr>
            <a:picLocks noChangeAspect="1" noChangeArrowheads="1"/>
          </p:cNvPicPr>
          <p:nvPr/>
        </p:nvPicPr>
        <p:blipFill>
          <a:blip r:embed="rId4" cstate="print"/>
          <a:srcRect l="4883" r="5599"/>
          <a:stretch>
            <a:fillRect/>
          </a:stretch>
        </p:blipFill>
        <p:spPr bwMode="auto">
          <a:xfrm>
            <a:off x="228600" y="1828799"/>
            <a:ext cx="4572000" cy="3830505"/>
          </a:xfrm>
          <a:prstGeom prst="rect">
            <a:avLst/>
          </a:prstGeom>
          <a:noFill/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51438" y="1600200"/>
            <a:ext cx="3992562" cy="3693319"/>
          </a:xfrm>
        </p:spPr>
        <p:txBody>
          <a:bodyPr/>
          <a:lstStyle/>
          <a:p>
            <a:r>
              <a:rPr lang="en-US" dirty="0" smtClean="0">
                <a:solidFill>
                  <a:srgbClr val="0070C0"/>
                </a:solidFill>
              </a:rPr>
              <a:t>Larger Source (1 </a:t>
            </a:r>
            <a:r>
              <a:rPr lang="en-US" dirty="0" err="1" smtClean="0">
                <a:solidFill>
                  <a:srgbClr val="0070C0"/>
                </a:solidFill>
              </a:rPr>
              <a:t>Ci</a:t>
            </a:r>
            <a:r>
              <a:rPr lang="en-US" dirty="0" smtClean="0">
                <a:solidFill>
                  <a:srgbClr val="0070C0"/>
                </a:solidFill>
              </a:rPr>
              <a:t>)</a:t>
            </a:r>
          </a:p>
          <a:p>
            <a:r>
              <a:rPr lang="en-US" dirty="0" smtClean="0">
                <a:solidFill>
                  <a:srgbClr val="0070C0"/>
                </a:solidFill>
              </a:rPr>
              <a:t>Larger Acceptance</a:t>
            </a:r>
          </a:p>
          <a:p>
            <a:pPr lvl="1"/>
            <a:r>
              <a:rPr lang="en-US" dirty="0" smtClean="0">
                <a:solidFill>
                  <a:srgbClr val="0070C0"/>
                </a:solidFill>
              </a:rPr>
              <a:t>196,000 cm</a:t>
            </a:r>
            <a:r>
              <a:rPr lang="en-US" baseline="30000" dirty="0" smtClean="0">
                <a:solidFill>
                  <a:srgbClr val="0070C0"/>
                </a:solidFill>
              </a:rPr>
              <a:t>3 </a:t>
            </a:r>
            <a:r>
              <a:rPr lang="en-US" baseline="0" dirty="0" smtClean="0">
                <a:solidFill>
                  <a:srgbClr val="0070C0"/>
                </a:solidFill>
              </a:rPr>
              <a:t>Volume</a:t>
            </a:r>
            <a:endParaRPr lang="en-US" dirty="0" smtClean="0">
              <a:solidFill>
                <a:srgbClr val="0070C0"/>
              </a:solidFill>
            </a:endParaRPr>
          </a:p>
          <a:p>
            <a:r>
              <a:rPr lang="en-US" dirty="0" smtClean="0">
                <a:solidFill>
                  <a:srgbClr val="0070C0"/>
                </a:solidFill>
              </a:rPr>
              <a:t>In-flight isobaric separation </a:t>
            </a:r>
          </a:p>
          <a:p>
            <a:pPr lvl="1">
              <a:buFont typeface="Wingdings" pitchFamily="2" charset="2"/>
              <a:buChar char="Ø"/>
            </a:pPr>
            <a:r>
              <a:rPr lang="en-US" dirty="0" smtClean="0">
                <a:solidFill>
                  <a:srgbClr val="0070C0"/>
                </a:solidFill>
                <a:latin typeface="+mn-lt"/>
              </a:rPr>
              <a:t> R</a:t>
            </a:r>
            <a:r>
              <a:rPr lang="en-US" dirty="0" smtClean="0">
                <a:solidFill>
                  <a:srgbClr val="0070C0"/>
                </a:solidFill>
              </a:rPr>
              <a:t>~20,000</a:t>
            </a:r>
          </a:p>
          <a:p>
            <a:pPr marL="685800" marR="0" lvl="1" indent="-288925" algn="l" defTabSz="914400" rtl="0" eaLnBrk="0" fontAlgn="base" latinLnBrk="0" hangingPunct="0">
              <a:lnSpc>
                <a:spcPct val="100000"/>
              </a:lnSpc>
              <a:spcBef>
                <a:spcPct val="10000"/>
              </a:spcBef>
              <a:spcAft>
                <a:spcPct val="10000"/>
              </a:spcAft>
              <a:buClr>
                <a:schemeClr val="tx2"/>
              </a:buClr>
              <a:buSzTx/>
              <a:buFont typeface="Wingdings" pitchFamily="2" charset="2"/>
              <a:buChar char="Ø"/>
              <a:tabLst/>
              <a:defRPr/>
            </a:pPr>
            <a:r>
              <a:rPr lang="en-US" sz="2400" dirty="0" smtClean="0">
                <a:solidFill>
                  <a:srgbClr val="0070C0"/>
                </a:solidFill>
                <a:latin typeface="+mn-lt"/>
              </a:rPr>
              <a:t> </a:t>
            </a:r>
            <a:r>
              <a:rPr lang="en-US" sz="2400" dirty="0" smtClean="0">
                <a:solidFill>
                  <a:srgbClr val="0070C0"/>
                </a:solidFill>
                <a:latin typeface="Symbol" pitchFamily="18" charset="2"/>
              </a:rPr>
              <a:t>D</a:t>
            </a:r>
            <a:r>
              <a:rPr lang="en-US" sz="2400" dirty="0" smtClean="0">
                <a:solidFill>
                  <a:srgbClr val="0070C0"/>
                </a:solidFill>
                <a:latin typeface="+mn-lt"/>
              </a:rPr>
              <a:t>E ± </a:t>
            </a:r>
            <a:r>
              <a:rPr lang="en-US" sz="2400" b="1" dirty="0" smtClean="0">
                <a:solidFill>
                  <a:srgbClr val="0070C0"/>
                </a:solidFill>
                <a:latin typeface="+mn-lt"/>
              </a:rPr>
              <a:t>10 </a:t>
            </a:r>
            <a:r>
              <a:rPr lang="en-US" sz="2400" b="1" dirty="0" err="1" smtClean="0">
                <a:solidFill>
                  <a:srgbClr val="0070C0"/>
                </a:solidFill>
                <a:latin typeface="+mn-lt"/>
              </a:rPr>
              <a:t>eV</a:t>
            </a:r>
            <a:endParaRPr lang="en-US" sz="2400" dirty="0" smtClean="0">
              <a:solidFill>
                <a:srgbClr val="0070C0"/>
              </a:solidFill>
              <a:latin typeface="+mn-lt"/>
            </a:endParaRPr>
          </a:p>
        </p:txBody>
      </p:sp>
      <p:pic>
        <p:nvPicPr>
          <p:cNvPr id="39938" name="Isobar Separator" descr="C:\Avodah\Meetings\APS_2010\Figs\Isobar Separator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200" y="1905000"/>
            <a:ext cx="4978400" cy="3733800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ransition advTm="11695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6" presetClass="emph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from x="200000" y="450000"/>
                                      <p:to x="10000" y="10000"/>
                                    </p:animScale>
                                    <p:animScale>
                                      <p:cBhvr>
                                        <p:cTn id="15" dur="1230" decel="100000"/>
                                        <p:tgtEl>
                                          <p:spTgt spid="15"/>
                                        </p:tgtEl>
                                      </p:cBhvr>
                                      <p:from x="100000" y="100000"/>
                                      <p:to x="200000" y="450000"/>
                                    </p:animScale>
                                    <p:anim from="(ppt_x)" to="(0.5)" calcmode="lin" valueType="num">
                                      <p:cBhvr>
                                        <p:cTn id="16" dur="1230" decel="100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0.5)" to="(0.5)" calcmode="lin" valueType="num">
                                      <p:cBhvr>
                                        <p:cTn id="17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ppt_y)" to="(ppt_y+0.4)" calcmode="lin" valueType="num">
                                      <p:cBhvr>
                                        <p:cTn id="18" dur="1230" decel="100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 from="(ppt_y)" to="(ppt_y)" calcmode="lin" valueType="num">
                                      <p:cBhvr>
                                        <p:cTn id="19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99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99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99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51" presetClass="exit" presetSubtype="0" fill="hold" grpId="2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from x="200000" y="450000"/>
                                      <p:to x="10000" y="10000"/>
                                    </p:animScale>
                                    <p:animScale>
                                      <p:cBhvr>
                                        <p:cTn id="41" dur="1230" decel="100000"/>
                                        <p:tgtEl>
                                          <p:spTgt spid="16"/>
                                        </p:tgtEl>
                                      </p:cBhvr>
                                      <p:from x="100000" y="100000"/>
                                      <p:to x="200000" y="450000"/>
                                    </p:animScale>
                                    <p:anim from="(ppt_x)" to="(0.5)" calcmode="lin" valueType="num">
                                      <p:cBhvr>
                                        <p:cTn id="42" dur="1230" decel="100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0.5)" to="(0.5)" calcmode="lin" valueType="num">
                                      <p:cBhvr>
                                        <p:cTn id="43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ppt_y)" to="(ppt_y+0.4)" calcmode="lin" valueType="num">
                                      <p:cBhvr>
                                        <p:cTn id="44" dur="1230" decel="100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 from="(ppt_y)" to="(ppt_y)" calcmode="lin" valueType="num">
                                      <p:cBhvr>
                                        <p:cTn id="45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55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99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99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99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  <p:bldP spid="15" grpId="2" animBg="1"/>
      <p:bldP spid="16" grpId="0" animBg="1"/>
      <p:bldP spid="16" grpId="1" animBg="1"/>
      <p:bldP spid="16" grpId="2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Notre-Dame Colloquium		Guy Savard		October 27 2010</a:t>
            </a:r>
          </a:p>
        </p:txBody>
      </p:sp>
      <p:sp>
        <p:nvSpPr>
          <p:cNvPr id="1681410" name="Rectangle 2"/>
          <p:cNvSpPr>
            <a:spLocks noGrp="1" noChangeArrowheads="1"/>
          </p:cNvSpPr>
          <p:nvPr>
            <p:ph type="title"/>
          </p:nvPr>
        </p:nvSpPr>
        <p:spPr>
          <a:xfrm>
            <a:off x="330200" y="187325"/>
            <a:ext cx="7954963" cy="374650"/>
          </a:xfrm>
        </p:spPr>
        <p:txBody>
          <a:bodyPr/>
          <a:lstStyle/>
          <a:p>
            <a:r>
              <a:rPr lang="en-US" sz="2800">
                <a:solidFill>
                  <a:schemeClr val="accent2"/>
                </a:solidFill>
              </a:rPr>
              <a:t>CARIBU gas catcher: transforms fission recoils into a beam with good optical properties</a:t>
            </a:r>
          </a:p>
        </p:txBody>
      </p:sp>
      <p:sp>
        <p:nvSpPr>
          <p:cNvPr id="1681411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265113" y="1065213"/>
            <a:ext cx="6284912" cy="2284412"/>
          </a:xfrm>
        </p:spPr>
        <p:txBody>
          <a:bodyPr/>
          <a:lstStyle/>
          <a:p>
            <a:pPr>
              <a:buClr>
                <a:schemeClr val="tx1"/>
              </a:buClr>
            </a:pPr>
            <a:r>
              <a:rPr lang="en-US" b="1"/>
              <a:t>Device similar to ANL RIA/FRIB gas catcher prototype</a:t>
            </a:r>
          </a:p>
          <a:p>
            <a:pPr lvl="1"/>
            <a:r>
              <a:rPr lang="en-US" b="1"/>
              <a:t>Radioactive ion transport by RF + DC + gas flow</a:t>
            </a:r>
          </a:p>
          <a:p>
            <a:pPr lvl="1"/>
            <a:r>
              <a:rPr lang="en-US" b="1"/>
              <a:t>Stainless steel and ceramics construction</a:t>
            </a:r>
          </a:p>
          <a:p>
            <a:pPr lvl="1"/>
            <a:r>
              <a:rPr lang="en-US" b="1"/>
              <a:t>Similar length</a:t>
            </a:r>
          </a:p>
          <a:p>
            <a:pPr lvl="1"/>
            <a:r>
              <a:rPr lang="en-US" b="1"/>
              <a:t>Twice the diameter (50 cm inner diameter) </a:t>
            </a:r>
          </a:p>
          <a:p>
            <a:pPr lvl="1"/>
            <a:r>
              <a:rPr lang="en-US" b="1"/>
              <a:t>Extraction in 2 RFQ sections with </a:t>
            </a:r>
            <a:r>
              <a:rPr lang="el-GR" b="1">
                <a:cs typeface="Arial" charset="0"/>
              </a:rPr>
              <a:t>μ</a:t>
            </a:r>
            <a:r>
              <a:rPr lang="en-US" b="1">
                <a:cs typeface="Arial" charset="0"/>
              </a:rPr>
              <a:t>RFQs</a:t>
            </a:r>
            <a:endParaRPr lang="el-GR" b="1">
              <a:cs typeface="Arial" charset="0"/>
            </a:endParaRPr>
          </a:p>
        </p:txBody>
      </p:sp>
      <p:pic>
        <p:nvPicPr>
          <p:cNvPr id="1681412" name="Picture 4" descr="GCCone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4613" y="1162050"/>
            <a:ext cx="2220912" cy="227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81413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5300" y="3476625"/>
            <a:ext cx="5410200" cy="3133725"/>
          </a:xfrm>
          <a:prstGeom prst="rect">
            <a:avLst/>
          </a:prstGeom>
          <a:solidFill>
            <a:srgbClr val="FFFF00"/>
          </a:solidFill>
        </p:spPr>
      </p:pic>
      <p:sp>
        <p:nvSpPr>
          <p:cNvPr id="1681414" name="Text Box 6"/>
          <p:cNvSpPr txBox="1">
            <a:spLocks noChangeArrowheads="1"/>
          </p:cNvSpPr>
          <p:nvPr/>
        </p:nvSpPr>
        <p:spPr bwMode="auto">
          <a:xfrm>
            <a:off x="2019300" y="4543425"/>
            <a:ext cx="609600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b="1">
                <a:solidFill>
                  <a:srgbClr val="FF0000"/>
                </a:solidFill>
                <a:ea typeface="ＭＳ Ｐゴシック" pitchFamily="1" charset="-128"/>
              </a:rPr>
              <a:t>       </a:t>
            </a:r>
            <a:r>
              <a:rPr lang="en-US" sz="1600" b="1">
                <a:ea typeface="ＭＳ Ｐゴシック" pitchFamily="1" charset="-128"/>
              </a:rPr>
              <a:t>He gas</a:t>
            </a:r>
          </a:p>
        </p:txBody>
      </p:sp>
      <p:sp>
        <p:nvSpPr>
          <p:cNvPr id="1681415" name="Line 7"/>
          <p:cNvSpPr>
            <a:spLocks noChangeShapeType="1"/>
          </p:cNvSpPr>
          <p:nvPr/>
        </p:nvSpPr>
        <p:spPr bwMode="auto">
          <a:xfrm>
            <a:off x="1389063" y="3289300"/>
            <a:ext cx="3733800" cy="0"/>
          </a:xfrm>
          <a:prstGeom prst="line">
            <a:avLst/>
          </a:prstGeom>
          <a:noFill/>
          <a:ln w="63500">
            <a:solidFill>
              <a:schemeClr val="hlink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681416" name="Text Box 8"/>
          <p:cNvSpPr txBox="1">
            <a:spLocks noChangeArrowheads="1"/>
          </p:cNvSpPr>
          <p:nvPr/>
        </p:nvSpPr>
        <p:spPr bwMode="auto">
          <a:xfrm>
            <a:off x="2303463" y="2908300"/>
            <a:ext cx="26670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>
                <a:solidFill>
                  <a:schemeClr val="hlink"/>
                </a:solidFill>
                <a:ea typeface="ＭＳ Ｐゴシック" pitchFamily="1" charset="-128"/>
              </a:rPr>
              <a:t>DC gradient</a:t>
            </a:r>
          </a:p>
        </p:txBody>
      </p:sp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1231900" y="4737100"/>
            <a:ext cx="254000" cy="673100"/>
            <a:chOff x="656" y="2522"/>
            <a:chExt cx="160" cy="424"/>
          </a:xfrm>
        </p:grpSpPr>
        <p:sp>
          <p:nvSpPr>
            <p:cNvPr id="1681418" name="Line 10"/>
            <p:cNvSpPr>
              <a:spLocks noChangeShapeType="1"/>
            </p:cNvSpPr>
            <p:nvPr/>
          </p:nvSpPr>
          <p:spPr bwMode="auto">
            <a:xfrm>
              <a:off x="720" y="2736"/>
              <a:ext cx="96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681419" name="Line 11"/>
            <p:cNvSpPr>
              <a:spLocks noChangeShapeType="1"/>
            </p:cNvSpPr>
            <p:nvPr/>
          </p:nvSpPr>
          <p:spPr bwMode="auto">
            <a:xfrm rot="1200000">
              <a:off x="702" y="2806"/>
              <a:ext cx="96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681420" name="Line 12"/>
            <p:cNvSpPr>
              <a:spLocks noChangeShapeType="1"/>
            </p:cNvSpPr>
            <p:nvPr/>
          </p:nvSpPr>
          <p:spPr bwMode="auto">
            <a:xfrm rot="20400000">
              <a:off x="708" y="2666"/>
              <a:ext cx="96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681421" name="Line 13"/>
            <p:cNvSpPr>
              <a:spLocks noChangeShapeType="1"/>
            </p:cNvSpPr>
            <p:nvPr/>
          </p:nvSpPr>
          <p:spPr bwMode="auto">
            <a:xfrm rot="19200000">
              <a:off x="666" y="2608"/>
              <a:ext cx="96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681422" name="Line 14"/>
            <p:cNvSpPr>
              <a:spLocks noChangeShapeType="1"/>
            </p:cNvSpPr>
            <p:nvPr/>
          </p:nvSpPr>
          <p:spPr bwMode="auto">
            <a:xfrm rot="2400000">
              <a:off x="664" y="2858"/>
              <a:ext cx="96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681423" name="Line 15"/>
            <p:cNvSpPr>
              <a:spLocks noChangeShapeType="1"/>
            </p:cNvSpPr>
            <p:nvPr/>
          </p:nvSpPr>
          <p:spPr bwMode="auto">
            <a:xfrm rot="3600000">
              <a:off x="608" y="2898"/>
              <a:ext cx="96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681424" name="Line 16"/>
            <p:cNvSpPr>
              <a:spLocks noChangeShapeType="1"/>
            </p:cNvSpPr>
            <p:nvPr/>
          </p:nvSpPr>
          <p:spPr bwMode="auto">
            <a:xfrm rot="18000000">
              <a:off x="608" y="2570"/>
              <a:ext cx="96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" name="Group 17"/>
          <p:cNvGrpSpPr>
            <a:grpSpLocks/>
          </p:cNvGrpSpPr>
          <p:nvPr/>
        </p:nvGrpSpPr>
        <p:grpSpPr bwMode="auto">
          <a:xfrm>
            <a:off x="5600700" y="4772025"/>
            <a:ext cx="3276600" cy="590550"/>
            <a:chOff x="3408" y="2544"/>
            <a:chExt cx="2064" cy="372"/>
          </a:xfrm>
        </p:grpSpPr>
        <p:sp>
          <p:nvSpPr>
            <p:cNvPr id="1681426" name="Line 18"/>
            <p:cNvSpPr>
              <a:spLocks noChangeShapeType="1"/>
            </p:cNvSpPr>
            <p:nvPr/>
          </p:nvSpPr>
          <p:spPr bwMode="auto">
            <a:xfrm>
              <a:off x="3408" y="2736"/>
              <a:ext cx="1200" cy="0"/>
            </a:xfrm>
            <a:prstGeom prst="line">
              <a:avLst/>
            </a:prstGeom>
            <a:noFill/>
            <a:ln w="50800">
              <a:solidFill>
                <a:schemeClr val="hlink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681427" name="Text Box 19"/>
            <p:cNvSpPr txBox="1">
              <a:spLocks noChangeArrowheads="1"/>
            </p:cNvSpPr>
            <p:nvPr/>
          </p:nvSpPr>
          <p:spPr bwMode="auto">
            <a:xfrm>
              <a:off x="4560" y="2544"/>
              <a:ext cx="912" cy="372"/>
            </a:xfrm>
            <a:prstGeom prst="rect">
              <a:avLst/>
            </a:prstGeom>
            <a:noFill/>
            <a:ln w="9525">
              <a:solidFill>
                <a:schemeClr val="hlink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600">
                  <a:solidFill>
                    <a:schemeClr val="hlink"/>
                  </a:solidFill>
                  <a:ea typeface="ＭＳ Ｐゴシック" pitchFamily="1" charset="-128"/>
                </a:rPr>
                <a:t>To RFQ cooler</a:t>
              </a:r>
            </a:p>
          </p:txBody>
        </p:sp>
      </p:grpSp>
      <p:grpSp>
        <p:nvGrpSpPr>
          <p:cNvPr id="4" name="Group 20"/>
          <p:cNvGrpSpPr>
            <a:grpSpLocks/>
          </p:cNvGrpSpPr>
          <p:nvPr/>
        </p:nvGrpSpPr>
        <p:grpSpPr bwMode="auto">
          <a:xfrm>
            <a:off x="1333500" y="4162425"/>
            <a:ext cx="3810000" cy="1828800"/>
            <a:chOff x="720" y="2160"/>
            <a:chExt cx="2400" cy="1152"/>
          </a:xfrm>
        </p:grpSpPr>
        <p:grpSp>
          <p:nvGrpSpPr>
            <p:cNvPr id="5" name="Group 21"/>
            <p:cNvGrpSpPr>
              <a:grpSpLocks/>
            </p:cNvGrpSpPr>
            <p:nvPr/>
          </p:nvGrpSpPr>
          <p:grpSpPr bwMode="auto">
            <a:xfrm>
              <a:off x="720" y="2160"/>
              <a:ext cx="2400" cy="1152"/>
              <a:chOff x="720" y="2160"/>
              <a:chExt cx="2400" cy="1152"/>
            </a:xfrm>
          </p:grpSpPr>
          <p:sp>
            <p:nvSpPr>
              <p:cNvPr id="1681430" name="Text Box 22"/>
              <p:cNvSpPr txBox="1">
                <a:spLocks noChangeArrowheads="1"/>
              </p:cNvSpPr>
              <p:nvPr/>
            </p:nvSpPr>
            <p:spPr bwMode="auto">
              <a:xfrm>
                <a:off x="2160" y="2352"/>
                <a:ext cx="528" cy="5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sz="1600" b="1">
                    <a:solidFill>
                      <a:srgbClr val="FF0000"/>
                    </a:solidFill>
                    <a:ea typeface="ＭＳ Ｐゴシック" pitchFamily="1" charset="-128"/>
                  </a:rPr>
                  <a:t>       </a:t>
                </a:r>
                <a:r>
                  <a:rPr lang="en-US" sz="1600" b="1">
                    <a:ea typeface="ＭＳ Ｐゴシック" pitchFamily="1" charset="-128"/>
                  </a:rPr>
                  <a:t>RF (cone)</a:t>
                </a:r>
              </a:p>
            </p:txBody>
          </p:sp>
          <p:grpSp>
            <p:nvGrpSpPr>
              <p:cNvPr id="6" name="Group 23"/>
              <p:cNvGrpSpPr>
                <a:grpSpLocks/>
              </p:cNvGrpSpPr>
              <p:nvPr/>
            </p:nvGrpSpPr>
            <p:grpSpPr bwMode="auto">
              <a:xfrm>
                <a:off x="720" y="2160"/>
                <a:ext cx="2400" cy="1152"/>
                <a:chOff x="720" y="2160"/>
                <a:chExt cx="2400" cy="1152"/>
              </a:xfrm>
            </p:grpSpPr>
            <p:sp>
              <p:nvSpPr>
                <p:cNvPr id="1681432" name="Line 24"/>
                <p:cNvSpPr>
                  <a:spLocks noChangeShapeType="1"/>
                </p:cNvSpPr>
                <p:nvPr/>
              </p:nvSpPr>
              <p:spPr bwMode="auto">
                <a:xfrm flipH="1">
                  <a:off x="2448" y="2352"/>
                  <a:ext cx="48" cy="14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81433" name="Line 25"/>
                <p:cNvSpPr>
                  <a:spLocks noChangeShapeType="1"/>
                </p:cNvSpPr>
                <p:nvPr/>
              </p:nvSpPr>
              <p:spPr bwMode="auto">
                <a:xfrm flipH="1">
                  <a:off x="2544" y="2400"/>
                  <a:ext cx="48" cy="14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81434" name="Line 26"/>
                <p:cNvSpPr>
                  <a:spLocks noChangeShapeType="1"/>
                </p:cNvSpPr>
                <p:nvPr/>
              </p:nvSpPr>
              <p:spPr bwMode="auto">
                <a:xfrm flipH="1">
                  <a:off x="2352" y="2304"/>
                  <a:ext cx="48" cy="14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81435" name="Line 27"/>
                <p:cNvSpPr>
                  <a:spLocks noChangeShapeType="1"/>
                </p:cNvSpPr>
                <p:nvPr/>
              </p:nvSpPr>
              <p:spPr bwMode="auto">
                <a:xfrm flipH="1">
                  <a:off x="2640" y="2448"/>
                  <a:ext cx="48" cy="14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81436" name="Line 28"/>
                <p:cNvSpPr>
                  <a:spLocks noChangeShapeType="1"/>
                </p:cNvSpPr>
                <p:nvPr/>
              </p:nvSpPr>
              <p:spPr bwMode="auto">
                <a:xfrm flipH="1">
                  <a:off x="2832" y="2544"/>
                  <a:ext cx="48" cy="14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81437" name="Line 29"/>
                <p:cNvSpPr>
                  <a:spLocks noChangeShapeType="1"/>
                </p:cNvSpPr>
                <p:nvPr/>
              </p:nvSpPr>
              <p:spPr bwMode="auto">
                <a:xfrm flipH="1">
                  <a:off x="2928" y="2592"/>
                  <a:ext cx="48" cy="14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81438" name="Line 30"/>
                <p:cNvSpPr>
                  <a:spLocks noChangeShapeType="1"/>
                </p:cNvSpPr>
                <p:nvPr/>
              </p:nvSpPr>
              <p:spPr bwMode="auto">
                <a:xfrm flipH="1">
                  <a:off x="2736" y="2496"/>
                  <a:ext cx="48" cy="14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81439" name="Line 31"/>
                <p:cNvSpPr>
                  <a:spLocks noChangeShapeType="1"/>
                </p:cNvSpPr>
                <p:nvPr/>
              </p:nvSpPr>
              <p:spPr bwMode="auto">
                <a:xfrm flipH="1">
                  <a:off x="3024" y="2640"/>
                  <a:ext cx="48" cy="14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81440" name="Line 32"/>
                <p:cNvSpPr>
                  <a:spLocks noChangeShapeType="1"/>
                </p:cNvSpPr>
                <p:nvPr/>
              </p:nvSpPr>
              <p:spPr bwMode="auto">
                <a:xfrm rot="8100000" flipH="1">
                  <a:off x="2544" y="2928"/>
                  <a:ext cx="48" cy="14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81441" name="Line 33"/>
                <p:cNvSpPr>
                  <a:spLocks noChangeShapeType="1"/>
                </p:cNvSpPr>
                <p:nvPr/>
              </p:nvSpPr>
              <p:spPr bwMode="auto">
                <a:xfrm rot="8100000" flipH="1">
                  <a:off x="2640" y="2880"/>
                  <a:ext cx="48" cy="14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81442" name="Line 34"/>
                <p:cNvSpPr>
                  <a:spLocks noChangeShapeType="1"/>
                </p:cNvSpPr>
                <p:nvPr/>
              </p:nvSpPr>
              <p:spPr bwMode="auto">
                <a:xfrm rot="8100000" flipH="1">
                  <a:off x="2736" y="2832"/>
                  <a:ext cx="48" cy="14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81443" name="Line 35"/>
                <p:cNvSpPr>
                  <a:spLocks noChangeShapeType="1"/>
                </p:cNvSpPr>
                <p:nvPr/>
              </p:nvSpPr>
              <p:spPr bwMode="auto">
                <a:xfrm rot="8100000" flipH="1">
                  <a:off x="2832" y="2784"/>
                  <a:ext cx="48" cy="14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81444" name="Line 36"/>
                <p:cNvSpPr>
                  <a:spLocks noChangeShapeType="1"/>
                </p:cNvSpPr>
                <p:nvPr/>
              </p:nvSpPr>
              <p:spPr bwMode="auto">
                <a:xfrm rot="8100000" flipH="1">
                  <a:off x="2928" y="2736"/>
                  <a:ext cx="48" cy="14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81445" name="Line 37"/>
                <p:cNvSpPr>
                  <a:spLocks noChangeShapeType="1"/>
                </p:cNvSpPr>
                <p:nvPr/>
              </p:nvSpPr>
              <p:spPr bwMode="auto">
                <a:xfrm rot="8100000" flipH="1">
                  <a:off x="3024" y="2688"/>
                  <a:ext cx="48" cy="14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81446" name="Line 38"/>
                <p:cNvSpPr>
                  <a:spLocks noChangeShapeType="1"/>
                </p:cNvSpPr>
                <p:nvPr/>
              </p:nvSpPr>
              <p:spPr bwMode="auto">
                <a:xfrm rot="8100000" flipH="1">
                  <a:off x="2256" y="3072"/>
                  <a:ext cx="48" cy="14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81447" name="Line 39"/>
                <p:cNvSpPr>
                  <a:spLocks noChangeShapeType="1"/>
                </p:cNvSpPr>
                <p:nvPr/>
              </p:nvSpPr>
              <p:spPr bwMode="auto">
                <a:xfrm rot="8100000" flipH="1">
                  <a:off x="2352" y="3024"/>
                  <a:ext cx="48" cy="14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81448" name="Line 40"/>
                <p:cNvSpPr>
                  <a:spLocks noChangeShapeType="1"/>
                </p:cNvSpPr>
                <p:nvPr/>
              </p:nvSpPr>
              <p:spPr bwMode="auto">
                <a:xfrm rot="8100000" flipH="1">
                  <a:off x="2448" y="2976"/>
                  <a:ext cx="48" cy="14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81449" name="Line 41"/>
                <p:cNvSpPr>
                  <a:spLocks noChangeShapeType="1"/>
                </p:cNvSpPr>
                <p:nvPr/>
              </p:nvSpPr>
              <p:spPr bwMode="auto">
                <a:xfrm flipH="1">
                  <a:off x="2256" y="2256"/>
                  <a:ext cx="48" cy="14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grpSp>
              <p:nvGrpSpPr>
                <p:cNvPr id="7" name="Group 42"/>
                <p:cNvGrpSpPr>
                  <a:grpSpLocks/>
                </p:cNvGrpSpPr>
                <p:nvPr/>
              </p:nvGrpSpPr>
              <p:grpSpPr bwMode="auto">
                <a:xfrm>
                  <a:off x="720" y="2160"/>
                  <a:ext cx="1296" cy="1152"/>
                  <a:chOff x="720" y="2160"/>
                  <a:chExt cx="1296" cy="1152"/>
                </a:xfrm>
              </p:grpSpPr>
              <p:sp>
                <p:nvSpPr>
                  <p:cNvPr id="1681451" name="Line 43"/>
                  <p:cNvSpPr>
                    <a:spLocks noChangeShapeType="1"/>
                  </p:cNvSpPr>
                  <p:nvPr/>
                </p:nvSpPr>
                <p:spPr bwMode="auto">
                  <a:xfrm>
                    <a:off x="2016" y="2160"/>
                    <a:ext cx="0" cy="96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 type="triangle" w="med" len="med"/>
                  </a:ln>
                  <a:effectLst/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681452" name="Line 44"/>
                  <p:cNvSpPr>
                    <a:spLocks noChangeShapeType="1"/>
                  </p:cNvSpPr>
                  <p:nvPr/>
                </p:nvSpPr>
                <p:spPr bwMode="auto">
                  <a:xfrm>
                    <a:off x="1920" y="2160"/>
                    <a:ext cx="0" cy="96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 type="triangle" w="med" len="med"/>
                  </a:ln>
                  <a:effectLst/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681453" name="Line 45"/>
                  <p:cNvSpPr>
                    <a:spLocks noChangeShapeType="1"/>
                  </p:cNvSpPr>
                  <p:nvPr/>
                </p:nvSpPr>
                <p:spPr bwMode="auto">
                  <a:xfrm>
                    <a:off x="1824" y="2160"/>
                    <a:ext cx="0" cy="96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 type="triangle" w="med" len="med"/>
                  </a:ln>
                  <a:effectLst/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681454" name="Line 46"/>
                  <p:cNvSpPr>
                    <a:spLocks noChangeShapeType="1"/>
                  </p:cNvSpPr>
                  <p:nvPr/>
                </p:nvSpPr>
                <p:spPr bwMode="auto">
                  <a:xfrm>
                    <a:off x="1728" y="2160"/>
                    <a:ext cx="0" cy="96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 type="triangle" w="med" len="med"/>
                  </a:ln>
                  <a:effectLst/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681455" name="Line 47"/>
                  <p:cNvSpPr>
                    <a:spLocks noChangeShapeType="1"/>
                  </p:cNvSpPr>
                  <p:nvPr/>
                </p:nvSpPr>
                <p:spPr bwMode="auto">
                  <a:xfrm>
                    <a:off x="1632" y="2160"/>
                    <a:ext cx="0" cy="96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 type="triangle" w="med" len="med"/>
                  </a:ln>
                  <a:effectLst/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681456" name="Line 48"/>
                  <p:cNvSpPr>
                    <a:spLocks noChangeShapeType="1"/>
                  </p:cNvSpPr>
                  <p:nvPr/>
                </p:nvSpPr>
                <p:spPr bwMode="auto">
                  <a:xfrm>
                    <a:off x="1536" y="2160"/>
                    <a:ext cx="0" cy="96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 type="triangle" w="med" len="med"/>
                  </a:ln>
                  <a:effectLst/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681457" name="Line 49"/>
                  <p:cNvSpPr>
                    <a:spLocks noChangeShapeType="1"/>
                  </p:cNvSpPr>
                  <p:nvPr/>
                </p:nvSpPr>
                <p:spPr bwMode="auto">
                  <a:xfrm>
                    <a:off x="1440" y="2160"/>
                    <a:ext cx="0" cy="96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 type="triangle" w="med" len="med"/>
                  </a:ln>
                  <a:effectLst/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681458" name="Line 50"/>
                  <p:cNvSpPr>
                    <a:spLocks noChangeShapeType="1"/>
                  </p:cNvSpPr>
                  <p:nvPr/>
                </p:nvSpPr>
                <p:spPr bwMode="auto">
                  <a:xfrm>
                    <a:off x="1344" y="2160"/>
                    <a:ext cx="0" cy="96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 type="triangle" w="med" len="med"/>
                  </a:ln>
                  <a:effectLst/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681459" name="Line 51"/>
                  <p:cNvSpPr>
                    <a:spLocks noChangeShapeType="1"/>
                  </p:cNvSpPr>
                  <p:nvPr/>
                </p:nvSpPr>
                <p:spPr bwMode="auto">
                  <a:xfrm>
                    <a:off x="1248" y="2160"/>
                    <a:ext cx="0" cy="96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 type="triangle" w="med" len="med"/>
                  </a:ln>
                  <a:effectLst/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681460" name="Line 52"/>
                  <p:cNvSpPr>
                    <a:spLocks noChangeShapeType="1"/>
                  </p:cNvSpPr>
                  <p:nvPr/>
                </p:nvSpPr>
                <p:spPr bwMode="auto">
                  <a:xfrm>
                    <a:off x="1152" y="2160"/>
                    <a:ext cx="0" cy="96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 type="triangle" w="med" len="med"/>
                  </a:ln>
                  <a:effectLst/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681461" name="Line 53"/>
                  <p:cNvSpPr>
                    <a:spLocks noChangeShapeType="1"/>
                  </p:cNvSpPr>
                  <p:nvPr/>
                </p:nvSpPr>
                <p:spPr bwMode="auto">
                  <a:xfrm>
                    <a:off x="1056" y="2160"/>
                    <a:ext cx="0" cy="96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 type="triangle" w="med" len="med"/>
                  </a:ln>
                  <a:effectLst/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681462" name="Line 54"/>
                  <p:cNvSpPr>
                    <a:spLocks noChangeShapeType="1"/>
                  </p:cNvSpPr>
                  <p:nvPr/>
                </p:nvSpPr>
                <p:spPr bwMode="auto">
                  <a:xfrm>
                    <a:off x="960" y="2160"/>
                    <a:ext cx="0" cy="96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 type="triangle" w="med" len="med"/>
                  </a:ln>
                  <a:effectLst/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681463" name="Line 55"/>
                  <p:cNvSpPr>
                    <a:spLocks noChangeShapeType="1"/>
                  </p:cNvSpPr>
                  <p:nvPr/>
                </p:nvSpPr>
                <p:spPr bwMode="auto">
                  <a:xfrm>
                    <a:off x="864" y="2160"/>
                    <a:ext cx="0" cy="96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 type="triangle" w="med" len="med"/>
                  </a:ln>
                  <a:effectLst/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681464" name="Line 56"/>
                  <p:cNvSpPr>
                    <a:spLocks noChangeShapeType="1"/>
                  </p:cNvSpPr>
                  <p:nvPr/>
                </p:nvSpPr>
                <p:spPr bwMode="auto">
                  <a:xfrm>
                    <a:off x="768" y="2160"/>
                    <a:ext cx="0" cy="96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 type="triangle" w="med" len="med"/>
                  </a:ln>
                  <a:effectLst/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681465" name="Line 57"/>
                  <p:cNvSpPr>
                    <a:spLocks noChangeShapeType="1"/>
                  </p:cNvSpPr>
                  <p:nvPr/>
                </p:nvSpPr>
                <p:spPr bwMode="auto">
                  <a:xfrm rot="10800000">
                    <a:off x="1968" y="3216"/>
                    <a:ext cx="0" cy="96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 type="triangle" w="med" len="med"/>
                  </a:ln>
                  <a:effectLst/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681466" name="Line 58"/>
                  <p:cNvSpPr>
                    <a:spLocks noChangeShapeType="1"/>
                  </p:cNvSpPr>
                  <p:nvPr/>
                </p:nvSpPr>
                <p:spPr bwMode="auto">
                  <a:xfrm rot="10800000">
                    <a:off x="1872" y="3216"/>
                    <a:ext cx="0" cy="96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 type="triangle" w="med" len="med"/>
                  </a:ln>
                  <a:effectLst/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681467" name="Line 59"/>
                  <p:cNvSpPr>
                    <a:spLocks noChangeShapeType="1"/>
                  </p:cNvSpPr>
                  <p:nvPr/>
                </p:nvSpPr>
                <p:spPr bwMode="auto">
                  <a:xfrm rot="10800000">
                    <a:off x="1776" y="3216"/>
                    <a:ext cx="0" cy="96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 type="triangle" w="med" len="med"/>
                  </a:ln>
                  <a:effectLst/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681468" name="Line 60"/>
                  <p:cNvSpPr>
                    <a:spLocks noChangeShapeType="1"/>
                  </p:cNvSpPr>
                  <p:nvPr/>
                </p:nvSpPr>
                <p:spPr bwMode="auto">
                  <a:xfrm rot="10800000">
                    <a:off x="1680" y="3216"/>
                    <a:ext cx="0" cy="96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 type="triangle" w="med" len="med"/>
                  </a:ln>
                  <a:effectLst/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681469" name="Line 61"/>
                  <p:cNvSpPr>
                    <a:spLocks noChangeShapeType="1"/>
                  </p:cNvSpPr>
                  <p:nvPr/>
                </p:nvSpPr>
                <p:spPr bwMode="auto">
                  <a:xfrm rot="10800000">
                    <a:off x="1584" y="3216"/>
                    <a:ext cx="0" cy="96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 type="triangle" w="med" len="med"/>
                  </a:ln>
                  <a:effectLst/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681470" name="Line 62"/>
                  <p:cNvSpPr>
                    <a:spLocks noChangeShapeType="1"/>
                  </p:cNvSpPr>
                  <p:nvPr/>
                </p:nvSpPr>
                <p:spPr bwMode="auto">
                  <a:xfrm rot="10800000">
                    <a:off x="1488" y="3216"/>
                    <a:ext cx="0" cy="96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 type="triangle" w="med" len="med"/>
                  </a:ln>
                  <a:effectLst/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681471" name="Line 63"/>
                  <p:cNvSpPr>
                    <a:spLocks noChangeShapeType="1"/>
                  </p:cNvSpPr>
                  <p:nvPr/>
                </p:nvSpPr>
                <p:spPr bwMode="auto">
                  <a:xfrm rot="10800000">
                    <a:off x="1392" y="3216"/>
                    <a:ext cx="0" cy="96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 type="triangle" w="med" len="med"/>
                  </a:ln>
                  <a:effectLst/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681472" name="Line 64"/>
                  <p:cNvSpPr>
                    <a:spLocks noChangeShapeType="1"/>
                  </p:cNvSpPr>
                  <p:nvPr/>
                </p:nvSpPr>
                <p:spPr bwMode="auto">
                  <a:xfrm rot="10800000">
                    <a:off x="1296" y="3216"/>
                    <a:ext cx="0" cy="96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 type="triangle" w="med" len="med"/>
                  </a:ln>
                  <a:effectLst/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681473" name="Line 65"/>
                  <p:cNvSpPr>
                    <a:spLocks noChangeShapeType="1"/>
                  </p:cNvSpPr>
                  <p:nvPr/>
                </p:nvSpPr>
                <p:spPr bwMode="auto">
                  <a:xfrm rot="10800000">
                    <a:off x="1200" y="3216"/>
                    <a:ext cx="0" cy="96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 type="triangle" w="med" len="med"/>
                  </a:ln>
                  <a:effectLst/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681474" name="Line 66"/>
                  <p:cNvSpPr>
                    <a:spLocks noChangeShapeType="1"/>
                  </p:cNvSpPr>
                  <p:nvPr/>
                </p:nvSpPr>
                <p:spPr bwMode="auto">
                  <a:xfrm rot="10800000">
                    <a:off x="1104" y="3216"/>
                    <a:ext cx="0" cy="96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 type="triangle" w="med" len="med"/>
                  </a:ln>
                  <a:effectLst/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681475" name="Line 67"/>
                  <p:cNvSpPr>
                    <a:spLocks noChangeShapeType="1"/>
                  </p:cNvSpPr>
                  <p:nvPr/>
                </p:nvSpPr>
                <p:spPr bwMode="auto">
                  <a:xfrm rot="10800000">
                    <a:off x="1008" y="3216"/>
                    <a:ext cx="0" cy="96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 type="triangle" w="med" len="med"/>
                  </a:ln>
                  <a:effectLst/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681476" name="Line 68"/>
                  <p:cNvSpPr>
                    <a:spLocks noChangeShapeType="1"/>
                  </p:cNvSpPr>
                  <p:nvPr/>
                </p:nvSpPr>
                <p:spPr bwMode="auto">
                  <a:xfrm rot="10800000">
                    <a:off x="912" y="3216"/>
                    <a:ext cx="0" cy="96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 type="triangle" w="med" len="med"/>
                  </a:ln>
                  <a:effectLst/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681477" name="Line 69"/>
                  <p:cNvSpPr>
                    <a:spLocks noChangeShapeType="1"/>
                  </p:cNvSpPr>
                  <p:nvPr/>
                </p:nvSpPr>
                <p:spPr bwMode="auto">
                  <a:xfrm rot="10800000">
                    <a:off x="816" y="3216"/>
                    <a:ext cx="0" cy="96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 type="triangle" w="med" len="med"/>
                  </a:ln>
                  <a:effectLst/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681478" name="Line 70"/>
                  <p:cNvSpPr>
                    <a:spLocks noChangeShapeType="1"/>
                  </p:cNvSpPr>
                  <p:nvPr/>
                </p:nvSpPr>
                <p:spPr bwMode="auto">
                  <a:xfrm rot="10800000">
                    <a:off x="720" y="3216"/>
                    <a:ext cx="0" cy="96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 type="triangle" w="med" len="med"/>
                  </a:ln>
                  <a:effectLst/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</p:grpSp>
        </p:grpSp>
        <p:sp>
          <p:nvSpPr>
            <p:cNvPr id="1681479" name="Text Box 71"/>
            <p:cNvSpPr txBox="1">
              <a:spLocks noChangeArrowheads="1"/>
            </p:cNvSpPr>
            <p:nvPr/>
          </p:nvSpPr>
          <p:spPr bwMode="auto">
            <a:xfrm>
              <a:off x="720" y="2256"/>
              <a:ext cx="1152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600" b="1">
                  <a:solidFill>
                    <a:srgbClr val="FF0000"/>
                  </a:solidFill>
                  <a:ea typeface="ＭＳ Ｐゴシック" pitchFamily="1" charset="-128"/>
                </a:rPr>
                <a:t>       </a:t>
              </a:r>
              <a:r>
                <a:rPr lang="en-US" sz="1600" b="1">
                  <a:ea typeface="ＭＳ Ｐゴシック" pitchFamily="1" charset="-128"/>
                </a:rPr>
                <a:t>RF (body)</a:t>
              </a:r>
            </a:p>
          </p:txBody>
        </p:sp>
      </p:grpSp>
      <p:grpSp>
        <p:nvGrpSpPr>
          <p:cNvPr id="8" name="Group 72"/>
          <p:cNvGrpSpPr>
            <a:grpSpLocks/>
          </p:cNvGrpSpPr>
          <p:nvPr/>
        </p:nvGrpSpPr>
        <p:grpSpPr bwMode="auto">
          <a:xfrm>
            <a:off x="342900" y="2867025"/>
            <a:ext cx="838200" cy="2209800"/>
            <a:chOff x="96" y="1344"/>
            <a:chExt cx="528" cy="1392"/>
          </a:xfrm>
        </p:grpSpPr>
        <p:sp>
          <p:nvSpPr>
            <p:cNvPr id="1681481" name="Line 73"/>
            <p:cNvSpPr>
              <a:spLocks noChangeShapeType="1"/>
            </p:cNvSpPr>
            <p:nvPr/>
          </p:nvSpPr>
          <p:spPr bwMode="auto">
            <a:xfrm>
              <a:off x="336" y="1536"/>
              <a:ext cx="288" cy="120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681482" name="Text Box 74"/>
            <p:cNvSpPr txBox="1">
              <a:spLocks noChangeArrowheads="1"/>
            </p:cNvSpPr>
            <p:nvPr/>
          </p:nvSpPr>
          <p:spPr bwMode="auto">
            <a:xfrm>
              <a:off x="96" y="1344"/>
              <a:ext cx="528" cy="212"/>
            </a:xfrm>
            <a:prstGeom prst="rect">
              <a:avLst/>
            </a:prstGeom>
            <a:solidFill>
              <a:srgbClr val="FFFF66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600" baseline="30000">
                  <a:solidFill>
                    <a:srgbClr val="FF3300"/>
                  </a:solidFill>
                  <a:ea typeface="ＭＳ Ｐゴシック" pitchFamily="1" charset="-128"/>
                </a:rPr>
                <a:t>252</a:t>
              </a:r>
              <a:r>
                <a:rPr lang="en-US" sz="1600">
                  <a:solidFill>
                    <a:srgbClr val="FF3300"/>
                  </a:solidFill>
                  <a:ea typeface="ＭＳ Ｐゴシック" pitchFamily="1" charset="-128"/>
                </a:rPr>
                <a:t>Cf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1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Notre-Dame Colloquium		Guy Savard		October 27 2010</a:t>
            </a:r>
          </a:p>
        </p:txBody>
      </p:sp>
      <p:sp>
        <p:nvSpPr>
          <p:cNvPr id="1683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CARIBU Gas Catcher RF Cone preparation</a:t>
            </a:r>
          </a:p>
        </p:txBody>
      </p:sp>
      <p:sp>
        <p:nvSpPr>
          <p:cNvPr id="1683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683460" name="Picture 4" descr="DSCN021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2588" y="974725"/>
            <a:ext cx="2159000" cy="2878138"/>
          </a:xfrm>
          <a:prstGeom prst="rect">
            <a:avLst/>
          </a:prstGeom>
          <a:noFill/>
        </p:spPr>
      </p:pic>
      <p:pic>
        <p:nvPicPr>
          <p:cNvPr id="1683461" name="Picture 5" descr="DSCN022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11550" y="911225"/>
            <a:ext cx="2274888" cy="3032125"/>
          </a:xfrm>
          <a:prstGeom prst="rect">
            <a:avLst/>
          </a:prstGeom>
          <a:noFill/>
        </p:spPr>
      </p:pic>
      <p:pic>
        <p:nvPicPr>
          <p:cNvPr id="1683462" name="Picture 6" descr="CARIBU-PIC-2 1-8-09 00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86563" y="1555750"/>
            <a:ext cx="2119312" cy="1673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83463" name="Picture 7" descr="CARIBU-PIC-2 1-8-09 00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3588" y="4365625"/>
            <a:ext cx="2454275" cy="1841500"/>
          </a:xfrm>
          <a:prstGeom prst="rect">
            <a:avLst/>
          </a:prstGeom>
          <a:noFill/>
        </p:spPr>
      </p:pic>
      <p:sp>
        <p:nvSpPr>
          <p:cNvPr id="1683464" name="AutoShape 8"/>
          <p:cNvSpPr>
            <a:spLocks noChangeArrowheads="1"/>
          </p:cNvSpPr>
          <p:nvPr/>
        </p:nvSpPr>
        <p:spPr bwMode="auto">
          <a:xfrm>
            <a:off x="2700338" y="2003425"/>
            <a:ext cx="638175" cy="638175"/>
          </a:xfrm>
          <a:prstGeom prst="rightArrow">
            <a:avLst>
              <a:gd name="adj1" fmla="val 50000"/>
              <a:gd name="adj2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683465" name="AutoShape 9"/>
          <p:cNvSpPr>
            <a:spLocks noChangeArrowheads="1"/>
          </p:cNvSpPr>
          <p:nvPr/>
        </p:nvSpPr>
        <p:spPr bwMode="auto">
          <a:xfrm>
            <a:off x="5973763" y="2011363"/>
            <a:ext cx="638175" cy="638175"/>
          </a:xfrm>
          <a:prstGeom prst="rightArrow">
            <a:avLst>
              <a:gd name="adj1" fmla="val 50000"/>
              <a:gd name="adj2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1683466" name="Picture 10" descr="CARIBU-PIC-2 1-8-09 00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927725" y="4365625"/>
            <a:ext cx="2449513" cy="1836738"/>
          </a:xfrm>
          <a:prstGeom prst="rect">
            <a:avLst/>
          </a:prstGeom>
          <a:noFill/>
        </p:spPr>
      </p:pic>
      <p:pic>
        <p:nvPicPr>
          <p:cNvPr id="1683467" name="Picture 11" descr="DSCN020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346450" y="4397375"/>
            <a:ext cx="2428875" cy="18224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Notre-Dame Colloquium		Guy Savard		October 27 2010</a:t>
            </a:r>
          </a:p>
        </p:txBody>
      </p:sp>
      <p:sp>
        <p:nvSpPr>
          <p:cNvPr id="1679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CARIBU gas catcher body sections</a:t>
            </a:r>
          </a:p>
        </p:txBody>
      </p:sp>
      <p:sp>
        <p:nvSpPr>
          <p:cNvPr id="1679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679366" name="Picture 6" descr="DSCN028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9425" y="869950"/>
            <a:ext cx="3308350" cy="2481263"/>
          </a:xfrm>
          <a:prstGeom prst="rect">
            <a:avLst/>
          </a:prstGeom>
          <a:noFill/>
        </p:spPr>
      </p:pic>
      <p:pic>
        <p:nvPicPr>
          <p:cNvPr id="1679367" name="Picture 7" descr="CARIBU-PIC-2 1-8-09 00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27675" y="928688"/>
            <a:ext cx="3232150" cy="2424112"/>
          </a:xfrm>
          <a:prstGeom prst="rect">
            <a:avLst/>
          </a:prstGeom>
          <a:noFill/>
        </p:spPr>
      </p:pic>
      <p:pic>
        <p:nvPicPr>
          <p:cNvPr id="1679368" name="Picture 8" descr="DSCN043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87600" y="3400425"/>
            <a:ext cx="4203700" cy="3152775"/>
          </a:xfrm>
          <a:prstGeom prst="rect">
            <a:avLst/>
          </a:prstGeom>
          <a:noFill/>
        </p:spPr>
      </p:pic>
      <p:sp>
        <p:nvSpPr>
          <p:cNvPr id="1679369" name="AutoShape 9"/>
          <p:cNvSpPr>
            <a:spLocks noChangeArrowheads="1"/>
          </p:cNvSpPr>
          <p:nvPr/>
        </p:nvSpPr>
        <p:spPr bwMode="auto">
          <a:xfrm>
            <a:off x="4019550" y="1790700"/>
            <a:ext cx="1257300" cy="285750"/>
          </a:xfrm>
          <a:prstGeom prst="rightArrow">
            <a:avLst>
              <a:gd name="adj1" fmla="val 50000"/>
              <a:gd name="adj2" fmla="val 11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679370" name="AutoShape 10"/>
          <p:cNvSpPr>
            <a:spLocks noChangeArrowheads="1"/>
          </p:cNvSpPr>
          <p:nvPr/>
        </p:nvSpPr>
        <p:spPr bwMode="auto">
          <a:xfrm rot="-10800000">
            <a:off x="6572250" y="3524250"/>
            <a:ext cx="1314450" cy="1371600"/>
          </a:xfrm>
          <a:custGeom>
            <a:avLst/>
            <a:gdLst>
              <a:gd name="G0" fmla="+- 15126 0 0"/>
              <a:gd name="G1" fmla="+- 2912 0 0"/>
              <a:gd name="G2" fmla="+- 12158 0 2912"/>
              <a:gd name="G3" fmla="+- G2 0 2912"/>
              <a:gd name="G4" fmla="*/ G3 32768 32059"/>
              <a:gd name="G5" fmla="*/ G4 1 2"/>
              <a:gd name="G6" fmla="+- 21600 0 15126"/>
              <a:gd name="G7" fmla="*/ G6 2912 6079"/>
              <a:gd name="G8" fmla="+- G7 15126 0"/>
              <a:gd name="T0" fmla="*/ 15126 w 21600"/>
              <a:gd name="T1" fmla="*/ 0 h 21600"/>
              <a:gd name="T2" fmla="*/ 15126 w 21600"/>
              <a:gd name="T3" fmla="*/ 12158 h 21600"/>
              <a:gd name="T4" fmla="*/ 3237 w 21600"/>
              <a:gd name="T5" fmla="*/ 21600 h 21600"/>
              <a:gd name="T6" fmla="*/ 21600 w 21600"/>
              <a:gd name="T7" fmla="*/ 6079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G1 h 21600"/>
              <a:gd name="T14" fmla="*/ G8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11/17/2010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ANL Physics Division - November Student Lunch Meeting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28</a:t>
            </a:fld>
            <a:endParaRPr lang="en-US" dirty="0"/>
          </a:p>
        </p:txBody>
      </p:sp>
      <p:pic>
        <p:nvPicPr>
          <p:cNvPr id="5" name="Picture 18" descr="gas_cell_forces.jpg                                            00000026TravelDrive                    00000000: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28491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Notre-Dame Colloquium		Guy Savard		October 27 2010</a:t>
            </a:r>
          </a:p>
        </p:txBody>
      </p:sp>
      <p:sp>
        <p:nvSpPr>
          <p:cNvPr id="1694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New CARIBU building addition </a:t>
            </a:r>
          </a:p>
        </p:txBody>
      </p:sp>
      <p:pic>
        <p:nvPicPr>
          <p:cNvPr id="1694723" name="Picture 3" descr="DSCF007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3750" y="782638"/>
            <a:ext cx="4991100" cy="3744912"/>
          </a:xfrm>
          <a:prstGeom prst="rect">
            <a:avLst/>
          </a:prstGeom>
          <a:noFill/>
        </p:spPr>
      </p:pic>
      <p:pic>
        <p:nvPicPr>
          <p:cNvPr id="1694724" name="Picture 4" descr="BuildingStatus_Dec10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65375" y="2005013"/>
            <a:ext cx="4953000" cy="3714750"/>
          </a:xfrm>
          <a:prstGeom prst="rect">
            <a:avLst/>
          </a:prstGeom>
          <a:noFill/>
        </p:spPr>
      </p:pic>
      <p:pic>
        <p:nvPicPr>
          <p:cNvPr id="1694725" name="Picture 5" descr="IMG_010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76738" y="2973388"/>
            <a:ext cx="4492625" cy="3370262"/>
          </a:xfrm>
          <a:prstGeom prst="rect">
            <a:avLst/>
          </a:prstGeom>
          <a:noFill/>
        </p:spPr>
      </p:pic>
      <p:pic>
        <p:nvPicPr>
          <p:cNvPr id="8" name="Picture 7" descr="IMG_0709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89000" y="990600"/>
            <a:ext cx="7035800" cy="52768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94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4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4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4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4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Nucleosynthesis of the Heavy Elements.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11/17/2010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ANL Physics Division - November Student Lunch Meeting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8054" y="1066800"/>
            <a:ext cx="6459546" cy="5138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5" name="Endo"/>
          <p:cNvGrpSpPr/>
          <p:nvPr/>
        </p:nvGrpSpPr>
        <p:grpSpPr>
          <a:xfrm>
            <a:off x="1752600" y="1524000"/>
            <a:ext cx="4724400" cy="3200400"/>
            <a:chOff x="1752600" y="1524000"/>
            <a:chExt cx="4724400" cy="3200400"/>
          </a:xfrm>
        </p:grpSpPr>
        <p:cxnSp>
          <p:nvCxnSpPr>
            <p:cNvPr id="10" name="Straight Arrow Connector 9"/>
            <p:cNvCxnSpPr/>
            <p:nvPr/>
          </p:nvCxnSpPr>
          <p:spPr bwMode="auto">
            <a:xfrm>
              <a:off x="3048000" y="1524000"/>
              <a:ext cx="3429000" cy="457200"/>
            </a:xfrm>
            <a:prstGeom prst="straightConnector1">
              <a:avLst/>
            </a:prstGeom>
            <a:noFill/>
            <a:ln w="28575" cap="flat" cmpd="sng" algn="ctr">
              <a:solidFill>
                <a:schemeClr val="bg2">
                  <a:lumMod val="10000"/>
                </a:schemeClr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2" name="Straight Arrow Connector 11"/>
            <p:cNvCxnSpPr/>
            <p:nvPr/>
          </p:nvCxnSpPr>
          <p:spPr bwMode="auto">
            <a:xfrm rot="5400000">
              <a:off x="495300" y="3009900"/>
              <a:ext cx="2971800" cy="457200"/>
            </a:xfrm>
            <a:prstGeom prst="straightConnector1">
              <a:avLst/>
            </a:prstGeom>
            <a:noFill/>
            <a:ln w="28575" cap="flat" cmpd="sng" algn="ctr">
              <a:solidFill>
                <a:schemeClr val="bg2">
                  <a:lumMod val="10000"/>
                </a:schemeClr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13" name="TextBox 12"/>
            <p:cNvSpPr txBox="1"/>
            <p:nvPr/>
          </p:nvSpPr>
          <p:spPr>
            <a:xfrm>
              <a:off x="2743200" y="2286000"/>
              <a:ext cx="1981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/>
                <a:t>Energy Absorbed</a:t>
              </a:r>
              <a:endParaRPr lang="en-US" b="1" dirty="0"/>
            </a:p>
          </p:txBody>
        </p:sp>
      </p:grpSp>
      <p:grpSp>
        <p:nvGrpSpPr>
          <p:cNvPr id="18" name="Exo"/>
          <p:cNvGrpSpPr/>
          <p:nvPr/>
        </p:nvGrpSpPr>
        <p:grpSpPr>
          <a:xfrm>
            <a:off x="1752600" y="1600200"/>
            <a:ext cx="4876800" cy="2895600"/>
            <a:chOff x="1981200" y="1905000"/>
            <a:chExt cx="4876800" cy="2895600"/>
          </a:xfrm>
        </p:grpSpPr>
        <p:cxnSp>
          <p:nvCxnSpPr>
            <p:cNvPr id="15" name="Straight Arrow Connector 14"/>
            <p:cNvCxnSpPr/>
            <p:nvPr/>
          </p:nvCxnSpPr>
          <p:spPr bwMode="auto">
            <a:xfrm rot="10800000">
              <a:off x="3581400" y="1905000"/>
              <a:ext cx="3276600" cy="457200"/>
            </a:xfrm>
            <a:prstGeom prst="straightConnector1">
              <a:avLst/>
            </a:prstGeom>
            <a:noFill/>
            <a:ln w="28575" cap="flat" cmpd="sng" algn="ctr">
              <a:solidFill>
                <a:schemeClr val="bg2">
                  <a:lumMod val="10000"/>
                </a:schemeClr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6" name="Straight Arrow Connector 15"/>
            <p:cNvCxnSpPr/>
            <p:nvPr/>
          </p:nvCxnSpPr>
          <p:spPr bwMode="auto">
            <a:xfrm rot="5400000" flipH="1" flipV="1">
              <a:off x="914400" y="3124200"/>
              <a:ext cx="2743200" cy="609600"/>
            </a:xfrm>
            <a:prstGeom prst="straightConnector1">
              <a:avLst/>
            </a:prstGeom>
            <a:noFill/>
            <a:ln w="28575" cap="flat" cmpd="sng" algn="ctr">
              <a:solidFill>
                <a:schemeClr val="bg2">
                  <a:lumMod val="10000"/>
                </a:schemeClr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17" name="TextBox 16"/>
            <p:cNvSpPr txBox="1"/>
            <p:nvPr/>
          </p:nvSpPr>
          <p:spPr>
            <a:xfrm>
              <a:off x="2971800" y="2514600"/>
              <a:ext cx="1981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/>
                <a:t>Energy Released</a:t>
              </a:r>
              <a:endParaRPr lang="en-US" b="1" dirty="0"/>
            </a:p>
          </p:txBody>
        </p:sp>
      </p:grpSp>
      <p:sp>
        <p:nvSpPr>
          <p:cNvPr id="26" name="TextBox 25"/>
          <p:cNvSpPr txBox="1"/>
          <p:nvPr/>
        </p:nvSpPr>
        <p:spPr>
          <a:xfrm>
            <a:off x="6477000" y="5943600"/>
            <a:ext cx="129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Krane</a:t>
            </a:r>
            <a:endParaRPr lang="en-US" dirty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Notre-Dame Colloquium		Guy Savard		October 27 2010</a:t>
            </a:r>
          </a:p>
        </p:txBody>
      </p:sp>
      <p:pic>
        <p:nvPicPr>
          <p:cNvPr id="1570818" name="Picture 2"/>
          <p:cNvPicPr>
            <a:picLocks noChangeAspect="1" noChangeArrowheads="1"/>
          </p:cNvPicPr>
          <p:nvPr/>
        </p:nvPicPr>
        <p:blipFill>
          <a:blip r:embed="rId2" cstate="print"/>
          <a:srcRect l="20290" t="9023" r="29900" b="14436"/>
          <a:stretch>
            <a:fillRect/>
          </a:stretch>
        </p:blipFill>
        <p:spPr bwMode="auto">
          <a:xfrm>
            <a:off x="3568700" y="1454150"/>
            <a:ext cx="5397500" cy="490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70819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Neutron-rich beam source: CARIBU “front end” layout</a:t>
            </a:r>
          </a:p>
        </p:txBody>
      </p:sp>
      <p:sp>
        <p:nvSpPr>
          <p:cNvPr id="1570820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242888" y="1282700"/>
            <a:ext cx="3751262" cy="5575300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en-US" b="1"/>
              <a:t>Main components of CARIBU</a:t>
            </a:r>
          </a:p>
          <a:p>
            <a:pPr lvl="1"/>
            <a:r>
              <a:rPr lang="en-US" b="1"/>
              <a:t> “ion source” is </a:t>
            </a:r>
            <a:r>
              <a:rPr lang="en-US" b="1" baseline="30000"/>
              <a:t>252</a:t>
            </a:r>
            <a:r>
              <a:rPr lang="en-US" b="1"/>
              <a:t>Cf source inside gas catcher / RFQ cooler</a:t>
            </a:r>
          </a:p>
          <a:p>
            <a:pPr lvl="2"/>
            <a:r>
              <a:rPr lang="en-US" b="1"/>
              <a:t>Thermalizes fission fragments</a:t>
            </a:r>
          </a:p>
          <a:p>
            <a:pPr lvl="2"/>
            <a:r>
              <a:rPr lang="en-US" b="1"/>
              <a:t>Extracts all species quickly</a:t>
            </a:r>
          </a:p>
          <a:p>
            <a:pPr lvl="2"/>
            <a:r>
              <a:rPr lang="en-US" b="1"/>
              <a:t>Forms low emittance beam</a:t>
            </a:r>
          </a:p>
          <a:p>
            <a:pPr lvl="1"/>
            <a:r>
              <a:rPr lang="en-US" b="1"/>
              <a:t>Isobar separator</a:t>
            </a:r>
          </a:p>
          <a:p>
            <a:pPr lvl="2"/>
            <a:r>
              <a:rPr lang="en-US" b="1"/>
              <a:t>Purifies beam</a:t>
            </a:r>
          </a:p>
          <a:p>
            <a:pPr lvl="1"/>
            <a:r>
              <a:rPr lang="en-US" b="1"/>
              <a:t>Charge breeder</a:t>
            </a:r>
          </a:p>
          <a:p>
            <a:pPr lvl="2"/>
            <a:r>
              <a:rPr lang="en-US" b="1"/>
              <a:t>Increases charge state for post-acceleration</a:t>
            </a:r>
          </a:p>
          <a:p>
            <a:pPr lvl="1"/>
            <a:r>
              <a:rPr lang="en-US" b="1"/>
              <a:t>Post-accelerator</a:t>
            </a:r>
          </a:p>
          <a:p>
            <a:pPr lvl="2"/>
            <a:r>
              <a:rPr lang="en-US" b="1"/>
              <a:t>ATLAS with energy upgrade   </a:t>
            </a:r>
          </a:p>
        </p:txBody>
      </p:sp>
      <p:sp>
        <p:nvSpPr>
          <p:cNvPr id="1570821" name="Line 5"/>
          <p:cNvSpPr>
            <a:spLocks noChangeShapeType="1"/>
          </p:cNvSpPr>
          <p:nvPr/>
        </p:nvSpPr>
        <p:spPr bwMode="auto">
          <a:xfrm flipH="1">
            <a:off x="6505575" y="1300163"/>
            <a:ext cx="257175" cy="1066800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 type="triangle" w="med" len="med"/>
          </a:ln>
          <a:effectLst/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570822" name="Line 6"/>
          <p:cNvSpPr>
            <a:spLocks noChangeShapeType="1"/>
          </p:cNvSpPr>
          <p:nvPr/>
        </p:nvSpPr>
        <p:spPr bwMode="auto">
          <a:xfrm flipH="1">
            <a:off x="3681413" y="1319213"/>
            <a:ext cx="3068637" cy="379412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570823" name="Line 7"/>
          <p:cNvSpPr>
            <a:spLocks noChangeShapeType="1"/>
          </p:cNvSpPr>
          <p:nvPr/>
        </p:nvSpPr>
        <p:spPr bwMode="auto">
          <a:xfrm flipV="1">
            <a:off x="2663825" y="2838450"/>
            <a:ext cx="4976813" cy="327025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 type="triangle" w="med" len="med"/>
          </a:ln>
          <a:effectLst/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570824" name="Line 8"/>
          <p:cNvSpPr>
            <a:spLocks noChangeShapeType="1"/>
          </p:cNvSpPr>
          <p:nvPr/>
        </p:nvSpPr>
        <p:spPr bwMode="auto">
          <a:xfrm>
            <a:off x="2979738" y="4127500"/>
            <a:ext cx="4437062" cy="1027113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 type="triangle" w="med" len="med"/>
          </a:ln>
          <a:effectLst/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570825" name="Line 9"/>
          <p:cNvSpPr>
            <a:spLocks noChangeShapeType="1"/>
          </p:cNvSpPr>
          <p:nvPr/>
        </p:nvSpPr>
        <p:spPr bwMode="auto">
          <a:xfrm>
            <a:off x="3089275" y="4868863"/>
            <a:ext cx="2303463" cy="958850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570826" name="Line 10"/>
          <p:cNvSpPr>
            <a:spLocks noChangeShapeType="1"/>
          </p:cNvSpPr>
          <p:nvPr/>
        </p:nvSpPr>
        <p:spPr bwMode="auto">
          <a:xfrm flipH="1" flipV="1">
            <a:off x="4427538" y="5805488"/>
            <a:ext cx="971550" cy="28575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 type="triangle" w="med" len="med"/>
          </a:ln>
          <a:effectLst/>
        </p:spPr>
        <p:txBody>
          <a:bodyPr anchor="ctr">
            <a:spAutoFit/>
          </a:bodyPr>
          <a:lstStyle/>
          <a:p>
            <a:endParaRPr lang="en-US"/>
          </a:p>
        </p:txBody>
      </p:sp>
      <p:grpSp>
        <p:nvGrpSpPr>
          <p:cNvPr id="2" name="Group 11"/>
          <p:cNvGrpSpPr>
            <a:grpSpLocks/>
          </p:cNvGrpSpPr>
          <p:nvPr/>
        </p:nvGrpSpPr>
        <p:grpSpPr bwMode="auto">
          <a:xfrm>
            <a:off x="5899150" y="2298700"/>
            <a:ext cx="882650" cy="212725"/>
            <a:chOff x="3716" y="1448"/>
            <a:chExt cx="556" cy="134"/>
          </a:xfrm>
        </p:grpSpPr>
        <p:sp>
          <p:nvSpPr>
            <p:cNvPr id="1570828" name="Line 12"/>
            <p:cNvSpPr>
              <a:spLocks noChangeShapeType="1"/>
            </p:cNvSpPr>
            <p:nvPr/>
          </p:nvSpPr>
          <p:spPr bwMode="auto">
            <a:xfrm flipV="1">
              <a:off x="4056" y="1526"/>
              <a:ext cx="0" cy="44"/>
            </a:xfrm>
            <a:prstGeom prst="line">
              <a:avLst/>
            </a:prstGeom>
            <a:noFill/>
            <a:ln w="19050">
              <a:solidFill>
                <a:srgbClr val="EC008C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570829" name="Line 13"/>
            <p:cNvSpPr>
              <a:spLocks noChangeShapeType="1"/>
            </p:cNvSpPr>
            <p:nvPr/>
          </p:nvSpPr>
          <p:spPr bwMode="auto">
            <a:xfrm flipV="1">
              <a:off x="4056" y="1524"/>
              <a:ext cx="160" cy="2"/>
            </a:xfrm>
            <a:prstGeom prst="line">
              <a:avLst/>
            </a:prstGeom>
            <a:noFill/>
            <a:ln w="19050">
              <a:solidFill>
                <a:srgbClr val="EC008C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570830" name="Line 14"/>
            <p:cNvSpPr>
              <a:spLocks noChangeShapeType="1"/>
            </p:cNvSpPr>
            <p:nvPr/>
          </p:nvSpPr>
          <p:spPr bwMode="auto">
            <a:xfrm>
              <a:off x="4218" y="1524"/>
              <a:ext cx="54" cy="52"/>
            </a:xfrm>
            <a:prstGeom prst="line">
              <a:avLst/>
            </a:prstGeom>
            <a:noFill/>
            <a:ln w="19050">
              <a:solidFill>
                <a:srgbClr val="EC008C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570831" name="Line 15"/>
            <p:cNvSpPr>
              <a:spLocks noChangeShapeType="1"/>
            </p:cNvSpPr>
            <p:nvPr/>
          </p:nvSpPr>
          <p:spPr bwMode="auto">
            <a:xfrm flipH="1">
              <a:off x="3984" y="1570"/>
              <a:ext cx="72" cy="0"/>
            </a:xfrm>
            <a:prstGeom prst="line">
              <a:avLst/>
            </a:prstGeom>
            <a:noFill/>
            <a:ln w="19050">
              <a:solidFill>
                <a:srgbClr val="EC008C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570832" name="Line 16"/>
            <p:cNvSpPr>
              <a:spLocks noChangeShapeType="1"/>
            </p:cNvSpPr>
            <p:nvPr/>
          </p:nvSpPr>
          <p:spPr bwMode="auto">
            <a:xfrm flipV="1">
              <a:off x="3982" y="1448"/>
              <a:ext cx="0" cy="122"/>
            </a:xfrm>
            <a:prstGeom prst="line">
              <a:avLst/>
            </a:prstGeom>
            <a:noFill/>
            <a:ln w="19050">
              <a:solidFill>
                <a:schemeClr val="accent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570833" name="Line 17"/>
            <p:cNvSpPr>
              <a:spLocks noChangeShapeType="1"/>
            </p:cNvSpPr>
            <p:nvPr/>
          </p:nvSpPr>
          <p:spPr bwMode="auto">
            <a:xfrm flipH="1">
              <a:off x="3718" y="1448"/>
              <a:ext cx="264" cy="0"/>
            </a:xfrm>
            <a:prstGeom prst="line">
              <a:avLst/>
            </a:prstGeom>
            <a:noFill/>
            <a:ln w="19050">
              <a:solidFill>
                <a:schemeClr val="accent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570834" name="Line 18"/>
            <p:cNvSpPr>
              <a:spLocks noChangeShapeType="1"/>
            </p:cNvSpPr>
            <p:nvPr/>
          </p:nvSpPr>
          <p:spPr bwMode="auto">
            <a:xfrm>
              <a:off x="3716" y="1448"/>
              <a:ext cx="0" cy="134"/>
            </a:xfrm>
            <a:prstGeom prst="line">
              <a:avLst/>
            </a:prstGeom>
            <a:noFill/>
            <a:ln w="19050">
              <a:solidFill>
                <a:schemeClr val="accent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570835" name="Line 19"/>
            <p:cNvSpPr>
              <a:spLocks noChangeShapeType="1"/>
            </p:cNvSpPr>
            <p:nvPr/>
          </p:nvSpPr>
          <p:spPr bwMode="auto">
            <a:xfrm flipH="1">
              <a:off x="3716" y="1568"/>
              <a:ext cx="264" cy="0"/>
            </a:xfrm>
            <a:prstGeom prst="line">
              <a:avLst/>
            </a:prstGeom>
            <a:noFill/>
            <a:ln w="19050">
              <a:solidFill>
                <a:schemeClr val="accent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" name="Group 20"/>
          <p:cNvGrpSpPr>
            <a:grpSpLocks/>
          </p:cNvGrpSpPr>
          <p:nvPr/>
        </p:nvGrpSpPr>
        <p:grpSpPr bwMode="auto">
          <a:xfrm flipV="1">
            <a:off x="5899150" y="2517775"/>
            <a:ext cx="882650" cy="212725"/>
            <a:chOff x="3716" y="1448"/>
            <a:chExt cx="556" cy="134"/>
          </a:xfrm>
        </p:grpSpPr>
        <p:sp>
          <p:nvSpPr>
            <p:cNvPr id="1570837" name="Line 21"/>
            <p:cNvSpPr>
              <a:spLocks noChangeShapeType="1"/>
            </p:cNvSpPr>
            <p:nvPr/>
          </p:nvSpPr>
          <p:spPr bwMode="auto">
            <a:xfrm flipV="1">
              <a:off x="4056" y="1526"/>
              <a:ext cx="0" cy="44"/>
            </a:xfrm>
            <a:prstGeom prst="line">
              <a:avLst/>
            </a:prstGeom>
            <a:noFill/>
            <a:ln w="19050">
              <a:solidFill>
                <a:srgbClr val="EC008C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570838" name="Line 22"/>
            <p:cNvSpPr>
              <a:spLocks noChangeShapeType="1"/>
            </p:cNvSpPr>
            <p:nvPr/>
          </p:nvSpPr>
          <p:spPr bwMode="auto">
            <a:xfrm flipV="1">
              <a:off x="4056" y="1524"/>
              <a:ext cx="160" cy="2"/>
            </a:xfrm>
            <a:prstGeom prst="line">
              <a:avLst/>
            </a:prstGeom>
            <a:noFill/>
            <a:ln w="19050">
              <a:solidFill>
                <a:srgbClr val="EC008C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570839" name="Line 23"/>
            <p:cNvSpPr>
              <a:spLocks noChangeShapeType="1"/>
            </p:cNvSpPr>
            <p:nvPr/>
          </p:nvSpPr>
          <p:spPr bwMode="auto">
            <a:xfrm>
              <a:off x="4218" y="1524"/>
              <a:ext cx="54" cy="52"/>
            </a:xfrm>
            <a:prstGeom prst="line">
              <a:avLst/>
            </a:prstGeom>
            <a:noFill/>
            <a:ln w="19050">
              <a:solidFill>
                <a:srgbClr val="EC008C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570840" name="Line 24"/>
            <p:cNvSpPr>
              <a:spLocks noChangeShapeType="1"/>
            </p:cNvSpPr>
            <p:nvPr/>
          </p:nvSpPr>
          <p:spPr bwMode="auto">
            <a:xfrm flipH="1">
              <a:off x="3984" y="1570"/>
              <a:ext cx="72" cy="0"/>
            </a:xfrm>
            <a:prstGeom prst="line">
              <a:avLst/>
            </a:prstGeom>
            <a:noFill/>
            <a:ln w="19050">
              <a:solidFill>
                <a:srgbClr val="EC008C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570841" name="Line 25"/>
            <p:cNvSpPr>
              <a:spLocks noChangeShapeType="1"/>
            </p:cNvSpPr>
            <p:nvPr/>
          </p:nvSpPr>
          <p:spPr bwMode="auto">
            <a:xfrm flipV="1">
              <a:off x="3982" y="1448"/>
              <a:ext cx="0" cy="122"/>
            </a:xfrm>
            <a:prstGeom prst="line">
              <a:avLst/>
            </a:prstGeom>
            <a:noFill/>
            <a:ln w="19050">
              <a:solidFill>
                <a:schemeClr val="accent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570842" name="Line 26"/>
            <p:cNvSpPr>
              <a:spLocks noChangeShapeType="1"/>
            </p:cNvSpPr>
            <p:nvPr/>
          </p:nvSpPr>
          <p:spPr bwMode="auto">
            <a:xfrm flipH="1">
              <a:off x="3718" y="1448"/>
              <a:ext cx="264" cy="0"/>
            </a:xfrm>
            <a:prstGeom prst="line">
              <a:avLst/>
            </a:prstGeom>
            <a:noFill/>
            <a:ln w="19050">
              <a:solidFill>
                <a:schemeClr val="accent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570843" name="Line 27"/>
            <p:cNvSpPr>
              <a:spLocks noChangeShapeType="1"/>
            </p:cNvSpPr>
            <p:nvPr/>
          </p:nvSpPr>
          <p:spPr bwMode="auto">
            <a:xfrm>
              <a:off x="3716" y="1448"/>
              <a:ext cx="0" cy="134"/>
            </a:xfrm>
            <a:prstGeom prst="line">
              <a:avLst/>
            </a:prstGeom>
            <a:noFill/>
            <a:ln w="19050">
              <a:solidFill>
                <a:schemeClr val="accent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570844" name="Line 28"/>
            <p:cNvSpPr>
              <a:spLocks noChangeShapeType="1"/>
            </p:cNvSpPr>
            <p:nvPr/>
          </p:nvSpPr>
          <p:spPr bwMode="auto">
            <a:xfrm flipH="1">
              <a:off x="3716" y="1568"/>
              <a:ext cx="264" cy="0"/>
            </a:xfrm>
            <a:prstGeom prst="line">
              <a:avLst/>
            </a:prstGeom>
            <a:noFill/>
            <a:ln w="19050">
              <a:solidFill>
                <a:schemeClr val="accent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570845" name="AutoShape 29"/>
          <p:cNvSpPr>
            <a:spLocks noChangeArrowheads="1"/>
          </p:cNvSpPr>
          <p:nvPr/>
        </p:nvSpPr>
        <p:spPr bwMode="auto">
          <a:xfrm>
            <a:off x="6343650" y="2493963"/>
            <a:ext cx="106363" cy="42862"/>
          </a:xfrm>
          <a:prstGeom prst="roundRect">
            <a:avLst>
              <a:gd name="adj" fmla="val 16667"/>
            </a:avLst>
          </a:prstGeom>
          <a:solidFill>
            <a:srgbClr val="2E3192"/>
          </a:solidFill>
          <a:ln w="9525">
            <a:solidFill>
              <a:srgbClr val="2E319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9725" y="330200"/>
            <a:ext cx="7954963" cy="572464"/>
          </a:xfrm>
        </p:spPr>
        <p:txBody>
          <a:bodyPr/>
          <a:lstStyle/>
          <a:p>
            <a:pPr algn="ctr"/>
            <a:r>
              <a:rPr lang="en-US" sz="3800" i="0" dirty="0" smtClean="0"/>
              <a:t>The Move to CARIBU</a:t>
            </a:r>
            <a:endParaRPr lang="en-US" sz="3800" i="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99050" y="1400175"/>
            <a:ext cx="3892550" cy="3797963"/>
          </a:xfrm>
        </p:spPr>
        <p:txBody>
          <a:bodyPr/>
          <a:lstStyle/>
          <a:p>
            <a:r>
              <a:rPr lang="en-US" dirty="0" smtClean="0"/>
              <a:t>Removing all components of the tower.</a:t>
            </a:r>
          </a:p>
          <a:p>
            <a:r>
              <a:rPr lang="en-US" dirty="0" smtClean="0"/>
              <a:t>Removing the Magnet</a:t>
            </a:r>
          </a:p>
          <a:p>
            <a:r>
              <a:rPr lang="en-US" dirty="0" smtClean="0"/>
              <a:t>Moving it all.</a:t>
            </a:r>
          </a:p>
          <a:p>
            <a:r>
              <a:rPr lang="en-US" dirty="0" smtClean="0"/>
              <a:t>Putting it up in CARIBU</a:t>
            </a:r>
          </a:p>
        </p:txBody>
      </p:sp>
      <p:pic>
        <p:nvPicPr>
          <p:cNvPr id="6" name="Picture 2" descr="C:\Documents and Settings\Daniel Lascar\My Documents\My Pictures\Move\Move 04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1295400"/>
            <a:ext cx="3277210" cy="4369613"/>
          </a:xfrm>
          <a:prstGeom prst="rect">
            <a:avLst/>
          </a:prstGeom>
          <a:noFill/>
        </p:spPr>
      </p:pic>
      <p:pic>
        <p:nvPicPr>
          <p:cNvPr id="37892" name="Picture 4" descr="C:\Avodah\Meetings\APS_2010\Figs\scared_jason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8872" y="1905000"/>
            <a:ext cx="4681728" cy="3511296"/>
          </a:xfrm>
          <a:prstGeom prst="rect">
            <a:avLst/>
          </a:prstGeom>
          <a:noFill/>
        </p:spPr>
      </p:pic>
      <p:pic>
        <p:nvPicPr>
          <p:cNvPr id="37893" name="Picture 5" descr="C:\Avodah\Meetings\APS_2010\Figs\hallway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1905000"/>
            <a:ext cx="4681728" cy="3511296"/>
          </a:xfrm>
          <a:prstGeom prst="rect">
            <a:avLst/>
          </a:prstGeom>
          <a:noFill/>
        </p:spPr>
      </p:pic>
      <p:pic>
        <p:nvPicPr>
          <p:cNvPr id="37894" name="Picture 6" descr="C:\Avodah\Meetings\APS_2010\Figs\hoist_tower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1447800"/>
            <a:ext cx="5080000" cy="3810000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ransition advTm="3251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78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78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378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378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78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78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378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378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78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78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9725" y="330200"/>
            <a:ext cx="7954963" cy="572464"/>
          </a:xfrm>
        </p:spPr>
        <p:txBody>
          <a:bodyPr/>
          <a:lstStyle/>
          <a:p>
            <a:pPr algn="ctr"/>
            <a:r>
              <a:rPr lang="en-US" sz="3800" dirty="0" smtClean="0"/>
              <a:t>Low Energy Beamline Design</a:t>
            </a:r>
            <a:endParaRPr lang="en-US" sz="38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70450" y="1400175"/>
            <a:ext cx="3892550" cy="4702826"/>
          </a:xfrm>
        </p:spPr>
        <p:txBody>
          <a:bodyPr/>
          <a:lstStyle/>
          <a:p>
            <a:r>
              <a:rPr lang="en-US" dirty="0" smtClean="0"/>
              <a:t>Multiple electrostatic elements to design and assemble</a:t>
            </a:r>
          </a:p>
          <a:p>
            <a:r>
              <a:rPr lang="en-US" dirty="0" smtClean="0"/>
              <a:t>All coming off an HV platform</a:t>
            </a:r>
          </a:p>
          <a:p>
            <a:pPr lvl="1"/>
            <a:r>
              <a:rPr lang="en-US" dirty="0" smtClean="0"/>
              <a:t>Gas Cell and RFQ buncher @ 50 kV</a:t>
            </a:r>
          </a:p>
          <a:p>
            <a:pPr lvl="1"/>
            <a:r>
              <a:rPr lang="en-US" dirty="0" smtClean="0"/>
              <a:t>Elevator required in order to bring the ions to “off platform” potentials.</a:t>
            </a:r>
            <a:endParaRPr lang="en-US" dirty="0"/>
          </a:p>
        </p:txBody>
      </p:sp>
      <p:pic>
        <p:nvPicPr>
          <p:cNvPr id="38914" name="LEBL" descr="C:\Avodah\Meetings\APS_2010\Figs\full_assembly_persp.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" y="990600"/>
            <a:ext cx="4267200" cy="3200400"/>
          </a:xfrm>
          <a:prstGeom prst="rect">
            <a:avLst/>
          </a:prstGeom>
          <a:noFill/>
        </p:spPr>
      </p:pic>
      <p:pic>
        <p:nvPicPr>
          <p:cNvPr id="6" name="downstream_line" descr="C:\Documents and Settings\Daniel Lascar\My Documents\Inventor\downstream_line\downstream_line_angled_stands_move.bmp"/>
          <p:cNvPicPr>
            <a:picLocks noChangeAspect="1" noChangeArrowheads="1"/>
          </p:cNvPicPr>
          <p:nvPr/>
        </p:nvPicPr>
        <p:blipFill>
          <a:blip r:embed="rId4" cstate="print"/>
          <a:srcRect l="14729" r="7752"/>
          <a:stretch>
            <a:fillRect/>
          </a:stretch>
        </p:blipFill>
        <p:spPr bwMode="auto">
          <a:xfrm>
            <a:off x="914400" y="929258"/>
            <a:ext cx="7010400" cy="5319142"/>
          </a:xfrm>
          <a:prstGeom prst="rect">
            <a:avLst/>
          </a:prstGeom>
          <a:noFill/>
        </p:spPr>
      </p:pic>
      <p:pic>
        <p:nvPicPr>
          <p:cNvPr id="3" name="Elevator" descr="C:\Avodah\Meetings\APS_2010\Figs\Elevator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2400" y="1676400"/>
            <a:ext cx="4679559" cy="4192588"/>
          </a:xfrm>
          <a:prstGeom prst="rect">
            <a:avLst/>
          </a:prstGeom>
          <a:noFill/>
        </p:spPr>
      </p:pic>
      <p:pic>
        <p:nvPicPr>
          <p:cNvPr id="38915" name="LEBL_photo" descr="C:\Documents and Settings\Daniel Lascar\My Documents\My Pictures\Move\IMG_0913.JPG"/>
          <p:cNvPicPr>
            <a:picLocks noChangeAspect="1" noChangeArrowheads="1"/>
          </p:cNvPicPr>
          <p:nvPr/>
        </p:nvPicPr>
        <p:blipFill>
          <a:blip r:embed="rId6" cstate="print"/>
          <a:srcRect l="8138" t="10851"/>
          <a:stretch>
            <a:fillRect/>
          </a:stretch>
        </p:blipFill>
        <p:spPr bwMode="auto">
          <a:xfrm>
            <a:off x="228600" y="2286000"/>
            <a:ext cx="4510111" cy="3282696"/>
          </a:xfrm>
          <a:prstGeom prst="rect">
            <a:avLst/>
          </a:prstGeom>
          <a:noFill/>
        </p:spPr>
      </p:pic>
      <p:pic>
        <p:nvPicPr>
          <p:cNvPr id="38916" name="Downstream_photo" descr="C:\Documents and Settings\Daniel Lascar\My Documents\My Pictures\Move\IMG_1586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14400" y="933089"/>
            <a:ext cx="7086600" cy="5315311"/>
          </a:xfrm>
          <a:prstGeom prst="rect">
            <a:avLst/>
          </a:prstGeom>
          <a:noFill/>
        </p:spPr>
      </p:pic>
      <p:pic>
        <p:nvPicPr>
          <p:cNvPr id="11" name="RFQ" descr="IMG_0294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0" y="0"/>
            <a:ext cx="5842000" cy="4381500"/>
          </a:xfrm>
          <a:prstGeom prst="rect">
            <a:avLst/>
          </a:prstGeom>
        </p:spPr>
      </p:pic>
      <p:pic>
        <p:nvPicPr>
          <p:cNvPr id="9" name="RFQ_assemble" descr="IMG_0887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371600" y="1066800"/>
            <a:ext cx="5486400" cy="4114800"/>
          </a:xfrm>
          <a:prstGeom prst="rect">
            <a:avLst/>
          </a:prstGeom>
        </p:spPr>
      </p:pic>
      <p:pic>
        <p:nvPicPr>
          <p:cNvPr id="10" name="RFQ_T" descr="IMG_0901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3556000" y="2667000"/>
            <a:ext cx="5588000" cy="41910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6436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389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389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89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89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389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/>
                                        <p:tgtEl>
                                          <p:spTgt spid="389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  <p:bldP spid="4" grpId="1" uiExpand="1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What’s Next?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36637"/>
            <a:ext cx="8229600" cy="4525963"/>
          </a:xfrm>
        </p:spPr>
        <p:txBody>
          <a:bodyPr/>
          <a:lstStyle/>
          <a:p>
            <a:r>
              <a:rPr lang="en-US" sz="2800" dirty="0" smtClean="0"/>
              <a:t>We’re starting to move </a:t>
            </a:r>
            <a:r>
              <a:rPr lang="en-US" sz="2800" baseline="30000" dirty="0" smtClean="0"/>
              <a:t>252</a:t>
            </a:r>
            <a:r>
              <a:rPr lang="en-US" sz="2800" dirty="0" smtClean="0"/>
              <a:t>Cf fission fragments through the RFQ</a:t>
            </a:r>
          </a:p>
          <a:p>
            <a:r>
              <a:rPr lang="en-US" sz="2800" dirty="0" smtClean="0"/>
              <a:t>Concurrently, we’re moving stable ions through the CPT tower and into the trap.</a:t>
            </a:r>
          </a:p>
          <a:p>
            <a:r>
              <a:rPr lang="en-US" sz="2800" dirty="0" smtClean="0"/>
              <a:t>We’ll begin by concentrating on masses in and around the N=82 mass peak</a:t>
            </a:r>
          </a:p>
          <a:p>
            <a:r>
              <a:rPr lang="en-US" sz="2800" dirty="0" smtClean="0"/>
              <a:t>We’ll continue by expanding around the light mass peak of </a:t>
            </a:r>
            <a:r>
              <a:rPr lang="en-US" sz="2800" baseline="30000" dirty="0" smtClean="0"/>
              <a:t>252</a:t>
            </a:r>
            <a:r>
              <a:rPr lang="en-US" sz="2800" dirty="0" smtClean="0"/>
              <a:t>Cf </a:t>
            </a:r>
          </a:p>
          <a:p>
            <a:pPr lvl="1"/>
            <a:r>
              <a:rPr lang="en-US" sz="2400" dirty="0" smtClean="0"/>
              <a:t>Measure around N=50.</a:t>
            </a:r>
          </a:p>
          <a:p>
            <a:r>
              <a:rPr lang="en-US" sz="2800" dirty="0" smtClean="0"/>
              <a:t>Change degraders for a campaign on the heavy mass peak.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11/17/2010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ANL Physics Division - November Student Lunch Meeting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33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11/17/2010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ANL Physics Division - November Student Lunch Meeting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34</a:t>
            </a:fld>
            <a:endParaRPr lang="en-US"/>
          </a:p>
        </p:txBody>
      </p:sp>
      <p:pic>
        <p:nvPicPr>
          <p:cNvPr id="46082" name="Assembl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1524000"/>
            <a:ext cx="8841527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3" name="Short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685800"/>
            <a:ext cx="7162800" cy="537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4" name="short_close"/>
          <p:cNvPicPr>
            <a:picLocks noChangeAspect="1" noChangeArrowheads="1"/>
          </p:cNvPicPr>
          <p:nvPr/>
        </p:nvPicPr>
        <p:blipFill>
          <a:blip r:embed="rId4" cstate="print"/>
          <a:srcRect l="53383" t="37750"/>
          <a:stretch>
            <a:fillRect/>
          </a:stretch>
        </p:blipFill>
        <p:spPr bwMode="auto">
          <a:xfrm>
            <a:off x="1219200" y="1219200"/>
            <a:ext cx="7155327" cy="456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5" name="fixed"/>
          <p:cNvPicPr>
            <a:picLocks noChangeAspect="1" noChangeArrowheads="1"/>
          </p:cNvPicPr>
          <p:nvPr/>
        </p:nvPicPr>
        <p:blipFill>
          <a:blip r:embed="rId5" cstate="print"/>
          <a:srcRect l="24280"/>
          <a:stretch>
            <a:fillRect/>
          </a:stretch>
        </p:blipFill>
        <p:spPr bwMode="auto">
          <a:xfrm>
            <a:off x="840103" y="838200"/>
            <a:ext cx="7541897" cy="419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10"/>
          <p:cNvSpPr/>
          <p:nvPr/>
        </p:nvSpPr>
        <p:spPr bwMode="auto">
          <a:xfrm>
            <a:off x="4191000" y="2514600"/>
            <a:ext cx="1524000" cy="1524000"/>
          </a:xfrm>
          <a:prstGeom prst="rect">
            <a:avLst/>
          </a:prstGeom>
          <a:noFill/>
          <a:ln w="57150">
            <a:solidFill>
              <a:schemeClr val="bg2">
                <a:lumMod val="10000"/>
              </a:schemeClr>
            </a:solidFill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460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460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" presetClass="exit" presetSubtype="0" fill="hold" grpId="2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3" dur="2000" fill="hold"/>
                                        <p:tgtEl>
                                          <p:spTgt spid="46083"/>
                                        </p:tgtEl>
                                      </p:cBhvr>
                                      <p:by x="300000" y="3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2" dur="500"/>
                                        <p:tgtEl>
                                          <p:spTgt spid="460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6" dur="500"/>
                                        <p:tgtEl>
                                          <p:spTgt spid="460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1" grpId="2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 descr="amcgill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9313" y="5802312"/>
            <a:ext cx="1279525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2467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339725" y="82550"/>
            <a:ext cx="7954963" cy="511175"/>
          </a:xfrm>
        </p:spPr>
        <p:txBody>
          <a:bodyPr/>
          <a:lstStyle/>
          <a:p>
            <a:pPr algn="ctr"/>
            <a:r>
              <a:rPr lang="en-US" sz="3400" dirty="0"/>
              <a:t>CPT Collaboration</a:t>
            </a:r>
          </a:p>
        </p:txBody>
      </p:sp>
      <p:sp>
        <p:nvSpPr>
          <p:cNvPr id="62468" name="Rectangle 4"/>
          <p:cNvSpPr>
            <a:spLocks noChangeArrowheads="1"/>
          </p:cNvSpPr>
          <p:nvPr/>
        </p:nvSpPr>
        <p:spPr bwMode="auto">
          <a:xfrm>
            <a:off x="2997200" y="3733800"/>
            <a:ext cx="532288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/>
            <a:r>
              <a:rPr lang="en-GB" sz="2000" b="1" dirty="0">
                <a:solidFill>
                  <a:srgbClr val="00B050"/>
                </a:solidFill>
                <a:latin typeface="Times New Roman" pitchFamily="18" charset="0"/>
              </a:rPr>
              <a:t>J. </a:t>
            </a:r>
            <a:r>
              <a:rPr lang="en-GB" sz="2000" b="1" dirty="0" err="1">
                <a:solidFill>
                  <a:srgbClr val="00B050"/>
                </a:solidFill>
                <a:latin typeface="Times New Roman" pitchFamily="18" charset="0"/>
              </a:rPr>
              <a:t>Fallis</a:t>
            </a:r>
            <a:r>
              <a:rPr lang="en-GB" sz="2000" b="1" dirty="0">
                <a:solidFill>
                  <a:srgbClr val="00B050"/>
                </a:solidFill>
                <a:latin typeface="Times New Roman" pitchFamily="18" charset="0"/>
              </a:rPr>
              <a:t>, </a:t>
            </a:r>
            <a:r>
              <a:rPr lang="en-GB" sz="2000" b="1" dirty="0" smtClean="0">
                <a:latin typeface="Times New Roman" pitchFamily="18" charset="0"/>
              </a:rPr>
              <a:t>K.S</a:t>
            </a:r>
            <a:r>
              <a:rPr lang="en-GB" sz="2000" b="1" dirty="0">
                <a:latin typeface="Times New Roman" pitchFamily="18" charset="0"/>
              </a:rPr>
              <a:t>. </a:t>
            </a:r>
            <a:r>
              <a:rPr lang="en-GB" sz="2000" b="1" dirty="0" smtClean="0">
                <a:latin typeface="Times New Roman" pitchFamily="18" charset="0"/>
              </a:rPr>
              <a:t>Sharma </a:t>
            </a:r>
            <a:endParaRPr lang="en-CA" sz="2000" b="1" dirty="0">
              <a:solidFill>
                <a:srgbClr val="33CC33"/>
              </a:solidFill>
              <a:latin typeface="Times New Roman" pitchFamily="18" charset="0"/>
            </a:endParaRPr>
          </a:p>
        </p:txBody>
      </p:sp>
      <p:sp>
        <p:nvSpPr>
          <p:cNvPr id="62469" name="Rectangle 5"/>
          <p:cNvSpPr>
            <a:spLocks noChangeArrowheads="1"/>
          </p:cNvSpPr>
          <p:nvPr/>
        </p:nvSpPr>
        <p:spPr bwMode="auto">
          <a:xfrm>
            <a:off x="2997200" y="863600"/>
            <a:ext cx="602932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90000"/>
              </a:lnSpc>
              <a:spcBef>
                <a:spcPct val="50000"/>
              </a:spcBef>
              <a:spcAft>
                <a:spcPct val="100000"/>
              </a:spcAft>
              <a:buSzPct val="200000"/>
            </a:pPr>
            <a:r>
              <a:rPr lang="en-GB" sz="2000" b="1" dirty="0" smtClean="0">
                <a:latin typeface="Times New Roman" pitchFamily="18" charset="0"/>
              </a:rPr>
              <a:t>G. </a:t>
            </a:r>
            <a:r>
              <a:rPr lang="en-GB" sz="2000" b="1" dirty="0" err="1" smtClean="0">
                <a:latin typeface="Times New Roman" pitchFamily="18" charset="0"/>
              </a:rPr>
              <a:t>Savard</a:t>
            </a:r>
            <a:r>
              <a:rPr lang="en-GB" sz="2000" b="1" dirty="0" smtClean="0">
                <a:latin typeface="Times New Roman" pitchFamily="18" charset="0"/>
              </a:rPr>
              <a:t>, </a:t>
            </a:r>
            <a:r>
              <a:rPr lang="en-GB" sz="2000" b="1" dirty="0" smtClean="0">
                <a:solidFill>
                  <a:srgbClr val="00B050"/>
                </a:solidFill>
                <a:latin typeface="Times New Roman" pitchFamily="18" charset="0"/>
              </a:rPr>
              <a:t>A. </a:t>
            </a:r>
            <a:r>
              <a:rPr lang="en-GB" sz="2000" b="1" dirty="0" err="1" smtClean="0">
                <a:solidFill>
                  <a:srgbClr val="00B050"/>
                </a:solidFill>
                <a:latin typeface="Times New Roman" pitchFamily="18" charset="0"/>
              </a:rPr>
              <a:t>Chaudhuri</a:t>
            </a:r>
            <a:r>
              <a:rPr lang="en-GB" sz="2000" b="1" dirty="0" smtClean="0">
                <a:solidFill>
                  <a:srgbClr val="00B050"/>
                </a:solidFill>
                <a:latin typeface="Times New Roman" pitchFamily="18" charset="0"/>
              </a:rPr>
              <a:t>,</a:t>
            </a:r>
            <a:r>
              <a:rPr lang="en-GB" sz="2000" b="1" dirty="0" smtClean="0">
                <a:latin typeface="Times New Roman" pitchFamily="18" charset="0"/>
              </a:rPr>
              <a:t> J.A. Clark</a:t>
            </a:r>
            <a:r>
              <a:rPr lang="en-GB" sz="2000" b="1" dirty="0" smtClean="0">
                <a:solidFill>
                  <a:srgbClr val="002060"/>
                </a:solidFill>
                <a:latin typeface="Times New Roman" pitchFamily="18" charset="0"/>
              </a:rPr>
              <a:t>, </a:t>
            </a:r>
            <a:r>
              <a:rPr lang="en-GB" sz="2000" b="1" dirty="0" smtClean="0">
                <a:solidFill>
                  <a:srgbClr val="00B050"/>
                </a:solidFill>
                <a:latin typeface="Times New Roman" pitchFamily="18" charset="0"/>
              </a:rPr>
              <a:t>C. </a:t>
            </a:r>
            <a:r>
              <a:rPr lang="en-GB" sz="2000" b="1" dirty="0" err="1" smtClean="0">
                <a:solidFill>
                  <a:srgbClr val="00B050"/>
                </a:solidFill>
                <a:latin typeface="Times New Roman" pitchFamily="18" charset="0"/>
              </a:rPr>
              <a:t>Deibel</a:t>
            </a:r>
            <a:r>
              <a:rPr lang="en-GB" sz="2000" b="1" dirty="0" smtClean="0">
                <a:latin typeface="Times New Roman" pitchFamily="18" charset="0"/>
              </a:rPr>
              <a:t> J.P</a:t>
            </a:r>
            <a:r>
              <a:rPr lang="en-GB" sz="2000" b="1" dirty="0">
                <a:latin typeface="Times New Roman" pitchFamily="18" charset="0"/>
              </a:rPr>
              <a:t>. Greene, A.F. </a:t>
            </a:r>
            <a:r>
              <a:rPr lang="en-GB" sz="2000" b="1" dirty="0" err="1">
                <a:latin typeface="Times New Roman" pitchFamily="18" charset="0"/>
              </a:rPr>
              <a:t>Levand</a:t>
            </a:r>
            <a:r>
              <a:rPr lang="en-GB" sz="2000" b="1" dirty="0">
                <a:latin typeface="Times New Roman" pitchFamily="18" charset="0"/>
              </a:rPr>
              <a:t>, </a:t>
            </a:r>
            <a:r>
              <a:rPr lang="en-GB" sz="2000" b="1" dirty="0" smtClean="0">
                <a:solidFill>
                  <a:srgbClr val="00B050"/>
                </a:solidFill>
                <a:latin typeface="Times New Roman" pitchFamily="18" charset="0"/>
              </a:rPr>
              <a:t>T. Sun, </a:t>
            </a:r>
            <a:r>
              <a:rPr lang="en-GB" sz="2000" b="1" dirty="0" smtClean="0">
                <a:latin typeface="Times New Roman" pitchFamily="18" charset="0"/>
              </a:rPr>
              <a:t>B.J</a:t>
            </a:r>
            <a:r>
              <a:rPr lang="en-GB" sz="2000" b="1" dirty="0">
                <a:latin typeface="Times New Roman" pitchFamily="18" charset="0"/>
              </a:rPr>
              <a:t>. </a:t>
            </a:r>
            <a:r>
              <a:rPr lang="en-GB" sz="2000" b="1" dirty="0" err="1">
                <a:latin typeface="Times New Roman" pitchFamily="18" charset="0"/>
              </a:rPr>
              <a:t>Zabransky</a:t>
            </a:r>
            <a:r>
              <a:rPr lang="en-GB" sz="2000" b="1" dirty="0">
                <a:latin typeface="Times New Roman" pitchFamily="18" charset="0"/>
              </a:rPr>
              <a:t>, </a:t>
            </a:r>
            <a:endParaRPr lang="en-GB" sz="2000" b="1" dirty="0">
              <a:solidFill>
                <a:srgbClr val="33CC33"/>
              </a:solidFill>
              <a:latin typeface="Times New Roman" pitchFamily="18" charset="0"/>
            </a:endParaRPr>
          </a:p>
        </p:txBody>
      </p:sp>
      <p:sp>
        <p:nvSpPr>
          <p:cNvPr id="62470" name="Rectangle 6"/>
          <p:cNvSpPr>
            <a:spLocks noChangeArrowheads="1"/>
          </p:cNvSpPr>
          <p:nvPr/>
        </p:nvSpPr>
        <p:spPr bwMode="auto">
          <a:xfrm>
            <a:off x="2997200" y="5848290"/>
            <a:ext cx="605155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/>
            <a:r>
              <a:rPr lang="en-GB" sz="2000" b="1" dirty="0">
                <a:latin typeface="Times New Roman" pitchFamily="18" charset="0"/>
              </a:rPr>
              <a:t>F. </a:t>
            </a:r>
            <a:r>
              <a:rPr lang="en-GB" sz="2000" b="1" dirty="0" err="1">
                <a:latin typeface="Times New Roman" pitchFamily="18" charset="0"/>
              </a:rPr>
              <a:t>Buchinger</a:t>
            </a:r>
            <a:r>
              <a:rPr lang="en-GB" sz="2000" b="1" dirty="0">
                <a:latin typeface="Times New Roman" pitchFamily="18" charset="0"/>
              </a:rPr>
              <a:t>, J.E. Crawford, </a:t>
            </a:r>
            <a:r>
              <a:rPr lang="en-GB" sz="2000" b="1" dirty="0">
                <a:solidFill>
                  <a:srgbClr val="00B050"/>
                </a:solidFill>
                <a:latin typeface="Times New Roman" pitchFamily="18" charset="0"/>
              </a:rPr>
              <a:t>S. </a:t>
            </a:r>
            <a:r>
              <a:rPr lang="en-GB" sz="2000" b="1" dirty="0" err="1">
                <a:solidFill>
                  <a:srgbClr val="00B050"/>
                </a:solidFill>
                <a:latin typeface="Times New Roman" pitchFamily="18" charset="0"/>
              </a:rPr>
              <a:t>Gulick</a:t>
            </a:r>
            <a:r>
              <a:rPr lang="en-GB" sz="2000" b="1" dirty="0">
                <a:solidFill>
                  <a:srgbClr val="00B050"/>
                </a:solidFill>
                <a:latin typeface="Times New Roman" pitchFamily="18" charset="0"/>
              </a:rPr>
              <a:t>,</a:t>
            </a:r>
            <a:r>
              <a:rPr lang="en-GB" sz="2000" b="1" dirty="0">
                <a:solidFill>
                  <a:srgbClr val="008000"/>
                </a:solidFill>
                <a:latin typeface="Times New Roman" pitchFamily="18" charset="0"/>
              </a:rPr>
              <a:t> </a:t>
            </a:r>
            <a:r>
              <a:rPr lang="en-GB" sz="2000" b="1" dirty="0" smtClean="0">
                <a:solidFill>
                  <a:srgbClr val="ED1C24"/>
                </a:solidFill>
                <a:latin typeface="Times New Roman" pitchFamily="18" charset="0"/>
              </a:rPr>
              <a:t>Gang </a:t>
            </a:r>
            <a:r>
              <a:rPr lang="en-GB" sz="2000" b="1" dirty="0">
                <a:solidFill>
                  <a:srgbClr val="ED1C24"/>
                </a:solidFill>
                <a:latin typeface="Times New Roman" pitchFamily="18" charset="0"/>
              </a:rPr>
              <a:t>Li</a:t>
            </a:r>
            <a:endParaRPr lang="en-CA" sz="2000" b="1" dirty="0">
              <a:latin typeface="Times New Roman" pitchFamily="18" charset="0"/>
            </a:endParaRPr>
          </a:p>
        </p:txBody>
      </p:sp>
      <p:pic>
        <p:nvPicPr>
          <p:cNvPr id="62471" name="Picture 7" descr="Image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68375" y="3581400"/>
            <a:ext cx="1041400" cy="874712"/>
          </a:xfrm>
          <a:prstGeom prst="rect">
            <a:avLst/>
          </a:prstGeom>
          <a:noFill/>
        </p:spPr>
      </p:pic>
      <p:grpSp>
        <p:nvGrpSpPr>
          <p:cNvPr id="2" name="Group 8"/>
          <p:cNvGrpSpPr>
            <a:grpSpLocks noChangeAspect="1"/>
          </p:cNvGrpSpPr>
          <p:nvPr/>
        </p:nvGrpSpPr>
        <p:grpSpPr bwMode="auto">
          <a:xfrm>
            <a:off x="433388" y="892175"/>
            <a:ext cx="2114550" cy="911225"/>
            <a:chOff x="822" y="1620"/>
            <a:chExt cx="1556" cy="670"/>
          </a:xfrm>
        </p:grpSpPr>
        <p:pic>
          <p:nvPicPr>
            <p:cNvPr id="62473" name="Picture 9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822" y="1620"/>
              <a:ext cx="735" cy="670"/>
            </a:xfrm>
            <a:prstGeom prst="rect">
              <a:avLst/>
            </a:prstGeom>
            <a:noFill/>
          </p:spPr>
        </p:pic>
        <p:sp>
          <p:nvSpPr>
            <p:cNvPr id="62474" name="Text Box 10"/>
            <p:cNvSpPr txBox="1">
              <a:spLocks noChangeAspect="1" noChangeArrowheads="1"/>
            </p:cNvSpPr>
            <p:nvPr/>
          </p:nvSpPr>
          <p:spPr bwMode="auto">
            <a:xfrm>
              <a:off x="1516" y="1737"/>
              <a:ext cx="862" cy="46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en-US" sz="1400" b="1">
                  <a:solidFill>
                    <a:srgbClr val="C28500"/>
                  </a:solidFill>
                </a:rPr>
                <a:t>Argonne National Laboratory</a:t>
              </a:r>
            </a:p>
          </p:txBody>
        </p:sp>
      </p:grpSp>
      <p:pic>
        <p:nvPicPr>
          <p:cNvPr id="62479" name="Picture 15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77888" y="2701925"/>
            <a:ext cx="1222375" cy="727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2480" name="Rectangle 16"/>
          <p:cNvSpPr>
            <a:spLocks noChangeArrowheads="1"/>
          </p:cNvSpPr>
          <p:nvPr/>
        </p:nvSpPr>
        <p:spPr bwMode="auto">
          <a:xfrm>
            <a:off x="2997200" y="2865993"/>
            <a:ext cx="52832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50000"/>
              </a:spcBef>
              <a:spcAft>
                <a:spcPct val="100000"/>
              </a:spcAft>
              <a:buSzPct val="200000"/>
            </a:pPr>
            <a:r>
              <a:rPr lang="en-GB" sz="2000" b="1" dirty="0">
                <a:solidFill>
                  <a:srgbClr val="FF0000"/>
                </a:solidFill>
                <a:latin typeface="Times New Roman" pitchFamily="18" charset="0"/>
              </a:rPr>
              <a:t>D. Lascar,</a:t>
            </a:r>
            <a:r>
              <a:rPr lang="en-GB" sz="2000" b="1" dirty="0">
                <a:solidFill>
                  <a:srgbClr val="33CC33"/>
                </a:solidFill>
                <a:latin typeface="Times New Roman" pitchFamily="18" charset="0"/>
              </a:rPr>
              <a:t> </a:t>
            </a:r>
            <a:r>
              <a:rPr lang="en-GB" sz="2000" b="1" dirty="0">
                <a:latin typeface="Times New Roman" pitchFamily="18" charset="0"/>
              </a:rPr>
              <a:t>R. </a:t>
            </a:r>
            <a:r>
              <a:rPr lang="en-GB" sz="2000" b="1" dirty="0" err="1">
                <a:latin typeface="Times New Roman" pitchFamily="18" charset="0"/>
              </a:rPr>
              <a:t>Segel</a:t>
            </a:r>
            <a:r>
              <a:rPr lang="en-GB" sz="2000" b="1" dirty="0">
                <a:latin typeface="Times New Roman" pitchFamily="18" charset="0"/>
              </a:rPr>
              <a:t> </a:t>
            </a:r>
          </a:p>
        </p:txBody>
      </p:sp>
      <p:pic>
        <p:nvPicPr>
          <p:cNvPr id="62481" name="Picture 17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1990725"/>
            <a:ext cx="2979738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2482" name="Rectangle 18"/>
          <p:cNvSpPr>
            <a:spLocks noChangeArrowheads="1"/>
          </p:cNvSpPr>
          <p:nvPr/>
        </p:nvSpPr>
        <p:spPr bwMode="auto">
          <a:xfrm>
            <a:off x="2997200" y="2068513"/>
            <a:ext cx="602932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90000"/>
              </a:lnSpc>
              <a:spcBef>
                <a:spcPct val="50000"/>
              </a:spcBef>
              <a:spcAft>
                <a:spcPct val="100000"/>
              </a:spcAft>
              <a:buSzPct val="200000"/>
            </a:pPr>
            <a:r>
              <a:rPr lang="en-GB" sz="2000" b="1" dirty="0">
                <a:solidFill>
                  <a:srgbClr val="FF0000"/>
                </a:solidFill>
                <a:latin typeface="Times New Roman" pitchFamily="18" charset="0"/>
              </a:rPr>
              <a:t>S. </a:t>
            </a:r>
            <a:r>
              <a:rPr lang="en-GB" sz="2000" b="1" dirty="0" smtClean="0">
                <a:solidFill>
                  <a:srgbClr val="FF0000"/>
                </a:solidFill>
                <a:latin typeface="Times New Roman" pitchFamily="18" charset="0"/>
              </a:rPr>
              <a:t>Caldwell, M. Sternberg, J. Van </a:t>
            </a:r>
            <a:r>
              <a:rPr lang="en-GB" sz="2000" b="1" dirty="0" err="1" smtClean="0">
                <a:solidFill>
                  <a:srgbClr val="FF0000"/>
                </a:solidFill>
                <a:latin typeface="Times New Roman" pitchFamily="18" charset="0"/>
              </a:rPr>
              <a:t>Schelt</a:t>
            </a:r>
            <a:endParaRPr lang="en-GB" sz="2000" b="1" dirty="0">
              <a:solidFill>
                <a:srgbClr val="33CC33"/>
              </a:solidFill>
              <a:latin typeface="Times New Roman" pitchFamily="18" charset="0"/>
            </a:endParaRPr>
          </a:p>
        </p:txBody>
      </p:sp>
      <p:pic>
        <p:nvPicPr>
          <p:cNvPr id="62483" name="Picture 19" descr="argonne_header_logo.jpg                                        0014A246Dan's HD                       B746699A: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82588" y="889000"/>
            <a:ext cx="2351087" cy="1035050"/>
          </a:xfrm>
          <a:prstGeom prst="rect">
            <a:avLst/>
          </a:prstGeom>
          <a:noFill/>
        </p:spPr>
      </p:pic>
      <p:sp>
        <p:nvSpPr>
          <p:cNvPr id="22" name="Rectangle 4"/>
          <p:cNvSpPr>
            <a:spLocks noChangeArrowheads="1"/>
          </p:cNvSpPr>
          <p:nvPr/>
        </p:nvSpPr>
        <p:spPr bwMode="auto">
          <a:xfrm>
            <a:off x="2971800" y="4800600"/>
            <a:ext cx="532288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/>
            <a:r>
              <a:rPr lang="en-GB" sz="2000" b="1" dirty="0" smtClean="0">
                <a:latin typeface="Times New Roman" pitchFamily="18" charset="0"/>
              </a:rPr>
              <a:t>N.D. </a:t>
            </a:r>
            <a:r>
              <a:rPr lang="en-GB" sz="2000" b="1" dirty="0" err="1" smtClean="0">
                <a:latin typeface="Times New Roman" pitchFamily="18" charset="0"/>
              </a:rPr>
              <a:t>Scielzo</a:t>
            </a:r>
            <a:r>
              <a:rPr lang="en-GB" sz="2000" b="1" dirty="0" smtClean="0">
                <a:latin typeface="Times New Roman" pitchFamily="18" charset="0"/>
              </a:rPr>
              <a:t>, </a:t>
            </a:r>
            <a:r>
              <a:rPr lang="en-GB" sz="2000" b="1" dirty="0" smtClean="0">
                <a:solidFill>
                  <a:srgbClr val="FF0000"/>
                </a:solidFill>
                <a:latin typeface="Times New Roman" pitchFamily="18" charset="0"/>
              </a:rPr>
              <a:t>R. Yee</a:t>
            </a:r>
            <a:endParaRPr lang="en-CA" sz="2000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pic>
        <p:nvPicPr>
          <p:cNvPr id="39940" name="Picture 4"/>
          <p:cNvPicPr>
            <a:picLocks noChangeAspect="1" noChangeArrowheads="1"/>
          </p:cNvPicPr>
          <p:nvPr/>
        </p:nvPicPr>
        <p:blipFill>
          <a:blip r:embed="rId11" cstate="print"/>
          <a:srcRect r="65645" b="15789"/>
          <a:stretch>
            <a:fillRect/>
          </a:stretch>
        </p:blipFill>
        <p:spPr bwMode="auto">
          <a:xfrm>
            <a:off x="609600" y="4691742"/>
            <a:ext cx="2286000" cy="6531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</p:cSld>
  <p:clrMapOvr>
    <a:masterClrMapping/>
  </p:clrMapOvr>
  <p:transition advTm="1061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" dur="500"/>
                                        <p:tgtEl>
                                          <p:spTgt spid="62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We Know Some Things From Elemental Abundances</a:t>
            </a:r>
            <a:endParaRPr lang="en-US"/>
          </a:p>
        </p:txBody>
      </p:sp>
      <p:sp>
        <p:nvSpPr>
          <p:cNvPr id="23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8BAED2-9B54-45CD-BDD3-F32C9E8C5353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ANL Physics Division - November Student Lunch Meeting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4294967295"/>
          </p:nvPr>
        </p:nvSpPr>
        <p:spPr>
          <a:xfrm>
            <a:off x="7772400" y="6572250"/>
            <a:ext cx="1371600" cy="209550"/>
          </a:xfrm>
        </p:spPr>
        <p:txBody>
          <a:bodyPr/>
          <a:lstStyle/>
          <a:p>
            <a:r>
              <a:rPr lang="en-US" dirty="0" smtClean="0"/>
              <a:t>11/17/2010</a:t>
            </a:r>
            <a:endParaRPr lang="en-US" dirty="0"/>
          </a:p>
        </p:txBody>
      </p:sp>
      <p:pic>
        <p:nvPicPr>
          <p:cNvPr id="8909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1788" y="1354138"/>
            <a:ext cx="5264150" cy="4167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89111" name="Group 23"/>
          <p:cNvGraphicFramePr>
            <a:graphicFrameLocks noGrp="1"/>
          </p:cNvGraphicFramePr>
          <p:nvPr/>
        </p:nvGraphicFramePr>
        <p:xfrm>
          <a:off x="5967413" y="1077913"/>
          <a:ext cx="2825750" cy="4017963"/>
        </p:xfrm>
        <a:graphic>
          <a:graphicData uri="http://schemas.openxmlformats.org/drawingml/2006/table">
            <a:tbl>
              <a:tblPr/>
              <a:tblGrid>
                <a:gridCol w="1412875"/>
                <a:gridCol w="1412875"/>
              </a:tblGrid>
              <a:tr h="10287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ct val="1000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4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ct val="1000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4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9695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ct val="1000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4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195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ct val="1000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4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126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9536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ct val="1000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4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130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ct val="1000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4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82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9695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ct val="1000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4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80*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ct val="1000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4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50*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89112" name="Text Box 24"/>
          <p:cNvSpPr txBox="1">
            <a:spLocks noChangeArrowheads="1"/>
          </p:cNvSpPr>
          <p:nvPr/>
        </p:nvSpPr>
        <p:spPr bwMode="auto">
          <a:xfrm>
            <a:off x="6118225" y="5445125"/>
            <a:ext cx="24431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/>
              <a:t>* Not Shown</a:t>
            </a:r>
          </a:p>
        </p:txBody>
      </p:sp>
      <p:sp>
        <p:nvSpPr>
          <p:cNvPr id="89113" name="Text Box 25"/>
          <p:cNvSpPr txBox="1">
            <a:spLocks noChangeArrowheads="1"/>
          </p:cNvSpPr>
          <p:nvPr/>
        </p:nvSpPr>
        <p:spPr bwMode="auto">
          <a:xfrm>
            <a:off x="3963988" y="5426075"/>
            <a:ext cx="184626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[Quian ‘03]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0FCD6A-C6D1-46C6-A341-3116356CA244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>
          <a:xfrm>
            <a:off x="339725" y="228600"/>
            <a:ext cx="7954963" cy="1090613"/>
          </a:xfrm>
        </p:spPr>
        <p:txBody>
          <a:bodyPr/>
          <a:lstStyle/>
          <a:p>
            <a:pPr algn="ctr"/>
            <a:r>
              <a:rPr lang="en-US" sz="3800" dirty="0" smtClean="0"/>
              <a:t>We Begin With Some Sort of Explosion</a:t>
            </a:r>
            <a:endParaRPr lang="en-US" sz="3800" dirty="0"/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46075" y="1400175"/>
            <a:ext cx="8520113" cy="2684463"/>
          </a:xfrm>
        </p:spPr>
        <p:txBody>
          <a:bodyPr/>
          <a:lstStyle/>
          <a:p>
            <a:pPr marL="304800" indent="-304800"/>
            <a:r>
              <a:rPr lang="en-US" sz="2400" b="1" smtClean="0">
                <a:solidFill>
                  <a:schemeClr val="tx2"/>
                </a:solidFill>
              </a:rPr>
              <a:t>This is an epoch in a star’s life where:</a:t>
            </a:r>
          </a:p>
          <a:p>
            <a:pPr marL="723900" lvl="1" indent="-304800">
              <a:buFont typeface="Times" charset="0"/>
              <a:buAutoNum type="arabicPeriod"/>
            </a:pPr>
            <a:r>
              <a:rPr lang="en-US" sz="2400" b="1" smtClean="0">
                <a:solidFill>
                  <a:schemeClr val="tx2"/>
                </a:solidFill>
              </a:rPr>
              <a:t>Temperatures are very high (T~10</a:t>
            </a:r>
            <a:r>
              <a:rPr lang="en-US" sz="2400" b="1" baseline="30000" smtClean="0">
                <a:solidFill>
                  <a:schemeClr val="tx2"/>
                </a:solidFill>
              </a:rPr>
              <a:t>9</a:t>
            </a:r>
            <a:r>
              <a:rPr lang="en-US" sz="2400" b="1" smtClean="0">
                <a:solidFill>
                  <a:schemeClr val="tx2"/>
                </a:solidFill>
              </a:rPr>
              <a:t>K)</a:t>
            </a:r>
          </a:p>
          <a:p>
            <a:pPr marL="723900" lvl="1" indent="-304800">
              <a:buFont typeface="Times" charset="0"/>
              <a:buAutoNum type="arabicPeriod"/>
            </a:pPr>
            <a:r>
              <a:rPr lang="en-US" sz="2400" b="1" smtClean="0">
                <a:solidFill>
                  <a:schemeClr val="tx2"/>
                </a:solidFill>
              </a:rPr>
              <a:t>Neutron densities are very high (n</a:t>
            </a:r>
            <a:r>
              <a:rPr lang="en-US" sz="2400" b="1" baseline="-25000" smtClean="0">
                <a:solidFill>
                  <a:schemeClr val="tx2"/>
                </a:solidFill>
              </a:rPr>
              <a:t>n</a:t>
            </a:r>
            <a:r>
              <a:rPr lang="en-US" sz="2400" b="1" smtClean="0">
                <a:solidFill>
                  <a:schemeClr val="tx2"/>
                </a:solidFill>
              </a:rPr>
              <a:t>&gt;10</a:t>
            </a:r>
            <a:r>
              <a:rPr lang="en-US" sz="2400" b="1" baseline="30000" smtClean="0">
                <a:solidFill>
                  <a:schemeClr val="tx2"/>
                </a:solidFill>
              </a:rPr>
              <a:t>20</a:t>
            </a:r>
            <a:r>
              <a:rPr lang="en-US" sz="2400" b="1" smtClean="0">
                <a:solidFill>
                  <a:schemeClr val="tx2"/>
                </a:solidFill>
              </a:rPr>
              <a:t> cm</a:t>
            </a:r>
            <a:r>
              <a:rPr lang="en-US" sz="2400" b="1" baseline="30000" smtClean="0">
                <a:solidFill>
                  <a:schemeClr val="tx2"/>
                </a:solidFill>
              </a:rPr>
              <a:t>-3</a:t>
            </a:r>
            <a:r>
              <a:rPr lang="en-US" sz="2400" b="1" smtClean="0">
                <a:solidFill>
                  <a:schemeClr val="tx2"/>
                </a:solidFill>
              </a:rPr>
              <a:t>)</a:t>
            </a:r>
          </a:p>
          <a:p>
            <a:pPr marL="304800" indent="-304800"/>
            <a:r>
              <a:rPr lang="en-US" sz="2400" b="1" smtClean="0">
                <a:solidFill>
                  <a:schemeClr val="tx2"/>
                </a:solidFill>
              </a:rPr>
              <a:t>(n,</a:t>
            </a:r>
            <a:r>
              <a:rPr lang="en-US" sz="2400" b="1" smtClean="0">
                <a:solidFill>
                  <a:schemeClr val="tx2"/>
                </a:solidFill>
                <a:latin typeface="Symbol" pitchFamily="18" charset="2"/>
              </a:rPr>
              <a:t>g</a:t>
            </a:r>
            <a:r>
              <a:rPr lang="en-US" sz="2400" b="1" smtClean="0">
                <a:solidFill>
                  <a:schemeClr val="tx2"/>
                </a:solidFill>
              </a:rPr>
              <a:t>) rate increases rapidly for stable nuclei (~0.2 </a:t>
            </a:r>
            <a:r>
              <a:rPr lang="en-US" sz="2400" b="1" smtClean="0">
                <a:solidFill>
                  <a:schemeClr val="tx2"/>
                </a:solidFill>
                <a:latin typeface="Symbol" pitchFamily="18" charset="2"/>
              </a:rPr>
              <a:t>m</a:t>
            </a:r>
            <a:r>
              <a:rPr lang="en-US" sz="2400" b="1" smtClean="0">
                <a:solidFill>
                  <a:schemeClr val="tx2"/>
                </a:solidFill>
              </a:rPr>
              <a:t>s)</a:t>
            </a:r>
          </a:p>
          <a:p>
            <a:pPr marL="304800" indent="-304800"/>
            <a:r>
              <a:rPr lang="en-US" sz="2400" b="1" smtClean="0">
                <a:solidFill>
                  <a:schemeClr val="tx2"/>
                </a:solidFill>
              </a:rPr>
              <a:t>Buildup of higher A nuclei possible very rapidly.</a:t>
            </a:r>
          </a:p>
          <a:p>
            <a:pPr marL="304800" indent="-304800"/>
            <a:r>
              <a:rPr lang="en-US" sz="2400" b="1" u="sng" smtClean="0">
                <a:solidFill>
                  <a:schemeClr val="tx2"/>
                </a:solidFill>
              </a:rPr>
              <a:t>ANYTHING GOES! NEUTRONS GONE WILD!</a:t>
            </a:r>
            <a:endParaRPr lang="en-US"/>
          </a:p>
        </p:txBody>
      </p:sp>
      <p:grpSp>
        <p:nvGrpSpPr>
          <p:cNvPr id="2" name="Group 42"/>
          <p:cNvGrpSpPr>
            <a:grpSpLocks/>
          </p:cNvGrpSpPr>
          <p:nvPr/>
        </p:nvGrpSpPr>
        <p:grpSpPr bwMode="auto">
          <a:xfrm>
            <a:off x="130175" y="4189413"/>
            <a:ext cx="8778875" cy="2192337"/>
            <a:chOff x="82" y="2627"/>
            <a:chExt cx="5530" cy="1381"/>
          </a:xfrm>
        </p:grpSpPr>
        <p:sp>
          <p:nvSpPr>
            <p:cNvPr id="44042" name="Rectangle 10"/>
            <p:cNvSpPr>
              <a:spLocks noChangeArrowheads="1"/>
            </p:cNvSpPr>
            <p:nvPr/>
          </p:nvSpPr>
          <p:spPr bwMode="auto">
            <a:xfrm>
              <a:off x="622" y="2922"/>
              <a:ext cx="463" cy="476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043" name="Line 11"/>
            <p:cNvSpPr>
              <a:spLocks noChangeShapeType="1"/>
            </p:cNvSpPr>
            <p:nvPr/>
          </p:nvSpPr>
          <p:spPr bwMode="auto">
            <a:xfrm>
              <a:off x="1086" y="3147"/>
              <a:ext cx="37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046" name="Rectangle 14"/>
            <p:cNvSpPr>
              <a:spLocks noChangeArrowheads="1"/>
            </p:cNvSpPr>
            <p:nvPr/>
          </p:nvSpPr>
          <p:spPr bwMode="auto">
            <a:xfrm>
              <a:off x="1454" y="2927"/>
              <a:ext cx="463" cy="476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047" name="Line 15"/>
            <p:cNvSpPr>
              <a:spLocks noChangeShapeType="1"/>
            </p:cNvSpPr>
            <p:nvPr/>
          </p:nvSpPr>
          <p:spPr bwMode="auto">
            <a:xfrm>
              <a:off x="1918" y="3165"/>
              <a:ext cx="37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051" name="Rectangle 19"/>
            <p:cNvSpPr>
              <a:spLocks noChangeArrowheads="1"/>
            </p:cNvSpPr>
            <p:nvPr/>
          </p:nvSpPr>
          <p:spPr bwMode="auto">
            <a:xfrm>
              <a:off x="2285" y="2929"/>
              <a:ext cx="463" cy="461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055" name="Rectangle 23"/>
            <p:cNvSpPr>
              <a:spLocks noChangeArrowheads="1"/>
            </p:cNvSpPr>
            <p:nvPr/>
          </p:nvSpPr>
          <p:spPr bwMode="auto">
            <a:xfrm>
              <a:off x="3117" y="2934"/>
              <a:ext cx="463" cy="461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056" name="Line 24"/>
            <p:cNvSpPr>
              <a:spLocks noChangeShapeType="1"/>
            </p:cNvSpPr>
            <p:nvPr/>
          </p:nvSpPr>
          <p:spPr bwMode="auto">
            <a:xfrm>
              <a:off x="3581" y="3168"/>
              <a:ext cx="371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060" name="Rectangle 28"/>
            <p:cNvSpPr>
              <a:spLocks noChangeArrowheads="1"/>
            </p:cNvSpPr>
            <p:nvPr/>
          </p:nvSpPr>
          <p:spPr bwMode="auto">
            <a:xfrm>
              <a:off x="3946" y="2922"/>
              <a:ext cx="463" cy="476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061" name="Line 29"/>
            <p:cNvSpPr>
              <a:spLocks noChangeShapeType="1"/>
            </p:cNvSpPr>
            <p:nvPr/>
          </p:nvSpPr>
          <p:spPr bwMode="auto">
            <a:xfrm>
              <a:off x="4410" y="3160"/>
              <a:ext cx="37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064" name="Rectangle 32"/>
            <p:cNvSpPr>
              <a:spLocks noChangeArrowheads="1"/>
            </p:cNvSpPr>
            <p:nvPr/>
          </p:nvSpPr>
          <p:spPr bwMode="auto">
            <a:xfrm>
              <a:off x="4778" y="2927"/>
              <a:ext cx="463" cy="476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065" name="Line 33"/>
            <p:cNvSpPr>
              <a:spLocks noChangeShapeType="1"/>
            </p:cNvSpPr>
            <p:nvPr/>
          </p:nvSpPr>
          <p:spPr bwMode="auto">
            <a:xfrm>
              <a:off x="5242" y="3165"/>
              <a:ext cx="37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069" name="Line 37"/>
            <p:cNvSpPr>
              <a:spLocks noChangeShapeType="1"/>
            </p:cNvSpPr>
            <p:nvPr/>
          </p:nvSpPr>
          <p:spPr bwMode="auto">
            <a:xfrm flipV="1">
              <a:off x="331" y="2627"/>
              <a:ext cx="0" cy="103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070" name="Line 38"/>
            <p:cNvSpPr>
              <a:spLocks noChangeShapeType="1"/>
            </p:cNvSpPr>
            <p:nvPr/>
          </p:nvSpPr>
          <p:spPr bwMode="auto">
            <a:xfrm>
              <a:off x="331" y="3661"/>
              <a:ext cx="117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071" name="Text Box 39"/>
            <p:cNvSpPr txBox="1">
              <a:spLocks noChangeArrowheads="1"/>
            </p:cNvSpPr>
            <p:nvPr/>
          </p:nvSpPr>
          <p:spPr bwMode="auto">
            <a:xfrm>
              <a:off x="82" y="2917"/>
              <a:ext cx="268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800" b="1" dirty="0"/>
                <a:t>Z</a:t>
              </a:r>
            </a:p>
          </p:txBody>
        </p:sp>
        <p:sp>
          <p:nvSpPr>
            <p:cNvPr id="44072" name="Text Box 40"/>
            <p:cNvSpPr txBox="1">
              <a:spLocks noChangeArrowheads="1"/>
            </p:cNvSpPr>
            <p:nvPr/>
          </p:nvSpPr>
          <p:spPr bwMode="auto">
            <a:xfrm rot="-11402">
              <a:off x="934" y="3681"/>
              <a:ext cx="253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800" b="1"/>
                <a:t>N</a:t>
              </a:r>
            </a:p>
          </p:txBody>
        </p:sp>
        <p:sp>
          <p:nvSpPr>
            <p:cNvPr id="44073" name="Text Box 41"/>
            <p:cNvSpPr txBox="1">
              <a:spLocks noChangeArrowheads="1"/>
            </p:cNvSpPr>
            <p:nvPr/>
          </p:nvSpPr>
          <p:spPr bwMode="auto">
            <a:xfrm>
              <a:off x="2671" y="2747"/>
              <a:ext cx="464" cy="5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5400"/>
                <a:t>…</a:t>
              </a:r>
            </a:p>
          </p:txBody>
        </p:sp>
      </p:grpSp>
      <p:sp>
        <p:nvSpPr>
          <p:cNvPr id="26" name="Date Placeholder 7"/>
          <p:cNvSpPr txBox="1">
            <a:spLocks/>
          </p:cNvSpPr>
          <p:nvPr/>
        </p:nvSpPr>
        <p:spPr bwMode="auto">
          <a:xfrm>
            <a:off x="7315200" y="6496050"/>
            <a:ext cx="1371600" cy="20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11/17/2010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890588" y="1276350"/>
            <a:ext cx="7856537" cy="2381250"/>
            <a:chOff x="561" y="762"/>
            <a:chExt cx="4949" cy="1500"/>
          </a:xfrm>
        </p:grpSpPr>
        <p:pic>
          <p:nvPicPr>
            <p:cNvPr id="48133" name="Picture 5" descr="r_1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E"/>
                </a:clrFrom>
                <a:clrTo>
                  <a:srgbClr val="FFFFFE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561" y="762"/>
              <a:ext cx="4289" cy="1161"/>
            </a:xfrm>
            <a:prstGeom prst="rect">
              <a:avLst/>
            </a:prstGeom>
            <a:noFill/>
          </p:spPr>
        </p:pic>
        <p:sp>
          <p:nvSpPr>
            <p:cNvPr id="48135" name="Text Box 7"/>
            <p:cNvSpPr txBox="1">
              <a:spLocks noChangeArrowheads="1"/>
            </p:cNvSpPr>
            <p:nvPr/>
          </p:nvSpPr>
          <p:spPr bwMode="auto">
            <a:xfrm>
              <a:off x="4425" y="1858"/>
              <a:ext cx="1085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800">
                  <a:solidFill>
                    <a:schemeClr val="tx2"/>
                  </a:solidFill>
                </a:rPr>
                <a:t>[Champagne RIASS06]</a:t>
              </a:r>
              <a:endParaRPr lang="en-US">
                <a:solidFill>
                  <a:schemeClr val="tx2"/>
                </a:solidFill>
              </a:endParaRPr>
            </a:p>
          </p:txBody>
        </p:sp>
      </p:grpSp>
      <p:sp>
        <p:nvSpPr>
          <p:cNvPr id="8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547DBB-3020-4922-BD7E-6583D415C662}" type="slidenum">
              <a:rPr lang="en-US"/>
              <a:pPr/>
              <a:t>6</a:t>
            </a:fld>
            <a:endParaRPr lang="en-US"/>
          </a:p>
        </p:txBody>
      </p:sp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339725" y="330200"/>
            <a:ext cx="7954963" cy="896938"/>
          </a:xfrm>
        </p:spPr>
        <p:txBody>
          <a:bodyPr/>
          <a:lstStyle/>
          <a:p>
            <a:pPr algn="ctr"/>
            <a:r>
              <a:rPr lang="en-US" sz="3800"/>
              <a:t>Well…There are a few constraints</a:t>
            </a:r>
            <a:br>
              <a:rPr lang="en-US" sz="3800"/>
            </a:br>
            <a:r>
              <a:rPr lang="en-US" sz="2400" i="0"/>
              <a:t>(</a:t>
            </a:r>
            <a:r>
              <a:rPr lang="en-US" sz="2400" i="0">
                <a:latin typeface="Symbol" pitchFamily="18" charset="2"/>
              </a:rPr>
              <a:t>g</a:t>
            </a:r>
            <a:r>
              <a:rPr lang="en-US" sz="2400" i="0"/>
              <a:t>,n) is also going on</a:t>
            </a:r>
            <a:endParaRPr lang="en-US" sz="3800"/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085975" y="3224213"/>
            <a:ext cx="4903788" cy="1223962"/>
          </a:xfrm>
        </p:spPr>
        <p:txBody>
          <a:bodyPr/>
          <a:lstStyle/>
          <a:p>
            <a:pPr algn="ctr">
              <a:buFont typeface="Wingdings" pitchFamily="2" charset="2"/>
              <a:buNone/>
            </a:pPr>
            <a:r>
              <a:rPr lang="en-US" sz="2400" b="1">
                <a:solidFill>
                  <a:schemeClr val="tx2"/>
                </a:solidFill>
              </a:rPr>
              <a:t>The neutron separation energy at equilibrium (S</a:t>
            </a:r>
            <a:r>
              <a:rPr lang="en-US" sz="2400" b="1" baseline="30000">
                <a:solidFill>
                  <a:schemeClr val="tx2"/>
                </a:solidFill>
              </a:rPr>
              <a:t>0</a:t>
            </a:r>
            <a:r>
              <a:rPr lang="en-US" sz="2400" b="1" baseline="-25000">
                <a:solidFill>
                  <a:schemeClr val="tx2"/>
                </a:solidFill>
              </a:rPr>
              <a:t>n</a:t>
            </a:r>
            <a:r>
              <a:rPr lang="en-US" sz="2400" b="1">
                <a:solidFill>
                  <a:schemeClr val="tx2"/>
                </a:solidFill>
              </a:rPr>
              <a:t>) decreases with higher N</a:t>
            </a:r>
          </a:p>
        </p:txBody>
      </p:sp>
      <p:graphicFrame>
        <p:nvGraphicFramePr>
          <p:cNvPr id="94208" name="Object 1024"/>
          <p:cNvGraphicFramePr>
            <a:graphicFrameLocks noChangeAspect="1"/>
          </p:cNvGraphicFramePr>
          <p:nvPr/>
        </p:nvGraphicFramePr>
        <p:xfrm>
          <a:off x="2514600" y="4953000"/>
          <a:ext cx="4579938" cy="1393825"/>
        </p:xfrm>
        <a:graphic>
          <a:graphicData uri="http://schemas.openxmlformats.org/presentationml/2006/ole">
            <p:oleObj spid="_x0000_s5122" name="Equation" r:id="rId4" imgW="1638000" imgH="533160" progId="Equation.3">
              <p:embed/>
            </p:oleObj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/>
        </p:nvGraphicFramePr>
        <p:xfrm>
          <a:off x="533400" y="5029200"/>
          <a:ext cx="8077200" cy="1066800"/>
        </p:xfrm>
        <a:graphic>
          <a:graphicData uri="http://schemas.openxmlformats.org/presentationml/2006/ole">
            <p:oleObj spid="_x0000_s5123" name="Equation" r:id="rId5" imgW="4038480" imgH="533160" progId="Equation.3">
              <p:embed/>
            </p:oleObj>
          </a:graphicData>
        </a:graphic>
      </p:graphicFrame>
      <p:sp>
        <p:nvSpPr>
          <p:cNvPr id="11" name="Date Placeholder 7"/>
          <p:cNvSpPr txBox="1">
            <a:spLocks/>
          </p:cNvSpPr>
          <p:nvPr/>
        </p:nvSpPr>
        <p:spPr bwMode="auto">
          <a:xfrm>
            <a:off x="7315200" y="6496050"/>
            <a:ext cx="1371600" cy="20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11/17/2010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42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42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8610600" y="6553200"/>
            <a:ext cx="304800" cy="228600"/>
          </a:xfrm>
        </p:spPr>
        <p:txBody>
          <a:bodyPr/>
          <a:lstStyle/>
          <a:p>
            <a:fld id="{61AB9050-AFF0-459B-AD08-292FEB3CF7EC}" type="slidenum">
              <a:rPr lang="en-US"/>
              <a:pPr/>
              <a:t>7</a:t>
            </a:fld>
            <a:endParaRPr lang="en-US" dirty="0"/>
          </a:p>
        </p:txBody>
      </p:sp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>
          <a:xfrm>
            <a:off x="339725" y="330200"/>
            <a:ext cx="7954963" cy="731838"/>
          </a:xfrm>
        </p:spPr>
        <p:txBody>
          <a:bodyPr/>
          <a:lstStyle/>
          <a:p>
            <a:pPr algn="ctr"/>
            <a:r>
              <a:rPr lang="en-US" sz="5000"/>
              <a:t>So we wait for a </a:t>
            </a:r>
            <a:r>
              <a:rPr lang="en-US" sz="5000">
                <a:latin typeface="Symbol" pitchFamily="18" charset="2"/>
              </a:rPr>
              <a:t>b</a:t>
            </a:r>
            <a:r>
              <a:rPr lang="en-US" sz="5000"/>
              <a:t>-decay</a:t>
            </a:r>
          </a:p>
        </p:txBody>
      </p:sp>
      <p:pic>
        <p:nvPicPr>
          <p:cNvPr id="50179" name="Picture 3" descr="r_1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77838" y="1362075"/>
            <a:ext cx="8253412" cy="2917825"/>
          </a:xfrm>
          <a:prstGeom prst="rect">
            <a:avLst/>
          </a:prstGeom>
          <a:noFill/>
        </p:spPr>
      </p:pic>
      <p:sp>
        <p:nvSpPr>
          <p:cNvPr id="50180" name="Text Box 4"/>
          <p:cNvSpPr txBox="1">
            <a:spLocks noChangeArrowheads="1"/>
          </p:cNvSpPr>
          <p:nvPr/>
        </p:nvSpPr>
        <p:spPr bwMode="auto">
          <a:xfrm>
            <a:off x="304800" y="4835525"/>
            <a:ext cx="4184650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>
                <a:solidFill>
                  <a:schemeClr val="tx2"/>
                </a:solidFill>
              </a:rPr>
              <a:t>The </a:t>
            </a:r>
            <a:r>
              <a:rPr lang="en-US" sz="2800" b="1" dirty="0" err="1">
                <a:solidFill>
                  <a:schemeClr val="tx2"/>
                </a:solidFill>
              </a:rPr>
              <a:t>S</a:t>
            </a:r>
            <a:r>
              <a:rPr lang="en-US" sz="2800" b="1" baseline="-25000" dirty="0" err="1">
                <a:solidFill>
                  <a:schemeClr val="tx2"/>
                </a:solidFill>
              </a:rPr>
              <a:t>n</a:t>
            </a:r>
            <a:r>
              <a:rPr lang="en-US" sz="2800" b="1" dirty="0">
                <a:solidFill>
                  <a:schemeClr val="tx2"/>
                </a:solidFill>
              </a:rPr>
              <a:t> where equilibrium occurs depends only on T and </a:t>
            </a:r>
            <a:r>
              <a:rPr lang="en-US" sz="2800" b="1" dirty="0" err="1">
                <a:solidFill>
                  <a:schemeClr val="tx2"/>
                </a:solidFill>
              </a:rPr>
              <a:t>n</a:t>
            </a:r>
            <a:r>
              <a:rPr lang="en-US" sz="2800" b="1" baseline="-25000" dirty="0" err="1">
                <a:solidFill>
                  <a:schemeClr val="tx2"/>
                </a:solidFill>
              </a:rPr>
              <a:t>n</a:t>
            </a:r>
            <a:endParaRPr lang="en-US" sz="2800" b="1" dirty="0">
              <a:solidFill>
                <a:schemeClr val="tx2"/>
              </a:solidFill>
            </a:endParaRPr>
          </a:p>
        </p:txBody>
      </p:sp>
      <p:sp>
        <p:nvSpPr>
          <p:cNvPr id="50181" name="Text Box 5"/>
          <p:cNvSpPr txBox="1">
            <a:spLocks noChangeArrowheads="1"/>
          </p:cNvSpPr>
          <p:nvPr/>
        </p:nvSpPr>
        <p:spPr bwMode="auto">
          <a:xfrm>
            <a:off x="6413500" y="3849688"/>
            <a:ext cx="1636713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>
                <a:solidFill>
                  <a:schemeClr val="tx2"/>
                </a:solidFill>
              </a:rPr>
              <a:t>[Champagne RIASS06]</a:t>
            </a:r>
          </a:p>
        </p:txBody>
      </p:sp>
      <p:graphicFrame>
        <p:nvGraphicFramePr>
          <p:cNvPr id="6146" name="Object 2"/>
          <p:cNvGraphicFramePr>
            <a:graphicFrameLocks noChangeAspect="1"/>
          </p:cNvGraphicFramePr>
          <p:nvPr/>
        </p:nvGraphicFramePr>
        <p:xfrm>
          <a:off x="4448175" y="4810125"/>
          <a:ext cx="4581525" cy="1393825"/>
        </p:xfrm>
        <a:graphic>
          <a:graphicData uri="http://schemas.openxmlformats.org/presentationml/2006/ole">
            <p:oleObj spid="_x0000_s6146" name="Equation" r:id="rId4" imgW="1638000" imgH="533160" progId="Equation.3">
              <p:embed/>
            </p:oleObj>
          </a:graphicData>
        </a:graphic>
      </p:graphicFrame>
      <p:sp>
        <p:nvSpPr>
          <p:cNvPr id="8" name="Date Placeholder 7"/>
          <p:cNvSpPr txBox="1">
            <a:spLocks/>
          </p:cNvSpPr>
          <p:nvPr/>
        </p:nvSpPr>
        <p:spPr bwMode="auto">
          <a:xfrm>
            <a:off x="7315200" y="6572250"/>
            <a:ext cx="1371600" cy="20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11/17/2010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8458200" y="6572250"/>
            <a:ext cx="1371600" cy="209550"/>
          </a:xfrm>
        </p:spPr>
        <p:txBody>
          <a:bodyPr/>
          <a:lstStyle/>
          <a:p>
            <a:fld id="{A2E200A8-6F63-4F7E-8362-2517BC5F95FF}" type="slidenum">
              <a:rPr lang="en-US"/>
              <a:pPr/>
              <a:t>8</a:t>
            </a:fld>
            <a:endParaRPr lang="en-US"/>
          </a:p>
        </p:txBody>
      </p:sp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>
          <a:xfrm>
            <a:off x="339725" y="330200"/>
            <a:ext cx="7954963" cy="868363"/>
          </a:xfrm>
        </p:spPr>
        <p:txBody>
          <a:bodyPr/>
          <a:lstStyle/>
          <a:p>
            <a:pPr algn="ctr"/>
            <a:r>
              <a:rPr lang="en-US" sz="3000"/>
              <a:t>Shell Closures: N=50, 82, 126 Other Waiting points</a:t>
            </a:r>
            <a:endParaRPr lang="en-US"/>
          </a:p>
        </p:txBody>
      </p:sp>
      <p:grpSp>
        <p:nvGrpSpPr>
          <p:cNvPr id="2" name="Group 17"/>
          <p:cNvGrpSpPr>
            <a:grpSpLocks/>
          </p:cNvGrpSpPr>
          <p:nvPr/>
        </p:nvGrpSpPr>
        <p:grpSpPr bwMode="auto">
          <a:xfrm>
            <a:off x="1720850" y="1266825"/>
            <a:ext cx="5748338" cy="4711700"/>
            <a:chOff x="1084" y="798"/>
            <a:chExt cx="3621" cy="2968"/>
          </a:xfrm>
        </p:grpSpPr>
        <p:grpSp>
          <p:nvGrpSpPr>
            <p:cNvPr id="3" name="Group 16"/>
            <p:cNvGrpSpPr>
              <a:grpSpLocks/>
            </p:cNvGrpSpPr>
            <p:nvPr/>
          </p:nvGrpSpPr>
          <p:grpSpPr bwMode="auto">
            <a:xfrm>
              <a:off x="1084" y="798"/>
              <a:ext cx="3621" cy="2968"/>
              <a:chOff x="1084" y="798"/>
              <a:chExt cx="3621" cy="2968"/>
            </a:xfrm>
          </p:grpSpPr>
          <p:pic>
            <p:nvPicPr>
              <p:cNvPr id="53252" name="Picture 4" descr="rflow_2"/>
              <p:cNvPicPr>
                <a:picLocks noChangeAspect="1" noChangeArrowheads="1"/>
              </p:cNvPicPr>
              <p:nvPr/>
            </p:nvPicPr>
            <p:blipFill>
              <a:blip r:embed="rId2" cstate="print">
                <a:clrChange>
                  <a:clrFrom>
                    <a:srgbClr val="FFFFFE"/>
                  </a:clrFrom>
                  <a:clrTo>
                    <a:srgbClr val="FFFFFE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1302" y="817"/>
                <a:ext cx="3141" cy="2949"/>
              </a:xfrm>
              <a:prstGeom prst="rect">
                <a:avLst/>
              </a:prstGeom>
              <a:noFill/>
            </p:spPr>
          </p:pic>
          <p:sp>
            <p:nvSpPr>
              <p:cNvPr id="53253" name="Rectangle 5"/>
              <p:cNvSpPr>
                <a:spLocks noChangeArrowheads="1"/>
              </p:cNvSpPr>
              <p:nvPr/>
            </p:nvSpPr>
            <p:spPr bwMode="auto">
              <a:xfrm>
                <a:off x="1084" y="798"/>
                <a:ext cx="441" cy="554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254" name="Rectangle 6"/>
              <p:cNvSpPr>
                <a:spLocks noChangeArrowheads="1"/>
              </p:cNvSpPr>
              <p:nvPr/>
            </p:nvSpPr>
            <p:spPr bwMode="auto">
              <a:xfrm>
                <a:off x="3502" y="1926"/>
                <a:ext cx="1203" cy="238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255" name="Rectangle 7"/>
              <p:cNvSpPr>
                <a:spLocks noChangeArrowheads="1"/>
              </p:cNvSpPr>
              <p:nvPr/>
            </p:nvSpPr>
            <p:spPr bwMode="auto">
              <a:xfrm>
                <a:off x="2937" y="1932"/>
                <a:ext cx="684" cy="120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53258" name="Rectangle 10"/>
            <p:cNvSpPr>
              <a:spLocks noChangeArrowheads="1"/>
            </p:cNvSpPr>
            <p:nvPr/>
          </p:nvSpPr>
          <p:spPr bwMode="auto">
            <a:xfrm>
              <a:off x="1167" y="2441"/>
              <a:ext cx="534" cy="50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3260" name="Text Box 12"/>
          <p:cNvSpPr txBox="1">
            <a:spLocks noChangeArrowheads="1"/>
          </p:cNvSpPr>
          <p:nvPr/>
        </p:nvSpPr>
        <p:spPr bwMode="auto">
          <a:xfrm>
            <a:off x="6329363" y="5491163"/>
            <a:ext cx="16383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>
                <a:solidFill>
                  <a:schemeClr val="tx2"/>
                </a:solidFill>
              </a:rPr>
              <a:t>[Champagne RIASS06]</a:t>
            </a:r>
          </a:p>
        </p:txBody>
      </p:sp>
      <p:sp>
        <p:nvSpPr>
          <p:cNvPr id="12" name="Date Placeholder 7"/>
          <p:cNvSpPr txBox="1">
            <a:spLocks/>
          </p:cNvSpPr>
          <p:nvPr/>
        </p:nvSpPr>
        <p:spPr bwMode="auto">
          <a:xfrm>
            <a:off x="7315200" y="6572250"/>
            <a:ext cx="1371600" cy="20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11/17/2010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11/17/2010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ANL Physics Division - November Student Lunch Meeting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9</a:t>
            </a:fld>
            <a:endParaRPr lang="en-US"/>
          </a:p>
        </p:txBody>
      </p:sp>
      <p:graphicFrame>
        <p:nvGraphicFramePr>
          <p:cNvPr id="5" name="Chart 4"/>
          <p:cNvGraphicFramePr>
            <a:graphicFrameLocks noGrp="1"/>
          </p:cNvGraphicFramePr>
          <p:nvPr/>
        </p:nvGraphicFramePr>
        <p:xfrm>
          <a:off x="280987" y="509587"/>
          <a:ext cx="8582025" cy="58388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5410200" y="6107668"/>
            <a:ext cx="198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J. Van </a:t>
            </a:r>
            <a:r>
              <a:rPr lang="en-US" dirty="0" err="1" smtClean="0"/>
              <a:t>Schelt</a:t>
            </a:r>
            <a:r>
              <a:rPr lang="en-US" dirty="0" smtClean="0"/>
              <a:t> 2010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3.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0.5|0.4|0.3|0.2|0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1.4|1.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1|1|0.8|1.1|0.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7|6.8|20|19.2|17.1|9.5|9.6|14.6|5.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3|9.8|2.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2|14.6|8.2|13.3"/>
</p:tagLst>
</file>

<file path=ppt/theme/theme1.xml><?xml version="1.0" encoding="utf-8"?>
<a:theme xmlns:a="http://schemas.openxmlformats.org/drawingml/2006/main" name="maroon_2007">
  <a:themeElements>
    <a:clrScheme name="Custom 7">
      <a:dk1>
        <a:srgbClr val="616161"/>
      </a:dk1>
      <a:lt1>
        <a:srgbClr val="FFFFFF"/>
      </a:lt1>
      <a:dk2>
        <a:srgbClr val="1F497D"/>
      </a:dk2>
      <a:lt2>
        <a:srgbClr val="D2D2D2"/>
      </a:lt2>
      <a:accent1>
        <a:srgbClr val="A6C4DE"/>
      </a:accent1>
      <a:accent2>
        <a:srgbClr val="D8AC28"/>
      </a:accent2>
      <a:accent3>
        <a:srgbClr val="A22B38"/>
      </a:accent3>
      <a:accent4>
        <a:srgbClr val="7AB800"/>
      </a:accent4>
      <a:accent5>
        <a:srgbClr val="9D7D9E"/>
      </a:accent5>
      <a:accent6>
        <a:srgbClr val="BF5C28"/>
      </a:accent6>
      <a:hlink>
        <a:srgbClr val="4D8ABE"/>
      </a:hlink>
      <a:folHlink>
        <a:srgbClr val="4D8ABE"/>
      </a:folHlink>
    </a:clrScheme>
    <a:fontScheme name="Blue design">
      <a:majorFont>
        <a:latin typeface="Trebuchet MS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</a:defRPr>
        </a:defPPr>
      </a:lstStyle>
    </a:lnDef>
  </a:objectDefaults>
  <a:extraClrSchemeLst>
    <a:extraClrScheme>
      <a:clrScheme name="Blue design 1">
        <a:dk1>
          <a:srgbClr val="616161"/>
        </a:dk1>
        <a:lt1>
          <a:srgbClr val="FFFFFF"/>
        </a:lt1>
        <a:dk2>
          <a:srgbClr val="1F497D"/>
        </a:dk2>
        <a:lt2>
          <a:srgbClr val="D2D2D2"/>
        </a:lt2>
        <a:accent1>
          <a:srgbClr val="5C0426"/>
        </a:accent1>
        <a:accent2>
          <a:srgbClr val="9D7D9E"/>
        </a:accent2>
        <a:accent3>
          <a:srgbClr val="FFFFFF"/>
        </a:accent3>
        <a:accent4>
          <a:srgbClr val="525252"/>
        </a:accent4>
        <a:accent5>
          <a:srgbClr val="B5AAAC"/>
        </a:accent5>
        <a:accent6>
          <a:srgbClr val="8E718F"/>
        </a:accent6>
        <a:hlink>
          <a:srgbClr val="253D51"/>
        </a:hlink>
        <a:folHlink>
          <a:srgbClr val="0D204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Custom 11">
      <a:dk1>
        <a:srgbClr val="616161"/>
      </a:dk1>
      <a:lt1>
        <a:sysClr val="window" lastClr="FFFFFF"/>
      </a:lt1>
      <a:dk2>
        <a:srgbClr val="1F497D"/>
      </a:dk2>
      <a:lt2>
        <a:srgbClr val="D2D2D2"/>
      </a:lt2>
      <a:accent1>
        <a:srgbClr val="A6C4DE"/>
      </a:accent1>
      <a:accent2>
        <a:srgbClr val="D8AC28"/>
      </a:accent2>
      <a:accent3>
        <a:srgbClr val="A22B38"/>
      </a:accent3>
      <a:accent4>
        <a:srgbClr val="7AB800"/>
      </a:accent4>
      <a:accent5>
        <a:srgbClr val="4B7D9E"/>
      </a:accent5>
      <a:accent6>
        <a:srgbClr val="BF5C28"/>
      </a:accent6>
      <a:hlink>
        <a:srgbClr val="4D8ABE"/>
      </a:hlink>
      <a:folHlink>
        <a:srgbClr val="4D8AB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maroon_2007</Template>
  <TotalTime>3225</TotalTime>
  <Words>1070</Words>
  <Application>Microsoft Office PowerPoint</Application>
  <PresentationFormat>On-screen Show (4:3)</PresentationFormat>
  <Paragraphs>260</Paragraphs>
  <Slides>35</Slides>
  <Notes>3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35</vt:i4>
      </vt:variant>
    </vt:vector>
  </HeadingPairs>
  <TitlesOfParts>
    <vt:vector size="38" baseType="lpstr">
      <vt:lpstr>maroon_2007</vt:lpstr>
      <vt:lpstr>Equation</vt:lpstr>
      <vt:lpstr>Graph</vt:lpstr>
      <vt:lpstr>From the Triangle Room To CARIBU:</vt:lpstr>
      <vt:lpstr>The Order of Things</vt:lpstr>
      <vt:lpstr>Nucleosynthesis of the Heavy Elements.</vt:lpstr>
      <vt:lpstr>We Know Some Things From Elemental Abundances</vt:lpstr>
      <vt:lpstr>We Begin With Some Sort of Explosion</vt:lpstr>
      <vt:lpstr>Well…There are a few constraints (g,n) is also going on</vt:lpstr>
      <vt:lpstr>So we wait for a b-decay</vt:lpstr>
      <vt:lpstr>Shell Closures: N=50, 82, 126 Other Waiting points</vt:lpstr>
      <vt:lpstr>Slide 9</vt:lpstr>
      <vt:lpstr>Slide 10</vt:lpstr>
      <vt:lpstr>It’s an Explosion!</vt:lpstr>
      <vt:lpstr>Slide 12</vt:lpstr>
      <vt:lpstr>Play r-process movie</vt:lpstr>
      <vt:lpstr>So What Can We Do?</vt:lpstr>
      <vt:lpstr>Slide 15</vt:lpstr>
      <vt:lpstr>The Magic of the CPT</vt:lpstr>
      <vt:lpstr>CPT Vital Statistics</vt:lpstr>
      <vt:lpstr>Motion in Trap</vt:lpstr>
      <vt:lpstr>Sample Time of Flight (TOF) Spectra</vt:lpstr>
      <vt:lpstr>What Masses?</vt:lpstr>
      <vt:lpstr>From Where Do We Get The Masses?</vt:lpstr>
      <vt:lpstr>252Cf</vt:lpstr>
      <vt:lpstr>CARIBU</vt:lpstr>
      <vt:lpstr>CARIBU</vt:lpstr>
      <vt:lpstr>CARIBU gas catcher: transforms fission recoils into a beam with good optical properties</vt:lpstr>
      <vt:lpstr>CARIBU Gas Catcher RF Cone preparation</vt:lpstr>
      <vt:lpstr>CARIBU gas catcher body sections</vt:lpstr>
      <vt:lpstr>Slide 28</vt:lpstr>
      <vt:lpstr>New CARIBU building addition </vt:lpstr>
      <vt:lpstr>Neutron-rich beam source: CARIBU “front end” layout</vt:lpstr>
      <vt:lpstr>The Move to CARIBU</vt:lpstr>
      <vt:lpstr>Low Energy Beamline Design</vt:lpstr>
      <vt:lpstr>What’s Next?</vt:lpstr>
      <vt:lpstr>Slide 34</vt:lpstr>
      <vt:lpstr>CPT Collaboration</vt:lpstr>
    </vt:vector>
  </TitlesOfParts>
  <Company> 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 </dc:creator>
  <cp:lastModifiedBy> Daniel Lascar</cp:lastModifiedBy>
  <cp:revision>71</cp:revision>
  <dcterms:created xsi:type="dcterms:W3CDTF">2010-11-12T16:31:31Z</dcterms:created>
  <dcterms:modified xsi:type="dcterms:W3CDTF">2012-04-26T20:50:04Z</dcterms:modified>
</cp:coreProperties>
</file>