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21"/>
  </p:notesMasterIdLst>
  <p:handoutMasterIdLst>
    <p:handoutMasterId r:id="rId22"/>
  </p:handoutMasterIdLst>
  <p:sldIdLst>
    <p:sldId id="257" r:id="rId2"/>
    <p:sldId id="268" r:id="rId3"/>
    <p:sldId id="269" r:id="rId4"/>
    <p:sldId id="279" r:id="rId5"/>
    <p:sldId id="270" r:id="rId6"/>
    <p:sldId id="272" r:id="rId7"/>
    <p:sldId id="282" r:id="rId8"/>
    <p:sldId id="281" r:id="rId9"/>
    <p:sldId id="280" r:id="rId10"/>
    <p:sldId id="285" r:id="rId11"/>
    <p:sldId id="284" r:id="rId12"/>
    <p:sldId id="274" r:id="rId13"/>
    <p:sldId id="273" r:id="rId14"/>
    <p:sldId id="275" r:id="rId15"/>
    <p:sldId id="276" r:id="rId16"/>
    <p:sldId id="277" r:id="rId17"/>
    <p:sldId id="267" r:id="rId18"/>
    <p:sldId id="256" r:id="rId19"/>
    <p:sldId id="283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  <a:srgbClr val="95938E"/>
    <a:srgbClr val="FF9900"/>
    <a:srgbClr val="113F7C"/>
    <a:srgbClr val="514843"/>
    <a:srgbClr val="847470"/>
    <a:srgbClr val="E7E7E4"/>
    <a:srgbClr val="4F4946"/>
    <a:srgbClr val="742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86398" autoAdjust="0"/>
  </p:normalViewPr>
  <p:slideViewPr>
    <p:cSldViewPr snapToGrid="0" snapToObjects="1">
      <p:cViewPr>
        <p:scale>
          <a:sx n="70" d="100"/>
          <a:sy n="70" d="100"/>
        </p:scale>
        <p:origin x="-294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1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10/14/2016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26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Mention that ultimately we need to send ions to MPET for mass measurements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1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u="sng" dirty="0" smtClean="0"/>
              <a:t>SLOW</a:t>
            </a:r>
            <a:r>
              <a:rPr lang="en-US" b="1" u="sng" baseline="0" dirty="0" smtClean="0"/>
              <a:t> THE FUCK DOWN</a:t>
            </a:r>
            <a:endParaRPr lang="en-US" b="1" u="sng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10</a:t>
            </a:r>
            <a:r>
              <a:rPr lang="en-US" baseline="30000" dirty="0" smtClean="0"/>
              <a:t>8</a:t>
            </a:r>
            <a:r>
              <a:rPr lang="en-US" baseline="0" dirty="0" smtClean="0"/>
              <a:t>-10</a:t>
            </a:r>
            <a:r>
              <a:rPr lang="en-US" baseline="30000" dirty="0" smtClean="0"/>
              <a:t>9</a:t>
            </a:r>
            <a:r>
              <a:rPr lang="en-US" baseline="0" dirty="0" smtClean="0"/>
              <a:t> electrons detected with phosphor screen.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Explain the graph and what the ratio 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Given 10</a:t>
            </a:r>
            <a:r>
              <a:rPr lang="en-US" baseline="30000" dirty="0" smtClean="0"/>
              <a:t>3</a:t>
            </a:r>
            <a:r>
              <a:rPr lang="en-US" baseline="0" dirty="0" smtClean="0"/>
              <a:t> ions, this puts us in the sweet spot for fast cooling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8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 advantage of advances in photochemical machining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8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Point</a:t>
            </a:r>
            <a:r>
              <a:rPr lang="en-US" baseline="0" dirty="0" smtClean="0"/>
              <a:t> out where wire mesh 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Point out where e- begin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Once the graph comes up that’s it for the mesh detector. Then it’s on to the off-axis source.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0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This is your last slide before transitioning to the off-axis 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 smtClean="0"/>
              <a:t>length of trapping time allows us to put in multiple cycles of ions and </a:t>
            </a:r>
            <a:r>
              <a:rPr lang="en-US" dirty="0" smtClean="0"/>
              <a:t>cool </a:t>
            </a:r>
            <a:r>
              <a:rPr lang="en-US" dirty="0" smtClean="0"/>
              <a:t>them with the same bunch of trapped electrons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This is your last slide before transitioning to the off-axis source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31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Spacing, shape configuration and material type can all be selected.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Rugged = High radiation, High B, caustic, corrosive, </a:t>
            </a:r>
            <a:r>
              <a:rPr lang="en-US" smtClean="0"/>
              <a:t>tight space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Mention</a:t>
            </a:r>
            <a:r>
              <a:rPr lang="en-US" baseline="0" dirty="0" smtClean="0"/>
              <a:t> Erich’s talk on another way that TITAN is working to improve the precision of Penning trap mass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3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rgbClr val="113F7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0"/>
            <a:ext cx="2325687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948165" y="1140839"/>
            <a:ext cx="2161417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  <a:r>
              <a:rPr lang="en-US" sz="700" dirty="0" smtClean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et 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48166" y="276193"/>
            <a:ext cx="1856911" cy="5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33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967449"/>
            <a:ext cx="211328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800" b="0" baseline="0" dirty="0" smtClean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638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 14, 2016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2016 APS DNP Meeting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9CF7F-3387-48FC-90B4-B03F83A2A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440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 14,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27BB-DB4C-48C6-AA92-74030BB80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0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9" y="6396038"/>
            <a:ext cx="79925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Oct 14, 2016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08186" y="6400800"/>
            <a:ext cx="467841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2016 APS DNP Meeting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  <p:sldLayoutId id="2147483947" r:id="rId15"/>
    <p:sldLayoutId id="2147483948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650" y="1996298"/>
            <a:ext cx="6076950" cy="552451"/>
          </a:xfrm>
        </p:spPr>
        <p:txBody>
          <a:bodyPr/>
          <a:lstStyle/>
          <a:p>
            <a:r>
              <a:rPr lang="en-US" dirty="0" smtClean="0"/>
              <a:t>Instrumentation Upgrades to TITAN’s Cooler Penning Trap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7650" y="3021728"/>
            <a:ext cx="6076950" cy="457200"/>
          </a:xfrm>
        </p:spPr>
        <p:txBody>
          <a:bodyPr/>
          <a:lstStyle/>
          <a:p>
            <a:r>
              <a:rPr lang="en-US" i="1" dirty="0" smtClean="0"/>
              <a:t>2016 APS Division of Nuclear Physics Meeting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October 13-16, 2016 – Vancouver, BC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D. Lascar | Postdoctoral Fellow | TRIUMF</a:t>
            </a:r>
          </a:p>
          <a:p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r="1879"/>
          <a:stretch>
            <a:fillRect/>
          </a:stretch>
        </p:blipFill>
        <p:spPr>
          <a:xfrm>
            <a:off x="7027863" y="4695825"/>
            <a:ext cx="1905000" cy="16764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" b="1294"/>
          <a:stretch>
            <a:fillRect/>
          </a:stretch>
        </p:blipFill>
        <p:spPr>
          <a:xfrm>
            <a:off x="7027863" y="1038225"/>
            <a:ext cx="1905000" cy="1676400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 b="12001"/>
          <a:stretch>
            <a:fillRect/>
          </a:stretch>
        </p:blipFill>
        <p:spPr>
          <a:xfrm>
            <a:off x="7027863" y="2867025"/>
            <a:ext cx="1905000" cy="167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put the Mesh in the CPET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81615" y="1443896"/>
            <a:ext cx="7076020" cy="4800989"/>
            <a:chOff x="1081615" y="1443896"/>
            <a:chExt cx="7076020" cy="4800989"/>
          </a:xfrm>
        </p:grpSpPr>
        <p:pic>
          <p:nvPicPr>
            <p:cNvPr id="7" name="Picture 6" descr="Mesh Simulation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1081615" y="1443896"/>
              <a:ext cx="7076020" cy="4800989"/>
            </a:xfrm>
            <a:prstGeom prst="rect">
              <a:avLst/>
            </a:prstGeom>
          </p:spPr>
        </p:pic>
        <p:pic>
          <p:nvPicPr>
            <p:cNvPr id="15" name="Picture 14" descr="Mesh Simulation.jpg"/>
            <p:cNvPicPr/>
            <p:nvPr/>
          </p:nvPicPr>
          <p:blipFill rotWithShape="1">
            <a:blip r:embed="rId3" cstate="print"/>
            <a:srcRect l="87143" b="92942"/>
            <a:stretch/>
          </p:blipFill>
          <p:spPr>
            <a:xfrm>
              <a:off x="1081615" y="1443896"/>
              <a:ext cx="909775" cy="338830"/>
            </a:xfrm>
            <a:prstGeom prst="rect">
              <a:avLst/>
            </a:prstGeom>
          </p:spPr>
        </p:pic>
        <p:pic>
          <p:nvPicPr>
            <p:cNvPr id="17" name="Picture 16" descr="Mesh Simulation.jpg"/>
            <p:cNvPicPr/>
            <p:nvPr/>
          </p:nvPicPr>
          <p:blipFill rotWithShape="1">
            <a:blip r:embed="rId3" cstate="print"/>
            <a:srcRect l="76374" t="43924" r="7195" b="49150"/>
            <a:stretch/>
          </p:blipFill>
          <p:spPr>
            <a:xfrm>
              <a:off x="1698170" y="3550720"/>
              <a:ext cx="1162669" cy="332509"/>
            </a:xfrm>
            <a:prstGeom prst="rect">
              <a:avLst/>
            </a:prstGeom>
          </p:spPr>
        </p:pic>
        <p:pic>
          <p:nvPicPr>
            <p:cNvPr id="18" name="Picture 17" descr="Mesh Simulation.jpg"/>
            <p:cNvPicPr/>
            <p:nvPr/>
          </p:nvPicPr>
          <p:blipFill rotWithShape="1">
            <a:blip r:embed="rId3" cstate="print"/>
            <a:srcRect l="60096" t="7069" r="25135" b="85263"/>
            <a:stretch/>
          </p:blipFill>
          <p:spPr>
            <a:xfrm>
              <a:off x="2860839" y="1788663"/>
              <a:ext cx="1045029" cy="368135"/>
            </a:xfrm>
            <a:prstGeom prst="rect">
              <a:avLst/>
            </a:prstGeom>
          </p:spPr>
        </p:pic>
        <p:pic>
          <p:nvPicPr>
            <p:cNvPr id="19" name="Picture 18" descr="Mesh Simulation.jpg"/>
            <p:cNvPicPr/>
            <p:nvPr/>
          </p:nvPicPr>
          <p:blipFill rotWithShape="1">
            <a:blip r:embed="rId3" cstate="print"/>
            <a:srcRect l="33244" t="7841" r="50000" b="81800"/>
            <a:stretch/>
          </p:blipFill>
          <p:spPr>
            <a:xfrm>
              <a:off x="4618696" y="1788663"/>
              <a:ext cx="1185677" cy="497338"/>
            </a:xfrm>
            <a:prstGeom prst="rect">
              <a:avLst/>
            </a:prstGeom>
          </p:spPr>
        </p:pic>
        <p:pic>
          <p:nvPicPr>
            <p:cNvPr id="20" name="Picture 19" descr="Mesh Simulation.jpg"/>
            <p:cNvPicPr/>
            <p:nvPr/>
          </p:nvPicPr>
          <p:blipFill rotWithShape="1">
            <a:blip r:embed="rId3" cstate="print"/>
            <a:srcRect l="4275" t="6080" r="77009" b="85634"/>
            <a:stretch/>
          </p:blipFill>
          <p:spPr>
            <a:xfrm>
              <a:off x="6424431" y="1758974"/>
              <a:ext cx="1324337" cy="397824"/>
            </a:xfrm>
            <a:prstGeom prst="rect">
              <a:avLst/>
            </a:prstGeom>
          </p:spPr>
        </p:pic>
        <p:pic>
          <p:nvPicPr>
            <p:cNvPr id="21" name="Picture 20" descr="Mesh Simulation.jpg"/>
            <p:cNvPicPr/>
            <p:nvPr/>
          </p:nvPicPr>
          <p:blipFill rotWithShape="1">
            <a:blip r:embed="rId3" cstate="print"/>
            <a:srcRect l="40911" t="44789" r="46502" b="50865"/>
            <a:stretch/>
          </p:blipFill>
          <p:spPr>
            <a:xfrm>
              <a:off x="4370121" y="3627834"/>
              <a:ext cx="890649" cy="208655"/>
            </a:xfrm>
            <a:prstGeom prst="rect">
              <a:avLst/>
            </a:prstGeom>
          </p:spPr>
        </p:pic>
        <p:pic>
          <p:nvPicPr>
            <p:cNvPr id="22" name="Picture 21" descr="Mesh Simulation.jpg"/>
            <p:cNvPicPr/>
            <p:nvPr/>
          </p:nvPicPr>
          <p:blipFill rotWithShape="1">
            <a:blip r:embed="rId3" cstate="print"/>
            <a:srcRect l="83406" t="85479" r="8385" b="8657"/>
            <a:stretch/>
          </p:blipFill>
          <p:spPr>
            <a:xfrm>
              <a:off x="1654900" y="5634843"/>
              <a:ext cx="580858" cy="281544"/>
            </a:xfrm>
            <a:prstGeom prst="rect">
              <a:avLst/>
            </a:prstGeom>
          </p:spPr>
        </p:pic>
        <p:pic>
          <p:nvPicPr>
            <p:cNvPr id="23" name="Picture 22" descr="Mesh Simulation.jpg"/>
            <p:cNvPicPr/>
            <p:nvPr/>
          </p:nvPicPr>
          <p:blipFill rotWithShape="1">
            <a:blip r:embed="rId3" cstate="print"/>
            <a:srcRect l="79203" t="51023" r="16088" b="46002"/>
            <a:stretch/>
          </p:blipFill>
          <p:spPr>
            <a:xfrm>
              <a:off x="2229929" y="3891532"/>
              <a:ext cx="333192" cy="142797"/>
            </a:xfrm>
            <a:prstGeom prst="rect">
              <a:avLst/>
            </a:prstGeom>
          </p:spPr>
        </p:pic>
        <p:pic>
          <p:nvPicPr>
            <p:cNvPr id="24" name="Picture 23" descr="Mesh Simulation.jpg"/>
            <p:cNvPicPr/>
            <p:nvPr/>
          </p:nvPicPr>
          <p:blipFill rotWithShape="1">
            <a:blip r:embed="rId3" cstate="print"/>
            <a:srcRect l="39668" t="60206" r="52244" b="35021"/>
            <a:stretch/>
          </p:blipFill>
          <p:spPr>
            <a:xfrm>
              <a:off x="4828546" y="4348255"/>
              <a:ext cx="572300" cy="229120"/>
            </a:xfrm>
            <a:prstGeom prst="rect">
              <a:avLst/>
            </a:prstGeom>
          </p:spPr>
        </p:pic>
        <p:pic>
          <p:nvPicPr>
            <p:cNvPr id="25" name="Picture 24" descr="Mesh Simulation.jpg"/>
            <p:cNvPicPr/>
            <p:nvPr/>
          </p:nvPicPr>
          <p:blipFill rotWithShape="1">
            <a:blip r:embed="rId3" cstate="print"/>
            <a:srcRect l="7932" t="87051" r="80025" b="7466"/>
            <a:stretch/>
          </p:blipFill>
          <p:spPr>
            <a:xfrm>
              <a:off x="6764355" y="5654428"/>
              <a:ext cx="852209" cy="26323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358588" y="4348255"/>
            <a:ext cx="64008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/>
              <a:t>200 V</a:t>
            </a:r>
            <a:endParaRPr lang="en-US" sz="1800" b="1" dirty="0"/>
          </a:p>
        </p:txBody>
      </p:sp>
      <p:grpSp>
        <p:nvGrpSpPr>
          <p:cNvPr id="11" name="Group 10"/>
          <p:cNvGrpSpPr/>
          <p:nvPr/>
        </p:nvGrpSpPr>
        <p:grpSpPr>
          <a:xfrm flipH="1">
            <a:off x="2231610" y="3911600"/>
            <a:ext cx="2569944" cy="2127250"/>
            <a:chOff x="5183406" y="3854450"/>
            <a:chExt cx="2569944" cy="2127250"/>
          </a:xfrm>
        </p:grpSpPr>
        <p:sp>
          <p:nvSpPr>
            <p:cNvPr id="8" name="Rectangle 7"/>
            <p:cNvSpPr/>
            <p:nvPr/>
          </p:nvSpPr>
          <p:spPr>
            <a:xfrm>
              <a:off x="5183406" y="4197350"/>
              <a:ext cx="2368550" cy="374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19824" y="3854450"/>
              <a:ext cx="1533526" cy="212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flipH="1">
            <a:off x="1780295" y="4640027"/>
            <a:ext cx="2501900" cy="1385741"/>
            <a:chOff x="4927600" y="4582877"/>
            <a:chExt cx="2501900" cy="138574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933950" y="4582877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927600" y="5968618"/>
              <a:ext cx="2501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Callout 2 (Border and Accent Bar) 2"/>
          <p:cNvSpPr/>
          <p:nvPr/>
        </p:nvSpPr>
        <p:spPr>
          <a:xfrm>
            <a:off x="6869851" y="4342047"/>
            <a:ext cx="952500" cy="904875"/>
          </a:xfrm>
          <a:prstGeom prst="accentBorderCallout2">
            <a:avLst>
              <a:gd name="adj1" fmla="val 32324"/>
              <a:gd name="adj2" fmla="val -6900"/>
              <a:gd name="adj3" fmla="val -63117"/>
              <a:gd name="adj4" fmla="val -368089"/>
              <a:gd name="adj5" fmla="val -168089"/>
              <a:gd name="adj6" fmla="val -464509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rgbClr val="FF0000"/>
                </a:solidFill>
              </a:rPr>
              <a:t>Mesh detector position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2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number 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" r="104" b="104"/>
          <a:stretch/>
        </p:blipFill>
        <p:spPr bwMode="auto">
          <a:xfrm>
            <a:off x="607325" y="806739"/>
            <a:ext cx="7929350" cy="558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2258" r="2380"/>
          <a:stretch/>
        </p:blipFill>
        <p:spPr>
          <a:xfrm>
            <a:off x="3275932" y="2047495"/>
            <a:ext cx="5009322" cy="34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Ions can’t exit the trap either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9" t="25660" r="34994" b="20740"/>
          <a:stretch/>
        </p:blipFill>
        <p:spPr bwMode="auto">
          <a:xfrm>
            <a:off x="5130696" y="865041"/>
            <a:ext cx="4013304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5" t="23848" r="28640" b="21157"/>
          <a:stretch/>
        </p:blipFill>
        <p:spPr bwMode="auto">
          <a:xfrm>
            <a:off x="0" y="865041"/>
            <a:ext cx="5139484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68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0" t="11721" r="2709" b="21111"/>
          <a:stretch/>
        </p:blipFill>
        <p:spPr bwMode="auto">
          <a:xfrm>
            <a:off x="0" y="82698"/>
            <a:ext cx="9144000" cy="623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8799236">
            <a:off x="5850746" y="860423"/>
            <a:ext cx="1935678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CPET</a:t>
            </a:r>
            <a:endParaRPr lang="en-US" sz="32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 rot="18827739">
            <a:off x="614327" y="4395615"/>
            <a:ext cx="2665587" cy="20022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MPET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68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7410" name="Picture 2" descr="C:\Users\dlascar\Documents\Solid Works Projects\Off_axis_source\Images\Rendered_comple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3442"/>
          <a:stretch/>
        </p:blipFill>
        <p:spPr bwMode="auto">
          <a:xfrm>
            <a:off x="0" y="573545"/>
            <a:ext cx="4864256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dlascar\Documents\Solid Works Projects\Off_axis_source\Images\Rendered_cutawa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2351" r="7464"/>
          <a:stretch/>
        </p:blipFill>
        <p:spPr bwMode="auto">
          <a:xfrm>
            <a:off x="4832510" y="573545"/>
            <a:ext cx="431149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aniel Lascar\Avodah\Meetings\DNP_2016\DSCF306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5174" r="19291" b="12786"/>
          <a:stretch/>
        </p:blipFill>
        <p:spPr bwMode="auto">
          <a:xfrm>
            <a:off x="0" y="942041"/>
            <a:ext cx="5207578" cy="479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Callout 2 (Border and Accent Bar) 8"/>
          <p:cNvSpPr/>
          <p:nvPr/>
        </p:nvSpPr>
        <p:spPr>
          <a:xfrm>
            <a:off x="4380931" y="5500058"/>
            <a:ext cx="1082932" cy="614149"/>
          </a:xfrm>
          <a:prstGeom prst="accentBorderCallout2">
            <a:avLst>
              <a:gd name="adj1" fmla="val 18750"/>
              <a:gd name="adj2" fmla="val 107727"/>
              <a:gd name="adj3" fmla="val -350676"/>
              <a:gd name="adj4" fmla="val 158019"/>
              <a:gd name="adj5" fmla="val -374202"/>
              <a:gd name="adj6" fmla="val 23350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b="1" dirty="0" smtClean="0">
                <a:solidFill>
                  <a:srgbClr val="FF0000"/>
                </a:solidFill>
              </a:rPr>
              <a:t>Aperture for ions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>
            <a:stCxn id="9" idx="2"/>
          </p:cNvCxnSpPr>
          <p:nvPr/>
        </p:nvCxnSpPr>
        <p:spPr>
          <a:xfrm flipH="1" flipV="1">
            <a:off x="3889612" y="4312693"/>
            <a:ext cx="491319" cy="149444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8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"/>
          <a:stretch/>
        </p:blipFill>
        <p:spPr bwMode="auto">
          <a:xfrm>
            <a:off x="0" y="491319"/>
            <a:ext cx="9143999" cy="59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number measurement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05516" y="4913194"/>
            <a:ext cx="238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Data taken by B. Kootte and S. Paul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r="8060"/>
          <a:stretch/>
        </p:blipFill>
        <p:spPr bwMode="auto">
          <a:xfrm>
            <a:off x="4804507" y="2333768"/>
            <a:ext cx="4145176" cy="322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8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2976"/>
            <a:ext cx="8229600" cy="5308642"/>
          </a:xfrm>
        </p:spPr>
        <p:txBody>
          <a:bodyPr>
            <a:normAutofit/>
          </a:bodyPr>
          <a:lstStyle/>
          <a:p>
            <a:r>
              <a:rPr lang="en-US" dirty="0" smtClean="0"/>
              <a:t>New mesh detector functioning well and translatable to many applications</a:t>
            </a:r>
          </a:p>
          <a:p>
            <a:pPr lvl="1"/>
            <a:r>
              <a:rPr lang="en-US" dirty="0" smtClean="0"/>
              <a:t>Rugged</a:t>
            </a:r>
          </a:p>
          <a:p>
            <a:pPr lvl="1"/>
            <a:r>
              <a:rPr lang="en-US" dirty="0" smtClean="0"/>
              <a:t>Charge agnostic</a:t>
            </a:r>
          </a:p>
          <a:p>
            <a:pPr lvl="1"/>
            <a:r>
              <a:rPr lang="en-US" dirty="0" smtClean="0"/>
              <a:t>Transparent</a:t>
            </a:r>
          </a:p>
          <a:p>
            <a:pPr lvl="1"/>
            <a:r>
              <a:rPr lang="en-US" dirty="0" smtClean="0"/>
              <a:t>Customizable</a:t>
            </a:r>
            <a:endParaRPr lang="en-US" dirty="0"/>
          </a:p>
          <a:p>
            <a:r>
              <a:rPr lang="en-US" dirty="0" smtClean="0"/>
              <a:t>Off-axis electron source installed and working</a:t>
            </a:r>
          </a:p>
          <a:p>
            <a:r>
              <a:rPr lang="en-US" dirty="0" smtClean="0"/>
              <a:t>Prepared to begin the simultaneous trapping of electrons and ions</a:t>
            </a:r>
            <a:br>
              <a:rPr lang="en-US" dirty="0" smtClean="0"/>
            </a:br>
            <a:r>
              <a:rPr lang="en-US" i="1" smtClean="0"/>
              <a:t>See S. </a:t>
            </a:r>
            <a:r>
              <a:rPr lang="en-US" i="1" dirty="0" smtClean="0"/>
              <a:t>Paul’s talk on Sunday morning</a:t>
            </a:r>
          </a:p>
          <a:p>
            <a:pPr lvl="1"/>
            <a:r>
              <a:rPr lang="en-US" dirty="0" smtClean="0"/>
              <a:t>Trap Physics Section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TITAN collaboration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 14, 2016</a:t>
            </a:r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2016 APS DNP Meeting</a:t>
            </a:r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9CF7F-3387-48FC-90B4-B03F83A2A4DC}" type="slidenum">
              <a:rPr lang="en-CA" smtClean="0"/>
              <a:t>17</a:t>
            </a:fld>
            <a:endParaRPr lang="en-CA"/>
          </a:p>
        </p:txBody>
      </p:sp>
      <p:grpSp>
        <p:nvGrpSpPr>
          <p:cNvPr id="11" name="Group 10"/>
          <p:cNvGrpSpPr/>
          <p:nvPr/>
        </p:nvGrpSpPr>
        <p:grpSpPr>
          <a:xfrm>
            <a:off x="287112" y="783606"/>
            <a:ext cx="8533360" cy="5658664"/>
            <a:chOff x="287112" y="783606"/>
            <a:chExt cx="8533360" cy="5658664"/>
          </a:xfrm>
        </p:grpSpPr>
        <p:grpSp>
          <p:nvGrpSpPr>
            <p:cNvPr id="5" name="Group 4"/>
            <p:cNvGrpSpPr/>
            <p:nvPr/>
          </p:nvGrpSpPr>
          <p:grpSpPr>
            <a:xfrm>
              <a:off x="287112" y="783606"/>
              <a:ext cx="8533360" cy="5658664"/>
              <a:chOff x="287112" y="578648"/>
              <a:chExt cx="8533360" cy="5658664"/>
            </a:xfrm>
          </p:grpSpPr>
          <p:pic>
            <p:nvPicPr>
              <p:cNvPr id="1027" name="Picture 3" descr="C:\Users\jdilling\AppData\Local\Temp\TITAN-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112" y="578648"/>
                <a:ext cx="8533360" cy="5616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87112" y="5883044"/>
                <a:ext cx="324448" cy="354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611560" y="783606"/>
              <a:ext cx="2178937" cy="824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http://titan.triumf.ca/images/atla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8" y="815139"/>
            <a:ext cx="1808314" cy="194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BNG is already in use in the beamline.</a:t>
            </a:r>
          </a:p>
          <a:p>
            <a:pPr lvl="1"/>
            <a:r>
              <a:rPr lang="en-US" dirty="0" smtClean="0"/>
              <a:t>It doesn’t physically move.</a:t>
            </a:r>
          </a:p>
          <a:p>
            <a:pPr lvl="1"/>
            <a:r>
              <a:rPr lang="en-US" dirty="0" smtClean="0"/>
              <a:t>We can turn it on or off at will.</a:t>
            </a:r>
          </a:p>
          <a:p>
            <a:r>
              <a:rPr lang="en-US" dirty="0" smtClean="0"/>
              <a:t>Why only use it to deflect charged particles away?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wire mesh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t="4713" r="23669" b="10183"/>
          <a:stretch/>
        </p:blipFill>
        <p:spPr>
          <a:xfrm>
            <a:off x="5200575" y="3409458"/>
            <a:ext cx="3017520" cy="276845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r="21212"/>
          <a:stretch/>
        </p:blipFill>
        <p:spPr>
          <a:xfrm>
            <a:off x="5200576" y="879792"/>
            <a:ext cx="3017520" cy="2786789"/>
          </a:xfr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3931" y="5047028"/>
            <a:ext cx="8978400" cy="12765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TITAN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" y="1141021"/>
            <a:ext cx="8978228" cy="4262252"/>
          </a:xfrm>
          <a:prstGeom prst="rect">
            <a:avLst/>
          </a:prstGeom>
        </p:spPr>
      </p:pic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83931" y="1153741"/>
            <a:ext cx="23242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1pPr>
            <a:lvl2pPr marL="742950" indent="-28575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2pPr>
            <a:lvl3pPr marL="11430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5pPr>
            <a:lvl6pPr marL="25146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6pPr>
            <a:lvl7pPr marL="29718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7pPr>
            <a:lvl8pPr marL="34290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8pPr>
            <a:lvl9pPr marL="38862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B050"/>
                </a:solidFill>
              </a:rPr>
              <a:t>Electron B</a:t>
            </a:r>
            <a:r>
              <a:rPr lang="en-US" sz="1600" dirty="0" smtClean="0">
                <a:solidFill>
                  <a:srgbClr val="00B050"/>
                </a:solidFill>
              </a:rPr>
              <a:t>eam </a:t>
            </a:r>
            <a:r>
              <a:rPr lang="en-US" sz="1600" dirty="0">
                <a:solidFill>
                  <a:srgbClr val="00B050"/>
                </a:solidFill>
              </a:rPr>
              <a:t>I</a:t>
            </a:r>
            <a:r>
              <a:rPr lang="en-US" sz="1600" dirty="0" smtClean="0">
                <a:solidFill>
                  <a:srgbClr val="00B050"/>
                </a:solidFill>
              </a:rPr>
              <a:t>on Trap</a:t>
            </a:r>
            <a:endParaRPr lang="en-US" sz="1600" dirty="0">
              <a:solidFill>
                <a:srgbClr val="00B050"/>
              </a:solidFill>
            </a:endParaRPr>
          </a:p>
          <a:p>
            <a:pPr eaLnBrk="1" hangingPunct="1"/>
            <a:r>
              <a:rPr lang="en-US" sz="2400" dirty="0">
                <a:solidFill>
                  <a:srgbClr val="00B050"/>
                </a:solidFill>
              </a:rPr>
              <a:t>EBIT</a:t>
            </a:r>
          </a:p>
          <a:p>
            <a:pPr eaLnBrk="1" hangingPunct="1"/>
            <a:r>
              <a:rPr lang="en-US" sz="1600" i="1" dirty="0"/>
              <a:t>Charge breeder</a:t>
            </a:r>
          </a:p>
        </p:txBody>
      </p:sp>
      <p:sp>
        <p:nvSpPr>
          <p:cNvPr id="12" name="TextBox 46"/>
          <p:cNvSpPr txBox="1">
            <a:spLocks noChangeArrowheads="1"/>
          </p:cNvSpPr>
          <p:nvPr/>
        </p:nvSpPr>
        <p:spPr bwMode="auto">
          <a:xfrm>
            <a:off x="90856" y="4163264"/>
            <a:ext cx="31817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1pPr>
            <a:lvl2pPr marL="742950" indent="-28575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2pPr>
            <a:lvl3pPr marL="11430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5pPr>
            <a:lvl6pPr marL="25146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6pPr>
            <a:lvl7pPr marL="29718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7pPr>
            <a:lvl8pPr marL="34290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8pPr>
            <a:lvl9pPr marL="38862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sz="1600" dirty="0" err="1" smtClean="0">
                <a:solidFill>
                  <a:srgbClr val="FF0000"/>
                </a:solidFill>
              </a:rPr>
              <a:t>RadioFrequency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Q</a:t>
            </a:r>
            <a:r>
              <a:rPr lang="en-US" sz="1600" dirty="0" smtClean="0">
                <a:solidFill>
                  <a:srgbClr val="FF0000"/>
                </a:solidFill>
              </a:rPr>
              <a:t>uadruple trap</a:t>
            </a:r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FF0000"/>
                </a:solidFill>
              </a:rPr>
              <a:t>RFQ</a:t>
            </a:r>
            <a:endParaRPr lang="en-US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i="1" dirty="0" smtClean="0"/>
              <a:t>Cooling and bunching</a:t>
            </a:r>
            <a:endParaRPr lang="en-US" sz="1600" i="1" dirty="0"/>
          </a:p>
        </p:txBody>
      </p:sp>
      <p:sp>
        <p:nvSpPr>
          <p:cNvPr id="13" name="TextBox 46"/>
          <p:cNvSpPr txBox="1">
            <a:spLocks noChangeArrowheads="1"/>
          </p:cNvSpPr>
          <p:nvPr/>
        </p:nvSpPr>
        <p:spPr bwMode="auto">
          <a:xfrm>
            <a:off x="5189081" y="5208272"/>
            <a:ext cx="31842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1pPr>
            <a:lvl2pPr marL="742950" indent="-28575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2pPr>
            <a:lvl3pPr marL="11430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5pPr>
            <a:lvl6pPr marL="25146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6pPr>
            <a:lvl7pPr marL="29718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7pPr>
            <a:lvl8pPr marL="34290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8pPr>
            <a:lvl9pPr marL="38862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0B0F0"/>
                </a:solidFill>
              </a:rPr>
              <a:t>Measurement </a:t>
            </a:r>
            <a:r>
              <a:rPr lang="en-US" sz="1600" dirty="0" err="1" smtClean="0">
                <a:solidFill>
                  <a:srgbClr val="00B0F0"/>
                </a:solidFill>
              </a:rPr>
              <a:t>PEnning</a:t>
            </a:r>
            <a:r>
              <a:rPr lang="en-US" sz="1600" dirty="0" smtClean="0">
                <a:solidFill>
                  <a:srgbClr val="00B0F0"/>
                </a:solidFill>
              </a:rPr>
              <a:t> Trap</a:t>
            </a:r>
            <a:endParaRPr lang="en-US" sz="1600" dirty="0">
              <a:solidFill>
                <a:srgbClr val="00B0F0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00B0F0"/>
                </a:solidFill>
              </a:rPr>
              <a:t>MPET</a:t>
            </a:r>
            <a:endParaRPr lang="en-US" sz="2400" dirty="0">
              <a:solidFill>
                <a:srgbClr val="00B0F0"/>
              </a:solidFill>
            </a:endParaRPr>
          </a:p>
          <a:p>
            <a:pPr eaLnBrk="1" hangingPunct="1"/>
            <a:r>
              <a:rPr lang="en-US" sz="1600" i="1" dirty="0" smtClean="0"/>
              <a:t>Precision mass measurement</a:t>
            </a:r>
            <a:endParaRPr lang="en-US" sz="1600" i="1" dirty="0"/>
          </a:p>
        </p:txBody>
      </p:sp>
      <p:sp>
        <p:nvSpPr>
          <p:cNvPr id="14" name="TextBox 46"/>
          <p:cNvSpPr txBox="1">
            <a:spLocks noChangeArrowheads="1"/>
          </p:cNvSpPr>
          <p:nvPr/>
        </p:nvSpPr>
        <p:spPr bwMode="auto">
          <a:xfrm>
            <a:off x="6840580" y="1456430"/>
            <a:ext cx="22555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1pPr>
            <a:lvl2pPr marL="742950" indent="-28575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2pPr>
            <a:lvl3pPr marL="11430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5pPr>
            <a:lvl6pPr marL="25146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6pPr>
            <a:lvl7pPr marL="29718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7pPr>
            <a:lvl8pPr marL="34290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8pPr>
            <a:lvl9pPr marL="38862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7030A0"/>
                </a:solidFill>
              </a:rPr>
              <a:t>Cooler </a:t>
            </a:r>
            <a:r>
              <a:rPr lang="en-US" sz="1600" dirty="0" err="1" smtClean="0">
                <a:solidFill>
                  <a:srgbClr val="7030A0"/>
                </a:solidFill>
              </a:rPr>
              <a:t>PEnning</a:t>
            </a:r>
            <a:r>
              <a:rPr lang="en-US" sz="1600" dirty="0" smtClean="0">
                <a:solidFill>
                  <a:srgbClr val="7030A0"/>
                </a:solidFill>
              </a:rPr>
              <a:t> Trap</a:t>
            </a:r>
            <a:endParaRPr lang="en-US" sz="1600" dirty="0">
              <a:solidFill>
                <a:srgbClr val="7030A0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7030A0"/>
                </a:solidFill>
              </a:rPr>
              <a:t>CPET</a:t>
            </a:r>
            <a:endParaRPr lang="en-US" sz="2400" dirty="0">
              <a:solidFill>
                <a:srgbClr val="7030A0"/>
              </a:solidFill>
            </a:endParaRPr>
          </a:p>
          <a:p>
            <a:pPr eaLnBrk="1" hangingPunct="1"/>
            <a:r>
              <a:rPr lang="en-US" sz="1600" i="1" dirty="0" smtClean="0"/>
              <a:t>HCI cooling</a:t>
            </a:r>
            <a:endParaRPr lang="en-US" sz="1600" i="1" dirty="0"/>
          </a:p>
        </p:txBody>
      </p:sp>
      <p:sp>
        <p:nvSpPr>
          <p:cNvPr id="16" name="Bent Arrow 15"/>
          <p:cNvSpPr/>
          <p:nvPr/>
        </p:nvSpPr>
        <p:spPr>
          <a:xfrm rot="5400000" flipH="1">
            <a:off x="1986021" y="4450804"/>
            <a:ext cx="1266537" cy="1817687"/>
          </a:xfrm>
          <a:prstGeom prst="bentArrow">
            <a:avLst>
              <a:gd name="adj1" fmla="val 13548"/>
              <a:gd name="adj2" fmla="val 11640"/>
              <a:gd name="adj3" fmla="val 29057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927" y="5460848"/>
            <a:ext cx="19107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Rare isotope beam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ISAC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3309934" y="3353255"/>
            <a:ext cx="184150" cy="935038"/>
          </a:xfrm>
          <a:prstGeom prst="upArrow">
            <a:avLst>
              <a:gd name="adj1" fmla="val 50000"/>
              <a:gd name="adj2" fmla="val 97745"/>
            </a:avLst>
          </a:prstGeom>
          <a:gradFill flip="none" rotWithShape="1">
            <a:gsLst>
              <a:gs pos="0">
                <a:srgbClr val="FFFF00"/>
              </a:gs>
              <a:gs pos="39999">
                <a:srgbClr val="FFFF00"/>
              </a:gs>
              <a:gs pos="70000">
                <a:srgbClr val="FFC000">
                  <a:lumMod val="97000"/>
                  <a:lumOff val="3000"/>
                </a:srgbClr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>
            <a:off x="3309934" y="1606516"/>
            <a:ext cx="184150" cy="576262"/>
          </a:xfrm>
          <a:prstGeom prst="upArrow">
            <a:avLst>
              <a:gd name="adj1" fmla="val 50000"/>
              <a:gd name="adj2" fmla="val 97745"/>
            </a:avLst>
          </a:prstGeom>
          <a:gradFill flip="none" rotWithShape="1">
            <a:gsLst>
              <a:gs pos="0">
                <a:srgbClr val="FFFF00"/>
              </a:gs>
              <a:gs pos="39999">
                <a:srgbClr val="FFFF00"/>
              </a:gs>
              <a:gs pos="70000">
                <a:srgbClr val="FFC000">
                  <a:lumMod val="97000"/>
                  <a:lumOff val="3000"/>
                </a:srgbClr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 rot="15480000">
            <a:off x="3252690" y="1914307"/>
            <a:ext cx="185737" cy="1004888"/>
          </a:xfrm>
          <a:prstGeom prst="upArrow">
            <a:avLst>
              <a:gd name="adj1" fmla="val 50000"/>
              <a:gd name="adj2" fmla="val 97745"/>
            </a:avLst>
          </a:prstGeom>
          <a:gradFill flip="none" rotWithShape="1">
            <a:gsLst>
              <a:gs pos="0">
                <a:srgbClr val="FFFF00"/>
              </a:gs>
              <a:gs pos="39999">
                <a:srgbClr val="FFFF00"/>
              </a:gs>
              <a:gs pos="70000">
                <a:srgbClr val="FFC000">
                  <a:lumMod val="97000"/>
                  <a:lumOff val="3000"/>
                </a:srgbClr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Up Arrow 21"/>
          <p:cNvSpPr/>
          <p:nvPr/>
        </p:nvSpPr>
        <p:spPr>
          <a:xfrm rot="7500000">
            <a:off x="5701062" y="982151"/>
            <a:ext cx="184150" cy="3291840"/>
          </a:xfrm>
          <a:prstGeom prst="upArrow">
            <a:avLst>
              <a:gd name="adj1" fmla="val 50000"/>
              <a:gd name="adj2" fmla="val 97745"/>
            </a:avLst>
          </a:prstGeom>
          <a:gradFill flip="none" rotWithShape="1">
            <a:gsLst>
              <a:gs pos="0">
                <a:srgbClr val="FFFF00"/>
              </a:gs>
              <a:gs pos="39999">
                <a:srgbClr val="FFFF00"/>
              </a:gs>
              <a:gs pos="70000">
                <a:srgbClr val="FFC000">
                  <a:lumMod val="97000"/>
                  <a:lumOff val="3000"/>
                </a:srgbClr>
              </a:gs>
              <a:gs pos="100000">
                <a:srgbClr val="FF0000"/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Up Arrow 22"/>
          <p:cNvSpPr/>
          <p:nvPr/>
        </p:nvSpPr>
        <p:spPr>
          <a:xfrm rot="15480000" flipH="1" flipV="1">
            <a:off x="3344764" y="2243717"/>
            <a:ext cx="185738" cy="1006475"/>
          </a:xfrm>
          <a:prstGeom prst="upArrow">
            <a:avLst>
              <a:gd name="adj1" fmla="val 50000"/>
              <a:gd name="adj2" fmla="val 97745"/>
            </a:avLst>
          </a:prstGeom>
          <a:gradFill flip="none" rotWithShape="1">
            <a:gsLst>
              <a:gs pos="0">
                <a:srgbClr val="00FF00"/>
              </a:gs>
              <a:gs pos="39999">
                <a:srgbClr val="00FF00"/>
              </a:gs>
              <a:gs pos="70000">
                <a:srgbClr val="FFFF00"/>
              </a:gs>
              <a:gs pos="100000">
                <a:srgbClr val="FFFF00"/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Up Arrow 23"/>
          <p:cNvSpPr/>
          <p:nvPr/>
        </p:nvSpPr>
        <p:spPr>
          <a:xfrm rot="18300000" flipH="1" flipV="1">
            <a:off x="5623792" y="1911795"/>
            <a:ext cx="184150" cy="2651760"/>
          </a:xfrm>
          <a:prstGeom prst="upArrow">
            <a:avLst>
              <a:gd name="adj1" fmla="val 50000"/>
              <a:gd name="adj2" fmla="val 97745"/>
            </a:avLst>
          </a:prstGeom>
          <a:gradFill flip="none" rotWithShape="1">
            <a:gsLst>
              <a:gs pos="0">
                <a:srgbClr val="00FF00"/>
              </a:gs>
              <a:gs pos="39999">
                <a:srgbClr val="00FF00"/>
              </a:gs>
              <a:gs pos="70000">
                <a:srgbClr val="FFFF00"/>
              </a:gs>
              <a:gs pos="100000">
                <a:srgbClr val="FFFF00"/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5204847" y="1651562"/>
            <a:ext cx="612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1pPr>
            <a:lvl2pPr marL="742950" indent="-28575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2pPr>
            <a:lvl3pPr marL="11430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5pPr>
            <a:lvl6pPr marL="25146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6pPr>
            <a:lvl7pPr marL="29718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7pPr>
            <a:lvl8pPr marL="34290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8pPr>
            <a:lvl9pPr marL="38862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C000"/>
                </a:solidFill>
              </a:rPr>
              <a:t>SCI</a:t>
            </a:r>
          </a:p>
        </p:txBody>
      </p:sp>
      <p:sp>
        <p:nvSpPr>
          <p:cNvPr id="26" name="TextBox 74"/>
          <p:cNvSpPr txBox="1">
            <a:spLocks noChangeArrowheads="1"/>
          </p:cNvSpPr>
          <p:nvPr/>
        </p:nvSpPr>
        <p:spPr bwMode="auto">
          <a:xfrm>
            <a:off x="4171493" y="2942424"/>
            <a:ext cx="6270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1pPr>
            <a:lvl2pPr marL="742950" indent="-28575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2pPr>
            <a:lvl3pPr marL="11430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5pPr>
            <a:lvl6pPr marL="25146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6pPr>
            <a:lvl7pPr marL="29718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7pPr>
            <a:lvl8pPr marL="34290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8pPr>
            <a:lvl9pPr marL="3886200" indent="-228600" defTabSz="2262188" eaLnBrk="0" fontAlgn="base" hangingPunct="0">
              <a:spcBef>
                <a:spcPct val="0"/>
              </a:spcBef>
              <a:spcAft>
                <a:spcPct val="0"/>
              </a:spcAft>
              <a:defRPr sz="89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CC66"/>
                </a:solidFill>
              </a:rPr>
              <a:t>HCI</a:t>
            </a:r>
          </a:p>
        </p:txBody>
      </p:sp>
    </p:spTree>
    <p:extLst>
      <p:ext uri="{BB962C8B-B14F-4D97-AF65-F5344CB8AC3E}">
        <p14:creationId xmlns:p14="http://schemas.microsoft.com/office/powerpoint/2010/main" val="28596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the plasma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Content Placeholder 6" descr="Screen Shot 2016-02-23 at 9.24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9" b="6660"/>
          <a:stretch/>
        </p:blipFill>
        <p:spPr>
          <a:xfrm>
            <a:off x="457200" y="911952"/>
            <a:ext cx="8229600" cy="226695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43749"/>
            <a:ext cx="9144000" cy="172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250" y="5963990"/>
            <a:ext cx="895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U. Chowdhury </a:t>
            </a:r>
            <a:r>
              <a:rPr lang="en-US" sz="1600" i="1" dirty="0" smtClean="0"/>
              <a:t>et al </a:t>
            </a:r>
            <a:r>
              <a:rPr lang="en-US" sz="1600" dirty="0" smtClean="0"/>
              <a:t>AIP Conf. Proc. </a:t>
            </a:r>
            <a:r>
              <a:rPr lang="en-US" sz="1600" b="1" dirty="0" smtClean="0"/>
              <a:t>1640</a:t>
            </a:r>
            <a:r>
              <a:rPr lang="en-US" sz="1600" dirty="0" smtClean="0"/>
              <a:t> 120 (2015)</a:t>
            </a:r>
            <a:endParaRPr lang="en-US" sz="1600" dirty="0"/>
          </a:p>
        </p:txBody>
      </p:sp>
      <p:sp>
        <p:nvSpPr>
          <p:cNvPr id="8" name="Line Callout 2 (Border and Accent Bar) 7"/>
          <p:cNvSpPr/>
          <p:nvPr/>
        </p:nvSpPr>
        <p:spPr>
          <a:xfrm>
            <a:off x="1339625" y="3178902"/>
            <a:ext cx="1137683" cy="904000"/>
          </a:xfrm>
          <a:prstGeom prst="accentBorderCallout2">
            <a:avLst>
              <a:gd name="adj1" fmla="val 18750"/>
              <a:gd name="adj2" fmla="val -3444"/>
              <a:gd name="adj3" fmla="val 18750"/>
              <a:gd name="adj4" fmla="val -16667"/>
              <a:gd name="adj5" fmla="val 121909"/>
              <a:gd name="adj6" fmla="val -5984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8</a:t>
            </a:r>
            <a:r>
              <a:rPr lang="en-US" sz="2000" dirty="0" smtClean="0">
                <a:solidFill>
                  <a:srgbClr val="FF0000"/>
                </a:solidFill>
              </a:rPr>
              <a:t>-10</a:t>
            </a:r>
            <a:r>
              <a:rPr lang="en-US" sz="2000" baseline="30000" dirty="0" smtClean="0">
                <a:solidFill>
                  <a:srgbClr val="FF0000"/>
                </a:solidFill>
              </a:rPr>
              <a:t>9</a:t>
            </a:r>
            <a:r>
              <a:rPr lang="en-US" sz="2000" dirty="0" smtClean="0">
                <a:solidFill>
                  <a:srgbClr val="FF0000"/>
                </a:solidFill>
              </a:rPr>
              <a:t> electrons detected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94965" y="1117171"/>
            <a:ext cx="6635388" cy="4447737"/>
            <a:chOff x="2494965" y="1117171"/>
            <a:chExt cx="6635388" cy="4447737"/>
          </a:xfrm>
        </p:grpSpPr>
        <p:pic>
          <p:nvPicPr>
            <p:cNvPr id="14" name="Picture 13" descr="Screen Shot 2016-02-23 at 5.25.28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965" y="1117171"/>
              <a:ext cx="6635388" cy="4447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67590" y="4496099"/>
              <a:ext cx="1942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Z.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Ke</a:t>
              </a:r>
              <a:r>
                <a:rPr lang="en-US" sz="1400" dirty="0" smtClean="0">
                  <a:solidFill>
                    <a:srgbClr val="FF0000"/>
                  </a:solidFill>
                </a:rPr>
                <a:t> 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et al</a:t>
              </a:r>
              <a:r>
                <a:rPr lang="en-US" sz="1400" dirty="0" smtClean="0">
                  <a:solidFill>
                    <a:srgbClr val="FF0000"/>
                  </a:solidFill>
                </a:rPr>
                <a:t>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Hyp</a:t>
              </a:r>
              <a:r>
                <a:rPr lang="en-US" sz="1400" dirty="0" smtClean="0">
                  <a:solidFill>
                    <a:srgbClr val="FF0000"/>
                  </a:solidFill>
                </a:rPr>
                <a:t>. Inter.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173</a:t>
              </a:r>
              <a:r>
                <a:rPr lang="en-US" sz="1400" dirty="0" smtClean="0">
                  <a:solidFill>
                    <a:srgbClr val="FF0000"/>
                  </a:solidFill>
                </a:rPr>
                <a:t> 103 (2007)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67590" y="2340568"/>
            <a:ext cx="2194453" cy="1840127"/>
            <a:chOff x="3267590" y="2340568"/>
            <a:chExt cx="2194453" cy="1840127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267590" y="3524384"/>
              <a:ext cx="2187299" cy="0"/>
            </a:xfrm>
            <a:prstGeom prst="straightConnector1">
              <a:avLst/>
            </a:prstGeom>
            <a:ln w="127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267590" y="2340568"/>
              <a:ext cx="1573649" cy="0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655412" y="3842141"/>
              <a:ext cx="8066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~</a:t>
              </a:r>
              <a:r>
                <a:rPr lang="en-US" sz="1600" dirty="0"/>
                <a:t>5</a:t>
              </a:r>
              <a:r>
                <a:rPr lang="en-US" sz="1600" dirty="0" smtClean="0"/>
                <a:t>0ms</a:t>
              </a:r>
              <a:endParaRPr lang="en-US" sz="16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847175" y="2340568"/>
              <a:ext cx="2" cy="161363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366015" y="2340568"/>
              <a:ext cx="891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30 eV/q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66015" y="3524384"/>
              <a:ext cx="7777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dirty="0" smtClean="0"/>
                <a:t> eV/q</a:t>
              </a:r>
              <a:endParaRPr lang="en-US" sz="16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443013" y="3524384"/>
              <a:ext cx="0" cy="42982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67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Phosphor screens are not transparent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 descr="Mesh Simulation.jpg"/>
          <p:cNvPicPr/>
          <p:nvPr/>
        </p:nvPicPr>
        <p:blipFill rotWithShape="1">
          <a:blip r:embed="rId2" cstate="print"/>
          <a:srcRect b="49068"/>
          <a:stretch/>
        </p:blipFill>
        <p:spPr>
          <a:xfrm flipH="1">
            <a:off x="820023" y="887726"/>
            <a:ext cx="7503954" cy="2650873"/>
          </a:xfrm>
          <a:prstGeom prst="rect">
            <a:avLst/>
          </a:prstGeom>
        </p:spPr>
      </p:pic>
      <p:pic>
        <p:nvPicPr>
          <p:cNvPr id="17" name="Picture 16" descr="Mesh Simulation.jpg"/>
          <p:cNvPicPr/>
          <p:nvPr/>
        </p:nvPicPr>
        <p:blipFill rotWithShape="1">
          <a:blip r:embed="rId2" cstate="print"/>
          <a:srcRect l="76550" t="43785" r="7506" b="49067"/>
          <a:stretch/>
        </p:blipFill>
        <p:spPr>
          <a:xfrm>
            <a:off x="1465938" y="3161511"/>
            <a:ext cx="1196397" cy="372037"/>
          </a:xfrm>
          <a:prstGeom prst="rect">
            <a:avLst/>
          </a:prstGeom>
        </p:spPr>
      </p:pic>
      <p:pic>
        <p:nvPicPr>
          <p:cNvPr id="19" name="Picture 18" descr="Mesh Simulation.jpg"/>
          <p:cNvPicPr/>
          <p:nvPr/>
        </p:nvPicPr>
        <p:blipFill rotWithShape="1">
          <a:blip r:embed="rId2" cstate="print"/>
          <a:srcRect l="34339" t="45117" r="39146" b="49779"/>
          <a:stretch/>
        </p:blipFill>
        <p:spPr>
          <a:xfrm>
            <a:off x="3771900" y="3240593"/>
            <a:ext cx="1989681" cy="265659"/>
          </a:xfrm>
          <a:prstGeom prst="rect">
            <a:avLst/>
          </a:prstGeom>
        </p:spPr>
      </p:pic>
      <p:pic>
        <p:nvPicPr>
          <p:cNvPr id="1026" name="Picture 2" descr="C:\Daniel Lascar\Manuscripts\NIMA_Mesh\figs\phosphor_ins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49" y="3347529"/>
            <a:ext cx="3015602" cy="298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1026" idx="1"/>
          </p:cNvCxnSpPr>
          <p:nvPr/>
        </p:nvCxnSpPr>
        <p:spPr>
          <a:xfrm flipH="1" flipV="1">
            <a:off x="2408186" y="2511188"/>
            <a:ext cx="3291263" cy="2326919"/>
          </a:xfrm>
          <a:prstGeom prst="straightConnector1">
            <a:avLst/>
          </a:prstGeom>
          <a:ln w="76200" cap="rnd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4"/>
          <p:cNvSpPr txBox="1">
            <a:spLocks/>
          </p:cNvSpPr>
          <p:nvPr/>
        </p:nvSpPr>
        <p:spPr>
          <a:xfrm>
            <a:off x="695325" y="4175468"/>
            <a:ext cx="4038600" cy="1790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113F7C"/>
                </a:solidFill>
                <a:latin typeface="Myriad Pro"/>
                <a:ea typeface="ＭＳ Ｐゴシック" pitchFamily="-109" charset="-128"/>
                <a:cs typeface="Myriad Pro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defTabSz="914400"/>
            <a:r>
              <a:rPr lang="en-US" kern="0" dirty="0" smtClean="0"/>
              <a:t>Ions can’t enter the trap!!</a:t>
            </a:r>
          </a:p>
        </p:txBody>
      </p:sp>
      <p:pic>
        <p:nvPicPr>
          <p:cNvPr id="11" name="Picture 10" descr="Mesh Simulation.jpg" hidden="1"/>
          <p:cNvPicPr/>
          <p:nvPr/>
        </p:nvPicPr>
        <p:blipFill rotWithShape="1">
          <a:blip r:embed="rId2" cstate="print"/>
          <a:srcRect b="49068"/>
          <a:stretch/>
        </p:blipFill>
        <p:spPr>
          <a:xfrm>
            <a:off x="-665004" y="2304537"/>
            <a:ext cx="7503954" cy="2650873"/>
          </a:xfrm>
          <a:prstGeom prst="rect">
            <a:avLst/>
          </a:prstGeom>
        </p:spPr>
      </p:pic>
      <p:pic>
        <p:nvPicPr>
          <p:cNvPr id="13" name="Picture 12" descr="Mesh Simulation.jpg"/>
          <p:cNvPicPr/>
          <p:nvPr/>
        </p:nvPicPr>
        <p:blipFill rotWithShape="1">
          <a:blip r:embed="rId2" cstate="print"/>
          <a:srcRect l="86907" b="92822"/>
          <a:stretch/>
        </p:blipFill>
        <p:spPr>
          <a:xfrm>
            <a:off x="820023" y="887726"/>
            <a:ext cx="982512" cy="373579"/>
          </a:xfrm>
          <a:prstGeom prst="rect">
            <a:avLst/>
          </a:prstGeom>
        </p:spPr>
      </p:pic>
      <p:pic>
        <p:nvPicPr>
          <p:cNvPr id="14" name="Picture 13" descr="Mesh Simulation.jpg"/>
          <p:cNvPicPr/>
          <p:nvPr/>
        </p:nvPicPr>
        <p:blipFill rotWithShape="1">
          <a:blip r:embed="rId2" cstate="print"/>
          <a:srcRect l="60545" t="7325" r="25365" b="85350"/>
          <a:stretch/>
        </p:blipFill>
        <p:spPr>
          <a:xfrm>
            <a:off x="2730391" y="1264667"/>
            <a:ext cx="1057275" cy="381257"/>
          </a:xfrm>
          <a:prstGeom prst="rect">
            <a:avLst/>
          </a:prstGeom>
        </p:spPr>
      </p:pic>
      <p:pic>
        <p:nvPicPr>
          <p:cNvPr id="15" name="Picture 14" descr="Mesh Simulation.jpg"/>
          <p:cNvPicPr/>
          <p:nvPr/>
        </p:nvPicPr>
        <p:blipFill rotWithShape="1">
          <a:blip r:embed="rId2" cstate="print"/>
          <a:srcRect l="34367" t="6869" r="51215" b="79218"/>
          <a:stretch/>
        </p:blipFill>
        <p:spPr>
          <a:xfrm>
            <a:off x="4690752" y="1261305"/>
            <a:ext cx="1081895" cy="724147"/>
          </a:xfrm>
          <a:prstGeom prst="rect">
            <a:avLst/>
          </a:prstGeom>
        </p:spPr>
      </p:pic>
      <p:pic>
        <p:nvPicPr>
          <p:cNvPr id="16" name="Picture 15" descr="Mesh Simulation.jpg"/>
          <p:cNvPicPr/>
          <p:nvPr/>
        </p:nvPicPr>
        <p:blipFill rotWithShape="1">
          <a:blip r:embed="rId2" cstate="print"/>
          <a:srcRect l="5194" t="6549" r="77346" b="82512"/>
          <a:stretch/>
        </p:blipFill>
        <p:spPr>
          <a:xfrm>
            <a:off x="6578219" y="1247657"/>
            <a:ext cx="1310185" cy="5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 numCol="1"/>
              <a:lstStyle/>
              <a:p>
                <a:r>
                  <a:rPr lang="en-US" dirty="0" smtClean="0"/>
                  <a:t>2 sets of alternating wires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drift</m:t>
                        </m:r>
                      </m:sub>
                    </m:sSub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𝑉</m:t>
                    </m:r>
                  </m:oMath>
                </a14:m>
                <a:r>
                  <a:rPr lang="en-US" dirty="0" smtClean="0"/>
                  <a:t> applied to alternating wires</a:t>
                </a: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"/>
          <a:stretch/>
        </p:blipFill>
        <p:spPr bwMode="auto">
          <a:xfrm>
            <a:off x="0" y="3534126"/>
            <a:ext cx="9144000" cy="252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92650" y="2539874"/>
                <a:ext cx="198323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</a:rPr>
                        <m:t>𝑉</m:t>
                      </m:r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 smtClean="0">
                  <a:latin typeface="+mj-lt"/>
                </a:endParaRPr>
              </a:p>
              <a:p>
                <a:r>
                  <a:rPr lang="en-US" dirty="0" smtClean="0">
                    <a:latin typeface="+mj-lt"/>
                  </a:rPr>
                  <a:t>No deflection</a:t>
                </a: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50" y="2539874"/>
                <a:ext cx="1983235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4601" r="-4601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85519" y="2539874"/>
                <a:ext cx="155523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</a:rPr>
                        <m:t>𝑉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 smtClean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D</a:t>
                </a:r>
                <a:r>
                  <a:rPr lang="en-US" dirty="0" smtClean="0">
                    <a:latin typeface="+mj-lt"/>
                  </a:rPr>
                  <a:t>eflection</a:t>
                </a: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519" y="2539874"/>
                <a:ext cx="1555234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5882" r="-6275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5250" y="5929155"/>
            <a:ext cx="895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T. Brunner </a:t>
            </a:r>
            <a:r>
              <a:rPr lang="en-US" sz="1600" i="1" dirty="0" smtClean="0">
                <a:latin typeface="+mj-lt"/>
              </a:rPr>
              <a:t>et al</a:t>
            </a:r>
            <a:r>
              <a:rPr lang="en-US" sz="1600" dirty="0" smtClean="0">
                <a:latin typeface="+mj-lt"/>
              </a:rPr>
              <a:t> IJMS </a:t>
            </a:r>
            <a:r>
              <a:rPr lang="en-US" sz="1600" b="1" dirty="0" smtClean="0">
                <a:latin typeface="+mj-lt"/>
              </a:rPr>
              <a:t>309</a:t>
            </a:r>
            <a:r>
              <a:rPr lang="en-US" sz="1600" dirty="0" smtClean="0">
                <a:latin typeface="+mj-lt"/>
              </a:rPr>
              <a:t> 97 (2012)</a:t>
            </a:r>
            <a:endParaRPr lang="en-US" sz="16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t="4713" r="23669" b="10183"/>
          <a:stretch/>
        </p:blipFill>
        <p:spPr>
          <a:xfrm>
            <a:off x="6961723" y="376999"/>
            <a:ext cx="2194560" cy="201342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r="21212"/>
          <a:stretch/>
        </p:blipFill>
        <p:spPr>
          <a:xfrm>
            <a:off x="6961723" y="282021"/>
            <a:ext cx="2194560" cy="20267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76999"/>
            <a:ext cx="8229600" cy="918401"/>
          </a:xfrm>
        </p:spPr>
        <p:txBody>
          <a:bodyPr>
            <a:normAutofit/>
          </a:bodyPr>
          <a:lstStyle/>
          <a:p>
            <a:r>
              <a:rPr lang="en-US" dirty="0" smtClean="0"/>
              <a:t>Detection based on Bradbury </a:t>
            </a:r>
            <a:br>
              <a:rPr lang="en-US" dirty="0" smtClean="0"/>
            </a:br>
            <a:r>
              <a:rPr lang="en-US" dirty="0" smtClean="0"/>
              <a:t>Nielsen Gate (BNG)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8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7818" y="3684897"/>
            <a:ext cx="8728364" cy="2711142"/>
          </a:xfrm>
        </p:spPr>
        <p:txBody>
          <a:bodyPr numCol="2"/>
          <a:lstStyle/>
          <a:p>
            <a:r>
              <a:rPr lang="en-US" dirty="0" smtClean="0"/>
              <a:t>0.1 mm thick</a:t>
            </a:r>
          </a:p>
          <a:p>
            <a:r>
              <a:rPr lang="en-US" dirty="0" smtClean="0"/>
              <a:t>Charge agnostic</a:t>
            </a:r>
          </a:p>
          <a:p>
            <a:r>
              <a:rPr lang="en-US" dirty="0" smtClean="0"/>
              <a:t>Can be made effectively transparent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Rugged &amp; Customizable</a:t>
            </a:r>
          </a:p>
          <a:p>
            <a:r>
              <a:rPr lang="en-US" dirty="0" smtClean="0"/>
              <a:t>Design translatable to almost any setup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mesh </a:t>
            </a:r>
            <a:r>
              <a:rPr lang="en-US" dirty="0"/>
              <a:t>d</a:t>
            </a:r>
            <a:r>
              <a:rPr lang="en-US" dirty="0" smtClean="0"/>
              <a:t>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3" t="12202" r="14785" b="18735"/>
          <a:stretch/>
        </p:blipFill>
        <p:spPr>
          <a:xfrm>
            <a:off x="1" y="866824"/>
            <a:ext cx="2914650" cy="2700601"/>
          </a:xfrm>
          <a:prstGeom prst="rect">
            <a:avLst/>
          </a:prstGeom>
        </p:spPr>
      </p:pic>
      <p:pic>
        <p:nvPicPr>
          <p:cNvPr id="7" name="Picture 2" descr="C:\Users\dlascar\Desktop\Wiki_dump\IEX1391_Jan2015_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4887" r="1058" b="6278"/>
          <a:stretch/>
        </p:blipFill>
        <p:spPr bwMode="auto">
          <a:xfrm>
            <a:off x="6144492" y="866824"/>
            <a:ext cx="2976476" cy="27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esh_Detecto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9"/>
          <a:stretch/>
        </p:blipFill>
        <p:spPr>
          <a:xfrm>
            <a:off x="2923310" y="866824"/>
            <a:ext cx="3221182" cy="3371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6827" y="5753100"/>
            <a:ext cx="555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D. Lascar </a:t>
            </a:r>
            <a:r>
              <a:rPr lang="en-US" sz="1600" i="1" dirty="0" smtClean="0"/>
              <a:t>et al</a:t>
            </a:r>
            <a:r>
              <a:rPr lang="en-US" sz="1600" dirty="0" smtClean="0"/>
              <a:t>. NIMB </a:t>
            </a:r>
            <a:r>
              <a:rPr lang="en-US" sz="1600" b="1" dirty="0" smtClean="0"/>
              <a:t>376</a:t>
            </a:r>
            <a:r>
              <a:rPr lang="en-US" sz="1600" dirty="0" smtClean="0"/>
              <a:t> 292 (2016)</a:t>
            </a:r>
          </a:p>
          <a:p>
            <a:r>
              <a:rPr lang="en-US" sz="1600" dirty="0" smtClean="0"/>
              <a:t>D. Lascar </a:t>
            </a:r>
            <a:r>
              <a:rPr lang="en-US" sz="1600" i="1" dirty="0" smtClean="0"/>
              <a:t>et al. </a:t>
            </a:r>
            <a:r>
              <a:rPr lang="en-US" sz="1600" dirty="0" smtClean="0"/>
              <a:t>NIMA </a:t>
            </a:r>
            <a:r>
              <a:rPr lang="en-US" sz="1600" i="1" dirty="0" smtClean="0"/>
              <a:t>submitted </a:t>
            </a:r>
            <a:r>
              <a:rPr lang="en-US" sz="1600" dirty="0" smtClean="0"/>
              <a:t>(arXiv:1609.05262)</a:t>
            </a:r>
          </a:p>
        </p:txBody>
      </p:sp>
    </p:spTree>
    <p:extLst>
      <p:ext uri="{BB962C8B-B14F-4D97-AF65-F5344CB8AC3E}">
        <p14:creationId xmlns:p14="http://schemas.microsoft.com/office/powerpoint/2010/main" val="42215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lascar\Desktop\Wiki_dump\IEX1391_Jan2015_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40"/>
            <a:ext cx="9144000" cy="57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lascar\Desktop\Wiki_dump\IEX1391_Jan2015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39"/>
            <a:ext cx="9144000" cy="57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lascar\Desktop\Wiki_dump\IEX1391_Jan2015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3850"/>
            <a:ext cx="9143999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 APS DNP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2" descr="C:\Users\dlascar\Pictures\CPET Messh detector install\DSCF28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t="6067" r="9645" b="1411"/>
          <a:stretch/>
        </p:blipFill>
        <p:spPr bwMode="auto">
          <a:xfrm rot="737920">
            <a:off x="997677" y="1225809"/>
            <a:ext cx="6438062" cy="539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scar_TRIUMF_Template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Lascar_TRIUMF_Template</Template>
  <TotalTime>3371</TotalTime>
  <Words>653</Words>
  <Application>Microsoft Office PowerPoint</Application>
  <PresentationFormat>On-screen Show (4:3)</PresentationFormat>
  <Paragraphs>145</Paragraphs>
  <Slides>19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Lascar_TRIUMF_Template</vt:lpstr>
      <vt:lpstr>PowerPoint Presentation</vt:lpstr>
      <vt:lpstr>TITAN</vt:lpstr>
      <vt:lpstr>Detecting the plasma</vt:lpstr>
      <vt:lpstr>Phosphor screens are not transparent</vt:lpstr>
      <vt:lpstr>Detection based on Bradbury  Nielsen Gate (BNG) concept</vt:lpstr>
      <vt:lpstr>New mesh detector</vt:lpstr>
      <vt:lpstr>PowerPoint Presentation</vt:lpstr>
      <vt:lpstr>PowerPoint Presentation</vt:lpstr>
      <vt:lpstr>PowerPoint Presentation</vt:lpstr>
      <vt:lpstr>We put the Mesh in the CPET simulation</vt:lpstr>
      <vt:lpstr>Electron number measurement</vt:lpstr>
      <vt:lpstr>Ions can’t exit the trap either</vt:lpstr>
      <vt:lpstr>PowerPoint Presentation</vt:lpstr>
      <vt:lpstr>PowerPoint Presentation</vt:lpstr>
      <vt:lpstr>Electron number measurement</vt:lpstr>
      <vt:lpstr>Conclusions</vt:lpstr>
      <vt:lpstr>The TITAN collaboration</vt:lpstr>
      <vt:lpstr>PowerPoint Presentation</vt:lpstr>
      <vt:lpstr>A wire mesh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Lascar</dc:creator>
  <cp:lastModifiedBy>Daniel Lascar</cp:lastModifiedBy>
  <cp:revision>157</cp:revision>
  <dcterms:created xsi:type="dcterms:W3CDTF">2016-03-03T00:01:21Z</dcterms:created>
  <dcterms:modified xsi:type="dcterms:W3CDTF">2016-10-14T16:30:34Z</dcterms:modified>
</cp:coreProperties>
</file>