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28"/>
  </p:notesMasterIdLst>
  <p:handoutMasterIdLst>
    <p:handoutMasterId r:id="rId29"/>
  </p:handoutMasterIdLst>
  <p:sldIdLst>
    <p:sldId id="257" r:id="rId2"/>
    <p:sldId id="273" r:id="rId3"/>
    <p:sldId id="274" r:id="rId4"/>
    <p:sldId id="275" r:id="rId5"/>
    <p:sldId id="304" r:id="rId6"/>
    <p:sldId id="280" r:id="rId7"/>
    <p:sldId id="285" r:id="rId8"/>
    <p:sldId id="281" r:id="rId9"/>
    <p:sldId id="302" r:id="rId10"/>
    <p:sldId id="287" r:id="rId11"/>
    <p:sldId id="293" r:id="rId12"/>
    <p:sldId id="277" r:id="rId13"/>
    <p:sldId id="300" r:id="rId14"/>
    <p:sldId id="294" r:id="rId15"/>
    <p:sldId id="296" r:id="rId16"/>
    <p:sldId id="297" r:id="rId17"/>
    <p:sldId id="298" r:id="rId18"/>
    <p:sldId id="306" r:id="rId19"/>
    <p:sldId id="265" r:id="rId20"/>
    <p:sldId id="270" r:id="rId21"/>
    <p:sldId id="271" r:id="rId22"/>
    <p:sldId id="290" r:id="rId23"/>
    <p:sldId id="291" r:id="rId24"/>
    <p:sldId id="301" r:id="rId25"/>
    <p:sldId id="303" r:id="rId26"/>
    <p:sldId id="305" r:id="rId2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3F7C"/>
    <a:srgbClr val="514843"/>
    <a:srgbClr val="847470"/>
    <a:srgbClr val="95938E"/>
    <a:srgbClr val="E7E7E4"/>
    <a:srgbClr val="4F4946"/>
    <a:srgbClr val="74241F"/>
    <a:srgbClr val="A02A17"/>
    <a:srgbClr val="EAE6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1" autoAdjust="0"/>
    <p:restoredTop sz="86398" autoAdjust="0"/>
  </p:normalViewPr>
  <p:slideViewPr>
    <p:cSldViewPr snapToGrid="0" snapToObjects="1">
      <p:cViewPr>
        <p:scale>
          <a:sx n="60" d="100"/>
          <a:sy n="60" d="100"/>
        </p:scale>
        <p:origin x="-1410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BAD7AC66-19B7-6345-9F32-F7B9834B9AA7}" type="datetime1">
              <a:rPr lang="en-US"/>
              <a:pPr>
                <a:defRPr/>
              </a:pPr>
              <a:t>10/25/2017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7E8EB5D5-35E0-754F-83D8-5912210269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810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04D4055B-F5A6-A04E-9D38-48EB1FF2AB30}" type="datetime1">
              <a:rPr lang="en-US"/>
              <a:pPr>
                <a:defRPr/>
              </a:pPr>
              <a:t>10/25/2017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41DFB216-66E3-514B-BDCF-9CBADA758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262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we need to do it make certain that we can switch</a:t>
            </a:r>
            <a:r>
              <a:rPr lang="en-US" baseline="0" dirty="0" smtClean="0"/>
              <a:t> the RFQ back and forth quickly.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Nothing is new in terms of individual experiments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72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“There are many sets of parenthesis in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𝐽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𝜋</m:t>
                        </m:r>
                      </m:sup>
                    </m:sSup>
                  </m:oMath>
                </a14:m>
                <a:r>
                  <a:rPr lang="en-US" dirty="0" smtClean="0"/>
                  <a:t> column in NUBASE”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“There are many sets of parenthesis in the </a:t>
                </a:r>
                <a:r>
                  <a:rPr lang="en-US" b="0" i="0" smtClean="0">
                    <a:latin typeface="Cambria Math"/>
                  </a:rPr>
                  <a:t>𝐽^𝜋</a:t>
                </a:r>
                <a:r>
                  <a:rPr lang="en-US" dirty="0" smtClean="0"/>
                  <a:t> column in NUBASE”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87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Mention</a:t>
            </a:r>
            <a:r>
              <a:rPr lang="en-US" baseline="0" dirty="0" smtClean="0"/>
              <a:t> the successful commissioning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If isomer is more than 3-400 </a:t>
            </a:r>
            <a:r>
              <a:rPr lang="en-US" baseline="0" dirty="0" err="1" smtClean="0"/>
              <a:t>keV</a:t>
            </a:r>
            <a:r>
              <a:rPr lang="en-US" baseline="0" dirty="0" smtClean="0"/>
              <a:t> then MR-</a:t>
            </a:r>
            <a:r>
              <a:rPr lang="en-US" baseline="0" dirty="0" err="1" smtClean="0"/>
              <a:t>ToF</a:t>
            </a:r>
            <a:r>
              <a:rPr lang="en-US" baseline="0" dirty="0" smtClean="0"/>
              <a:t> alone is fine.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42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Tests have shown that we can go get</a:t>
            </a:r>
            <a:r>
              <a:rPr lang="en-US" baseline="0" dirty="0" smtClean="0"/>
              <a:t> to high precision with a 5ms excitation time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39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“There are many sets of parenthesis in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𝐽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𝜋</m:t>
                        </m:r>
                      </m:sup>
                    </m:sSup>
                  </m:oMath>
                </a14:m>
                <a:r>
                  <a:rPr lang="en-US" dirty="0" smtClean="0"/>
                  <a:t> column in NUBASE”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“There are many sets of parenthesis in the </a:t>
                </a:r>
                <a:r>
                  <a:rPr lang="en-US" b="0" i="0" smtClean="0">
                    <a:latin typeface="Cambria Math"/>
                  </a:rPr>
                  <a:t>𝐽^𝜋</a:t>
                </a:r>
                <a:r>
                  <a:rPr lang="en-US" dirty="0" smtClean="0"/>
                  <a:t> column in NUBASE”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87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jpe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microsoft.com/office/2007/relationships/hdphoto" Target="../media/hdphoto1.wdp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1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jpe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microsoft.com/office/2007/relationships/hdphoto" Target="../media/hdphoto1.wdp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1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" y="2239963"/>
            <a:ext cx="6076950" cy="655638"/>
          </a:xfrm>
        </p:spPr>
        <p:txBody>
          <a:bodyPr/>
          <a:lstStyle>
            <a:lvl1pPr algn="r">
              <a:buNone/>
              <a:defRPr b="1">
                <a:solidFill>
                  <a:srgbClr val="113F7C"/>
                </a:solidFill>
              </a:defRPr>
            </a:lvl1pPr>
            <a:lvl2pPr algn="r">
              <a:buNone/>
              <a:defRPr sz="2000" b="1">
                <a:solidFill>
                  <a:srgbClr val="6E615D"/>
                </a:solidFill>
              </a:defRPr>
            </a:lvl2pPr>
            <a:lvl3pPr algn="r">
              <a:buNone/>
              <a:defRPr sz="1400" b="1">
                <a:solidFill>
                  <a:srgbClr val="6E615D"/>
                </a:solidFill>
              </a:defRPr>
            </a:lvl3pPr>
            <a:lvl4pPr algn="r">
              <a:buNone/>
              <a:defRPr sz="1100" b="1">
                <a:solidFill>
                  <a:schemeClr val="accent1"/>
                </a:solidFill>
                <a:latin typeface="+mj-lt"/>
              </a:defRPr>
            </a:lvl4pPr>
            <a:lvl5pPr algn="r">
              <a:buNone/>
              <a:defRPr sz="1100">
                <a:solidFill>
                  <a:srgbClr val="6E615D"/>
                </a:solidFill>
                <a:latin typeface="+mj-lt"/>
              </a:defRPr>
            </a:lvl5pPr>
          </a:lstStyle>
          <a:p>
            <a:pPr lvl="0"/>
            <a:r>
              <a:rPr lang="en-CA" dirty="0" smtClean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" y="2895600"/>
            <a:ext cx="6076950" cy="457200"/>
          </a:xfrm>
        </p:spPr>
        <p:txBody>
          <a:bodyPr/>
          <a:lstStyle>
            <a:lvl1pPr algn="r">
              <a:buNone/>
              <a:defRPr sz="2000" b="1" baseline="0">
                <a:solidFill>
                  <a:srgbClr val="4F4946"/>
                </a:solidFill>
              </a:defRPr>
            </a:lvl1pPr>
          </a:lstStyle>
          <a:p>
            <a:pPr lvl="0"/>
            <a:r>
              <a:rPr lang="en-CA"/>
              <a:t>Subtitle, if any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47650" y="3581400"/>
            <a:ext cx="6076950" cy="457200"/>
          </a:xfrm>
        </p:spPr>
        <p:txBody>
          <a:bodyPr/>
          <a:lstStyle>
            <a:lvl1pPr algn="r">
              <a:buNone/>
              <a:defRPr sz="1400" b="1" baseline="0">
                <a:solidFill>
                  <a:srgbClr val="95938E"/>
                </a:solidFill>
              </a:defRPr>
            </a:lvl1pPr>
          </a:lstStyle>
          <a:p>
            <a:pPr lvl="0"/>
            <a:r>
              <a:rPr lang="en-CA"/>
              <a:t>Tagline, if any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247650" y="4343400"/>
            <a:ext cx="6076950" cy="533400"/>
          </a:xfrm>
        </p:spPr>
        <p:txBody>
          <a:bodyPr/>
          <a:lstStyle>
            <a:lvl1pPr algn="r">
              <a:buNone/>
              <a:defRPr sz="1100" b="1" baseline="0">
                <a:solidFill>
                  <a:srgbClr val="113F7C"/>
                </a:solidFill>
              </a:defRPr>
            </a:lvl1pPr>
          </a:lstStyle>
          <a:p>
            <a:pPr lvl="0"/>
            <a:r>
              <a:rPr lang="en-CA"/>
              <a:t>Name | Position | TRIUMF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7028656" y="4953000"/>
            <a:ext cx="1905000" cy="16764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7028656" y="1295400"/>
            <a:ext cx="1905000" cy="16764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2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7028656" y="3124200"/>
            <a:ext cx="1905000" cy="16764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457200" y="6087521"/>
            <a:ext cx="39688" cy="317500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221111" y="1411111"/>
            <a:ext cx="3654602" cy="464255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able Placeholder 13"/>
          <p:cNvSpPr>
            <a:spLocks noGrp="1"/>
          </p:cNvSpPr>
          <p:nvPr>
            <p:ph type="tbl" sz="quarter" idx="15"/>
          </p:nvPr>
        </p:nvSpPr>
        <p:spPr>
          <a:xfrm>
            <a:off x="381000" y="1411111"/>
            <a:ext cx="4629150" cy="4642556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9A9CC-D407-2C40-A733-1A362103C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457200" y="1495425"/>
            <a:ext cx="8077200" cy="4586288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CB916-5AC1-644C-AE40-D75B460B9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Media Placeholder 6"/>
          <p:cNvSpPr>
            <a:spLocks noGrp="1"/>
          </p:cNvSpPr>
          <p:nvPr>
            <p:ph type="media" sz="quarter" idx="13"/>
          </p:nvPr>
        </p:nvSpPr>
        <p:spPr>
          <a:xfrm>
            <a:off x="381000" y="1439863"/>
            <a:ext cx="4797425" cy="4725987"/>
          </a:xfrm>
        </p:spPr>
        <p:txBody>
          <a:bodyPr/>
          <a:lstStyle/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62575" y="1439863"/>
            <a:ext cx="3443288" cy="472598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7CCD4-CC97-4D48-A617-7F176D989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6818313" y="990600"/>
            <a:ext cx="2325687" cy="5867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533400" y="6392863"/>
            <a:ext cx="57912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-571" y="1985126"/>
            <a:ext cx="6818884" cy="3349657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ctr">
              <a:defRPr/>
            </a:pPr>
            <a:r>
              <a:rPr lang="en-US" sz="70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Thank</a:t>
            </a:r>
            <a:r>
              <a:rPr lang="en-US" sz="7000" baseline="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 </a:t>
            </a:r>
            <a:r>
              <a:rPr lang="en-US" sz="70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you!</a:t>
            </a:r>
          </a:p>
          <a:p>
            <a:pPr algn="ctr">
              <a:defRPr/>
            </a:pPr>
            <a:r>
              <a:rPr lang="en-US" sz="7000" dirty="0" smtClean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Merci</a:t>
            </a:r>
          </a:p>
        </p:txBody>
      </p:sp>
      <p:sp>
        <p:nvSpPr>
          <p:cNvPr id="35" name="Rectangle 34"/>
          <p:cNvSpPr/>
          <p:nvPr userDrawn="1"/>
        </p:nvSpPr>
        <p:spPr>
          <a:xfrm>
            <a:off x="6976324" y="2997200"/>
            <a:ext cx="2010775" cy="23375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49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6911" y="3414268"/>
            <a:ext cx="80018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060404"/>
            <a:ext cx="1179248" cy="3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8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1001" y="4025521"/>
            <a:ext cx="112609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025521"/>
            <a:ext cx="8158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3591" y="3106107"/>
            <a:ext cx="724535" cy="25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 descr="NRCan-Canada_E.jpg"/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 b="59999"/>
          <a:stretch>
            <a:fillRect/>
          </a:stretch>
        </p:blipFill>
        <p:spPr>
          <a:xfrm>
            <a:off x="6991995" y="4880210"/>
            <a:ext cx="1997786" cy="234405"/>
          </a:xfrm>
          <a:prstGeom prst="rect">
            <a:avLst/>
          </a:prstGeom>
        </p:spPr>
      </p:pic>
      <p:pic>
        <p:nvPicPr>
          <p:cNvPr id="42" name="Picture 6"/>
          <p:cNvPicPr>
            <a:picLocks noChangeAspect="1" noChangeArrowheads="1"/>
          </p:cNvPicPr>
          <p:nvPr userDrawn="1"/>
        </p:nvPicPr>
        <p:blipFill>
          <a:blip r:embed="rId8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615946"/>
            <a:ext cx="1997786" cy="20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7"/>
          <p:cNvPicPr>
            <a:picLocks noChangeAspect="1" noChangeArrowheads="1"/>
          </p:cNvPicPr>
          <p:nvPr userDrawn="1"/>
        </p:nvPicPr>
        <p:blipFill>
          <a:blip r:embed="rId9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414268"/>
            <a:ext cx="10640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7" name="Group 66"/>
          <p:cNvGrpSpPr/>
          <p:nvPr userDrawn="1"/>
        </p:nvGrpSpPr>
        <p:grpSpPr>
          <a:xfrm>
            <a:off x="6976324" y="5283983"/>
            <a:ext cx="2010775" cy="1243817"/>
            <a:chOff x="6976324" y="5353833"/>
            <a:chExt cx="2010775" cy="1243817"/>
          </a:xfrm>
        </p:grpSpPr>
        <p:sp>
          <p:nvSpPr>
            <p:cNvPr id="68" name="Rectangle 67"/>
            <p:cNvSpPr/>
            <p:nvPr userDrawn="1"/>
          </p:nvSpPr>
          <p:spPr>
            <a:xfrm>
              <a:off x="6976324" y="5353833"/>
              <a:ext cx="2010775" cy="1243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34"/>
            <p:cNvGrpSpPr/>
            <p:nvPr userDrawn="1"/>
          </p:nvGrpSpPr>
          <p:grpSpPr>
            <a:xfrm>
              <a:off x="6976324" y="5404633"/>
              <a:ext cx="2005502" cy="1134579"/>
              <a:chOff x="6976324" y="5449083"/>
              <a:chExt cx="2005502" cy="1134579"/>
            </a:xfrm>
          </p:grpSpPr>
          <p:pic>
            <p:nvPicPr>
              <p:cNvPr id="70" name="Picture 69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b="23074"/>
              <a:stretch>
                <a:fillRect/>
              </a:stretch>
            </p:blipFill>
            <p:spPr bwMode="auto">
              <a:xfrm>
                <a:off x="8510703" y="6040902"/>
                <a:ext cx="471122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" name="Picture 11"/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5449083"/>
                <a:ext cx="64735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2" name="Picture 19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18657" r="20706"/>
              <a:stretch>
                <a:fillRect/>
              </a:stretch>
            </p:blipFill>
            <p:spPr bwMode="auto">
              <a:xfrm>
                <a:off x="6976324" y="5749671"/>
                <a:ext cx="338855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73383" y="6040902"/>
                <a:ext cx="329937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4" name="Picture 5"/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421335" y="6333710"/>
                <a:ext cx="560490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5" name="Picture 2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642080" y="5449083"/>
                <a:ext cx="512253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" name="Picture 75" descr="Nordion_tag_colour.jpg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287754" y="5749671"/>
                <a:ext cx="485573" cy="249952"/>
              </a:xfrm>
              <a:prstGeom prst="rect">
                <a:avLst/>
              </a:prstGeom>
            </p:spPr>
          </p:pic>
          <p:pic>
            <p:nvPicPr>
              <p:cNvPr id="77" name="Picture 2"/>
              <p:cNvPicPr>
                <a:picLocks noChangeAspect="1" noChangeArrowheads="1"/>
              </p:cNvPicPr>
              <p:nvPr/>
            </p:nvPicPr>
            <p:blipFill>
              <a:blip r:embed="rId17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2269" r="6447"/>
              <a:stretch>
                <a:fillRect/>
              </a:stretch>
            </p:blipFill>
            <p:spPr bwMode="auto">
              <a:xfrm>
                <a:off x="6976324" y="6333710"/>
                <a:ext cx="142061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8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6040902"/>
                <a:ext cx="117592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9" name="Picture 3"/>
              <p:cNvPicPr>
                <a:picLocks noChangeAspect="1" noChangeArrowheads="1"/>
              </p:cNvPicPr>
              <p:nvPr/>
            </p:nvPicPr>
            <p:blipFill>
              <a:blip r:embed="rId19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369118" y="5749671"/>
                <a:ext cx="86987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" name="Picture 4"/>
              <p:cNvPicPr>
                <a:picLocks noChangeAspect="1" noChangeArrowheads="1"/>
              </p:cNvPicPr>
              <p:nvPr/>
            </p:nvPicPr>
            <p:blipFill>
              <a:blip r:embed="rId20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805077" y="5749671"/>
                <a:ext cx="17674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1" name="Picture 5"/>
              <p:cNvPicPr>
                <a:picLocks noChangeAspect="1" noChangeArrowheads="1"/>
              </p:cNvPicPr>
              <p:nvPr/>
            </p:nvPicPr>
            <p:blipFill>
              <a:blip r:embed="rId2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93375" y="5449083"/>
                <a:ext cx="247418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" name="Picture 6"/>
              <p:cNvPicPr>
                <a:picLocks noChangeAspect="1" noChangeArrowheads="1"/>
              </p:cNvPicPr>
              <p:nvPr/>
            </p:nvPicPr>
            <p:blipFill>
              <a:blip r:embed="rId2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3258" t="17670" r="90616" b="75131"/>
              <a:stretch>
                <a:fillRect/>
              </a:stretch>
            </p:blipFill>
            <p:spPr bwMode="auto">
              <a:xfrm>
                <a:off x="8473059" y="5449083"/>
                <a:ext cx="50241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83" name="TextBox 82"/>
          <p:cNvSpPr txBox="1"/>
          <p:nvPr userDrawn="1"/>
        </p:nvSpPr>
        <p:spPr>
          <a:xfrm>
            <a:off x="6948166" y="1798767"/>
            <a:ext cx="2113284" cy="958168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ts val="1130"/>
              </a:lnSpc>
              <a:spcAft>
                <a:spcPts val="600"/>
              </a:spcAft>
            </a:pPr>
            <a:r>
              <a:rPr lang="en-US" sz="800" b="0" dirty="0" smtClean="0">
                <a:solidFill>
                  <a:schemeClr val="bg1"/>
                </a:solidFill>
              </a:rPr>
              <a:t>TRIUMF: Alberta | British Columbia | Calgary | Carleton | Guelph | Manitoba | 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McGill | McMaster | Montréal | Northern British Columbia </a:t>
            </a:r>
            <a:r>
              <a:rPr lang="en-US" sz="800" b="0" baseline="0" dirty="0" smtClean="0">
                <a:solidFill>
                  <a:schemeClr val="bg1"/>
                </a:solidFill>
              </a:rPr>
              <a:t>| </a:t>
            </a:r>
            <a:r>
              <a:rPr lang="en-US" sz="800" b="0" dirty="0" smtClean="0">
                <a:solidFill>
                  <a:schemeClr val="bg1"/>
                </a:solidFill>
              </a:rPr>
              <a:t>Queen’s | Regina |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Saint Mary’s | Simon Fraser | Toronto | Victoria | Western |</a:t>
            </a:r>
            <a:r>
              <a:rPr lang="en-US" sz="800" b="0" baseline="0" dirty="0" smtClean="0">
                <a:solidFill>
                  <a:schemeClr val="bg1"/>
                </a:solidFill>
              </a:rPr>
              <a:t> </a:t>
            </a:r>
            <a:r>
              <a:rPr lang="en-US" sz="800" b="0" dirty="0" smtClean="0">
                <a:solidFill>
                  <a:schemeClr val="bg1"/>
                </a:solidFill>
              </a:rPr>
              <a:t>Winnipeg | York </a:t>
            </a:r>
            <a:endParaRPr lang="en-US" sz="800" b="0" dirty="0">
              <a:solidFill>
                <a:schemeClr val="bg1"/>
              </a:solidFill>
            </a:endParaRPr>
          </a:p>
        </p:txBody>
      </p:sp>
      <p:sp>
        <p:nvSpPr>
          <p:cNvPr id="44" name="Text Box 5"/>
          <p:cNvSpPr txBox="1">
            <a:spLocks noChangeArrowheads="1"/>
          </p:cNvSpPr>
          <p:nvPr userDrawn="1"/>
        </p:nvSpPr>
        <p:spPr bwMode="auto">
          <a:xfrm>
            <a:off x="6019800" y="411163"/>
            <a:ext cx="29718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rgbClr val="113F7C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et en physique des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700" dirty="0">
              <a:solidFill>
                <a:srgbClr val="113F7C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5" name="Picture 19" descr="TRIUMF_logo_white.png"/>
          <p:cNvPicPr>
            <a:picLocks noChangeAspect="1"/>
          </p:cNvPicPr>
          <p:nvPr userDrawn="1"/>
        </p:nvPicPr>
        <p:blipFill>
          <a:blip r:embed="rId2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0500" y="203200"/>
            <a:ext cx="2424113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6818313" y="990600"/>
            <a:ext cx="2325687" cy="5867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533400" y="6392863"/>
            <a:ext cx="57912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-571" y="2235078"/>
            <a:ext cx="6818884" cy="23495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ctr">
              <a:defRPr/>
            </a:pPr>
            <a:r>
              <a:rPr lang="en-US" sz="62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Thank</a:t>
            </a:r>
            <a:r>
              <a:rPr lang="en-US" sz="6200" baseline="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 </a:t>
            </a:r>
            <a:r>
              <a:rPr lang="en-US" sz="62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you!</a:t>
            </a:r>
          </a:p>
          <a:p>
            <a:pPr algn="ctr">
              <a:defRPr/>
            </a:pPr>
            <a:r>
              <a:rPr lang="en-US" sz="62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Merci!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6976324" y="2997200"/>
            <a:ext cx="2010775" cy="2638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6911" y="3414268"/>
            <a:ext cx="80018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060404"/>
            <a:ext cx="1179248" cy="3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1001" y="4025521"/>
            <a:ext cx="112609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025521"/>
            <a:ext cx="8158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3591" y="3106107"/>
            <a:ext cx="724535" cy="25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 descr="NRCan-Canada_E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 b="59999"/>
          <a:stretch>
            <a:fillRect/>
          </a:stretch>
        </p:blipFill>
        <p:spPr>
          <a:xfrm>
            <a:off x="6991995" y="4880210"/>
            <a:ext cx="1997786" cy="234405"/>
          </a:xfrm>
          <a:prstGeom prst="rect">
            <a:avLst/>
          </a:prstGeom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615946"/>
            <a:ext cx="1997786" cy="20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414268"/>
            <a:ext cx="10640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Group 35"/>
          <p:cNvGrpSpPr/>
          <p:nvPr userDrawn="1"/>
        </p:nvGrpSpPr>
        <p:grpSpPr>
          <a:xfrm>
            <a:off x="6976324" y="5283983"/>
            <a:ext cx="2010775" cy="1243817"/>
            <a:chOff x="6976324" y="5353833"/>
            <a:chExt cx="2010775" cy="1243817"/>
          </a:xfrm>
        </p:grpSpPr>
        <p:sp>
          <p:nvSpPr>
            <p:cNvPr id="34" name="Rectangle 33"/>
            <p:cNvSpPr/>
            <p:nvPr userDrawn="1"/>
          </p:nvSpPr>
          <p:spPr>
            <a:xfrm>
              <a:off x="6976324" y="5353833"/>
              <a:ext cx="2010775" cy="1243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 userDrawn="1"/>
          </p:nvGrpSpPr>
          <p:grpSpPr>
            <a:xfrm>
              <a:off x="6976324" y="5404633"/>
              <a:ext cx="2005502" cy="1134579"/>
              <a:chOff x="6976324" y="5449083"/>
              <a:chExt cx="2005502" cy="1134579"/>
            </a:xfrm>
          </p:grpSpPr>
          <p:pic>
            <p:nvPicPr>
              <p:cNvPr id="53" name="Picture 52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b="23074"/>
              <a:stretch>
                <a:fillRect/>
              </a:stretch>
            </p:blipFill>
            <p:spPr bwMode="auto">
              <a:xfrm>
                <a:off x="8510703" y="6040902"/>
                <a:ext cx="471122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" name="Picture 11"/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5449083"/>
                <a:ext cx="64735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" name="Picture 19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18657" r="20706"/>
              <a:stretch>
                <a:fillRect/>
              </a:stretch>
            </p:blipFill>
            <p:spPr bwMode="auto">
              <a:xfrm>
                <a:off x="6976324" y="5749671"/>
                <a:ext cx="338855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73383" y="6040902"/>
                <a:ext cx="329937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7" name="Picture 5"/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421335" y="6333710"/>
                <a:ext cx="560490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642080" y="5449083"/>
                <a:ext cx="512253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" name="Picture 58" descr="Nordion_tag_colour.jpg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287754" y="5749671"/>
                <a:ext cx="485573" cy="249952"/>
              </a:xfrm>
              <a:prstGeom prst="rect">
                <a:avLst/>
              </a:prstGeom>
            </p:spPr>
          </p:pic>
          <p:pic>
            <p:nvPicPr>
              <p:cNvPr id="60" name="Picture 2"/>
              <p:cNvPicPr>
                <a:picLocks noChangeAspect="1" noChangeArrowheads="1"/>
              </p:cNvPicPr>
              <p:nvPr/>
            </p:nvPicPr>
            <p:blipFill>
              <a:blip r:embed="rId17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2269" r="6447"/>
              <a:stretch>
                <a:fillRect/>
              </a:stretch>
            </p:blipFill>
            <p:spPr bwMode="auto">
              <a:xfrm>
                <a:off x="6976324" y="6333710"/>
                <a:ext cx="142061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6040902"/>
                <a:ext cx="117592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2" name="Picture 3"/>
              <p:cNvPicPr>
                <a:picLocks noChangeAspect="1" noChangeArrowheads="1"/>
              </p:cNvPicPr>
              <p:nvPr/>
            </p:nvPicPr>
            <p:blipFill>
              <a:blip r:embed="rId19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369118" y="5749671"/>
                <a:ext cx="86987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" name="Picture 4"/>
              <p:cNvPicPr>
                <a:picLocks noChangeAspect="1" noChangeArrowheads="1"/>
              </p:cNvPicPr>
              <p:nvPr/>
            </p:nvPicPr>
            <p:blipFill>
              <a:blip r:embed="rId20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805077" y="5749671"/>
                <a:ext cx="17674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" name="Picture 5"/>
              <p:cNvPicPr>
                <a:picLocks noChangeAspect="1" noChangeArrowheads="1"/>
              </p:cNvPicPr>
              <p:nvPr/>
            </p:nvPicPr>
            <p:blipFill>
              <a:blip r:embed="rId2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93375" y="5449083"/>
                <a:ext cx="247418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" name="Picture 6"/>
              <p:cNvPicPr>
                <a:picLocks noChangeAspect="1" noChangeArrowheads="1"/>
              </p:cNvPicPr>
              <p:nvPr/>
            </p:nvPicPr>
            <p:blipFill>
              <a:blip r:embed="rId2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3258" t="17670" r="90616" b="75131"/>
              <a:stretch>
                <a:fillRect/>
              </a:stretch>
            </p:blipFill>
            <p:spPr bwMode="auto">
              <a:xfrm>
                <a:off x="8473059" y="5449083"/>
                <a:ext cx="50241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66" name="TextBox 65"/>
          <p:cNvSpPr txBox="1"/>
          <p:nvPr/>
        </p:nvSpPr>
        <p:spPr>
          <a:xfrm>
            <a:off x="6948166" y="1798767"/>
            <a:ext cx="2043434" cy="958168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ts val="1130"/>
              </a:lnSpc>
              <a:spcAft>
                <a:spcPts val="600"/>
              </a:spcAft>
            </a:pPr>
            <a:r>
              <a:rPr lang="en-US" sz="800" b="0" dirty="0" smtClean="0">
                <a:solidFill>
                  <a:schemeClr val="bg1"/>
                </a:solidFill>
              </a:rPr>
              <a:t>TRIUMF: Alberta | British Columbia | Calgary | Carleton | Guelph | Manitoba | 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McGill | McMaster | Montréal | Northern British Columbia </a:t>
            </a:r>
            <a:r>
              <a:rPr lang="en-US" sz="800" b="0" baseline="0" dirty="0" smtClean="0">
                <a:solidFill>
                  <a:schemeClr val="bg1"/>
                </a:solidFill>
              </a:rPr>
              <a:t>| </a:t>
            </a:r>
            <a:r>
              <a:rPr lang="en-US" sz="800" b="0" dirty="0" smtClean="0">
                <a:solidFill>
                  <a:schemeClr val="bg1"/>
                </a:solidFill>
              </a:rPr>
              <a:t>Queen’s | Regina |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Saint Mary’s | Simon Fraser | Toronto | Victoria | Western | Winnipeg | York </a:t>
            </a:r>
            <a:endParaRPr lang="en-US" sz="800" b="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 userDrawn="1"/>
        </p:nvSpPr>
        <p:spPr>
          <a:xfrm>
            <a:off x="-1" y="4810499"/>
            <a:ext cx="6818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113F7C"/>
                </a:solidFill>
                <a:latin typeface="Myriad Pro"/>
                <a:cs typeface="Myriad Pro"/>
              </a:rPr>
              <a:t>Questions?</a:t>
            </a:r>
            <a:endParaRPr lang="en-US" sz="3600" dirty="0">
              <a:solidFill>
                <a:srgbClr val="113F7C"/>
              </a:solidFill>
              <a:latin typeface="Myriad Pro"/>
              <a:cs typeface="Myriad Pro"/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 userDrawn="1"/>
        </p:nvSpPr>
        <p:spPr bwMode="auto">
          <a:xfrm>
            <a:off x="6019800" y="411163"/>
            <a:ext cx="29718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rgbClr val="113F7C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et en physique des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700" dirty="0">
              <a:solidFill>
                <a:srgbClr val="113F7C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9" name="Picture 19" descr="TRIUMF_logo_white.png"/>
          <p:cNvPicPr>
            <a:picLocks noChangeAspect="1"/>
          </p:cNvPicPr>
          <p:nvPr userDrawn="1"/>
        </p:nvPicPr>
        <p:blipFill>
          <a:blip r:embed="rId2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0500" y="203200"/>
            <a:ext cx="2424113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7954963" cy="347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6075" y="1400175"/>
            <a:ext cx="3890963" cy="170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9438" y="1400175"/>
            <a:ext cx="3892550" cy="170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609013" y="6465888"/>
            <a:ext cx="357187" cy="344487"/>
          </a:xfrm>
        </p:spPr>
        <p:txBody>
          <a:bodyPr/>
          <a:lstStyle>
            <a:lvl1pPr>
              <a:defRPr/>
            </a:lvl1pPr>
          </a:lstStyle>
          <a:p>
            <a:fld id="{32A146C8-9893-4F0D-96CE-D0A3665AAC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35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CA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172" y="1604841"/>
            <a:ext cx="8228763" cy="3977484"/>
          </a:xfrm>
          <a:prstGeom prst="rect">
            <a:avLst/>
          </a:prstGeom>
        </p:spPr>
        <p:txBody>
          <a:bodyPr lIns="0" tIns="0" rIns="0" bIns="0"/>
          <a:lstStyle/>
          <a:p>
            <a:endParaRPr lang="en-CA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8389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2105"/>
            <a:ext cx="8229600" cy="5293895"/>
          </a:xfrm>
        </p:spPr>
        <p:txBody>
          <a:bodyPr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491916" y="8033"/>
            <a:ext cx="7467598" cy="605977"/>
          </a:xfrm>
        </p:spPr>
        <p:txBody>
          <a:bodyPr>
            <a:noAutofit/>
          </a:bodyPr>
          <a:lstStyle>
            <a:lvl1pPr algn="r">
              <a:defRPr sz="2600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7D6E3-EA9D-E741-9881-B35FD4502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hteck 6"/>
          <p:cNvSpPr/>
          <p:nvPr userDrawn="1"/>
        </p:nvSpPr>
        <p:spPr>
          <a:xfrm>
            <a:off x="0" y="630074"/>
            <a:ext cx="9144000" cy="15046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24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7D6E3-EA9D-E741-9881-B35FD4502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115247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209244"/>
            <a:ext cx="9144000" cy="64875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54051" y="603778"/>
            <a:ext cx="7835899" cy="56504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6209244"/>
            <a:ext cx="9144000" cy="64875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070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2C25A-5506-FD4F-B37D-9145376A3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44D01-0053-A943-B22B-53B005C72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12733-F38B-6A49-BC10-73E8D4B90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86354"/>
            <a:ext cx="5111750" cy="49398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48404"/>
            <a:ext cx="3008313" cy="377775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71CA4-6432-C847-B056-BB428797E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689413"/>
            <a:ext cx="5486400" cy="30381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0DE00-3A65-8A49-9448-F76943956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76999"/>
            <a:ext cx="8229600" cy="60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9" y="6396038"/>
            <a:ext cx="79925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en-US" smtClean="0"/>
              <a:t>Oct 28, 2017</a:t>
            </a:r>
            <a:endParaRPr lang="en-US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08186" y="6400800"/>
            <a:ext cx="4678414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en-US" smtClean="0"/>
              <a:t>2017 DNP Meeting</a:t>
            </a:r>
            <a:endParaRPr lang="en-US" dirty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7250" y="6400800"/>
            <a:ext cx="14398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6A860FD2-16CC-AD45-96AE-CBD078A1C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7200" y="6400800"/>
            <a:ext cx="39688" cy="317500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47113" y="6400800"/>
            <a:ext cx="39687" cy="317500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2" r:id="rId3"/>
    <p:sldLayoutId id="2147483943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5" r:id="rId13"/>
    <p:sldLayoutId id="2147483946" r:id="rId14"/>
    <p:sldLayoutId id="2147483947" r:id="rId15"/>
    <p:sldLayoutId id="2147483948" r:id="rId16"/>
    <p:sldLayoutId id="2147483949" r:id="rId17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lnSpc>
          <a:spcPts val="3040"/>
        </a:lnSpc>
        <a:spcBef>
          <a:spcPct val="0"/>
        </a:spcBef>
        <a:spcAft>
          <a:spcPct val="0"/>
        </a:spcAft>
        <a:defRPr sz="3200" b="1" kern="0" spc="0">
          <a:solidFill>
            <a:srgbClr val="113F7C"/>
          </a:solidFill>
          <a:latin typeface="Myriad Pro"/>
          <a:ea typeface="ＭＳ Ｐゴシック" pitchFamily="-109" charset="-128"/>
          <a:cs typeface="Myriad Pro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113F7C"/>
          </a:solidFill>
          <a:latin typeface="Myriad Pro"/>
          <a:ea typeface="ＭＳ Ｐゴシック" pitchFamily="-109" charset="-128"/>
          <a:cs typeface="Myriad Pro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400">
          <a:solidFill>
            <a:srgbClr val="4F4946"/>
          </a:solidFill>
          <a:latin typeface="Myriad Pro"/>
          <a:ea typeface="ＭＳ Ｐゴシック" pitchFamily="-109" charset="-128"/>
          <a:cs typeface="Myriad Pro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4F4946"/>
          </a:solidFill>
          <a:latin typeface="Myriad Pro"/>
          <a:ea typeface="ＭＳ Ｐゴシック" pitchFamily="-109" charset="-128"/>
          <a:cs typeface="Myriad Pro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1800">
          <a:solidFill>
            <a:srgbClr val="4F4946"/>
          </a:solidFill>
          <a:latin typeface="+mj-lt"/>
          <a:ea typeface="ＭＳ Ｐゴシック" pitchFamily="-109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1600">
          <a:solidFill>
            <a:srgbClr val="4F4946"/>
          </a:solidFill>
          <a:latin typeface="+mj-lt"/>
          <a:ea typeface="ＭＳ Ｐゴシック" pitchFamily="-109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0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6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7650" y="1312246"/>
            <a:ext cx="6076950" cy="655638"/>
          </a:xfrm>
        </p:spPr>
        <p:txBody>
          <a:bodyPr/>
          <a:lstStyle/>
          <a:p>
            <a:r>
              <a:rPr lang="en-US" dirty="0"/>
              <a:t>Concurrent Mass Measurement and Laser Spectroscopy for Unambiguous Isomeric State Assignment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47650" y="3179388"/>
            <a:ext cx="6076950" cy="457200"/>
          </a:xfrm>
        </p:spPr>
        <p:txBody>
          <a:bodyPr/>
          <a:lstStyle/>
          <a:p>
            <a:r>
              <a:rPr lang="en-US" i="1" dirty="0" smtClean="0"/>
              <a:t>2017 Low Energy Community Meeting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47650" y="3675996"/>
            <a:ext cx="6076950" cy="457200"/>
          </a:xfrm>
        </p:spPr>
        <p:txBody>
          <a:bodyPr/>
          <a:lstStyle/>
          <a:p>
            <a:r>
              <a:rPr lang="en-US" dirty="0" smtClean="0"/>
              <a:t>October 28, </a:t>
            </a:r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47650" y="4437996"/>
            <a:ext cx="6076950" cy="533400"/>
          </a:xfrm>
        </p:spPr>
        <p:txBody>
          <a:bodyPr/>
          <a:lstStyle/>
          <a:p>
            <a:r>
              <a:rPr lang="en-US" dirty="0" smtClean="0"/>
              <a:t>D. Lascar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/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3034" y="3660658"/>
            <a:ext cx="1901952" cy="68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7043034" y="1045522"/>
            <a:ext cx="1901952" cy="2363089"/>
            <a:chOff x="7040853" y="1417341"/>
            <a:chExt cx="1920219" cy="2103098"/>
          </a:xfrm>
        </p:grpSpPr>
        <p:sp>
          <p:nvSpPr>
            <p:cNvPr id="11" name="Rectangle 10"/>
            <p:cNvSpPr/>
            <p:nvPr/>
          </p:nvSpPr>
          <p:spPr>
            <a:xfrm>
              <a:off x="7040853" y="1417341"/>
              <a:ext cx="1920219" cy="2103098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049997" y="1463062"/>
              <a:ext cx="1901952" cy="1997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3" descr="C:\Users\aniak.TRWIN\Documents\presentations\images\100806_titanPlatformSW.jpg"/>
          <p:cNvPicPr>
            <a:picLocks noChangeAspect="1" noChangeArrowheads="1"/>
          </p:cNvPicPr>
          <p:nvPr/>
        </p:nvPicPr>
        <p:blipFill>
          <a:blip r:embed="rId4" cstate="print"/>
          <a:srcRect l="4276" t="1800" r="18264"/>
          <a:stretch>
            <a:fillRect/>
          </a:stretch>
        </p:blipFill>
        <p:spPr bwMode="auto">
          <a:xfrm>
            <a:off x="7043034" y="4676276"/>
            <a:ext cx="1901952" cy="1603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TITAN RFQ for Mass Measurement and </a:t>
            </a:r>
            <a:r>
              <a:rPr lang="en-US" dirty="0" smtClean="0"/>
              <a:t>Spectroscopy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27" name="Picture 26"/>
          <p:cNvPicPr/>
          <p:nvPr/>
        </p:nvPicPr>
        <p:blipFill>
          <a:blip r:embed="rId3"/>
          <a:stretch/>
        </p:blipFill>
        <p:spPr>
          <a:xfrm>
            <a:off x="561960" y="690660"/>
            <a:ext cx="2966040" cy="5476680"/>
          </a:xfrm>
          <a:prstGeom prst="rect">
            <a:avLst/>
          </a:prstGeom>
          <a:ln>
            <a:noFill/>
          </a:ln>
        </p:spPr>
      </p:pic>
      <p:sp>
        <p:nvSpPr>
          <p:cNvPr id="28" name="Line 2"/>
          <p:cNvSpPr/>
          <p:nvPr/>
        </p:nvSpPr>
        <p:spPr>
          <a:xfrm flipV="1">
            <a:off x="1368000" y="3426660"/>
            <a:ext cx="0" cy="1224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648000" y="1770660"/>
            <a:ext cx="720360" cy="1224360"/>
          </a:xfrm>
          <a:custGeom>
            <a:avLst/>
            <a:gdLst/>
            <a:ahLst/>
            <a:cxnLst/>
            <a:rect l="0" t="0" r="r" b="b"/>
            <a:pathLst>
              <a:path w="2001" h="3401">
                <a:moveTo>
                  <a:pt x="2000" y="3400"/>
                </a:moveTo>
                <a:cubicBezTo>
                  <a:pt x="2000" y="0"/>
                  <a:pt x="0" y="400"/>
                  <a:pt x="0" y="400"/>
                </a:cubicBezTo>
              </a:path>
            </a:pathLst>
          </a:custGeom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0" name="Line 4"/>
          <p:cNvSpPr/>
          <p:nvPr/>
        </p:nvSpPr>
        <p:spPr>
          <a:xfrm flipH="1">
            <a:off x="360000" y="1909260"/>
            <a:ext cx="288000" cy="54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432000" y="4650660"/>
            <a:ext cx="1008360" cy="720360"/>
          </a:xfrm>
          <a:custGeom>
            <a:avLst/>
            <a:gdLst/>
            <a:ahLst/>
            <a:cxnLst/>
            <a:rect l="0" t="0" r="r" b="b"/>
            <a:pathLst>
              <a:path w="2801" h="2001">
                <a:moveTo>
                  <a:pt x="0" y="2000"/>
                </a:moveTo>
                <a:cubicBezTo>
                  <a:pt x="2800" y="2000"/>
                  <a:pt x="2600" y="0"/>
                  <a:pt x="2600" y="0"/>
                </a:cubicBezTo>
              </a:path>
            </a:pathLst>
          </a:custGeom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2" name="Line 6"/>
          <p:cNvSpPr/>
          <p:nvPr/>
        </p:nvSpPr>
        <p:spPr>
          <a:xfrm>
            <a:off x="2736000" y="3714660"/>
            <a:ext cx="0" cy="432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3" name="Line 7"/>
          <p:cNvSpPr/>
          <p:nvPr/>
        </p:nvSpPr>
        <p:spPr>
          <a:xfrm flipV="1">
            <a:off x="3456000" y="5298660"/>
            <a:ext cx="432000" cy="1008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4" name="TextShape 8"/>
          <p:cNvSpPr txBox="1"/>
          <p:nvPr/>
        </p:nvSpPr>
        <p:spPr>
          <a:xfrm>
            <a:off x="69750" y="4552380"/>
            <a:ext cx="11520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From</a:t>
            </a:r>
          </a:p>
          <a:p>
            <a:r>
              <a:rPr lang="en-CA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ISAC</a:t>
            </a:r>
          </a:p>
        </p:txBody>
      </p:sp>
      <p:sp>
        <p:nvSpPr>
          <p:cNvPr id="35" name="TextShape 9"/>
          <p:cNvSpPr txBox="1"/>
          <p:nvPr/>
        </p:nvSpPr>
        <p:spPr>
          <a:xfrm>
            <a:off x="141750" y="2202660"/>
            <a:ext cx="1224000" cy="85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 Penning trap</a:t>
            </a:r>
          </a:p>
        </p:txBody>
      </p:sp>
      <p:sp>
        <p:nvSpPr>
          <p:cNvPr id="36" name="TextShape 10"/>
          <p:cNvSpPr txBox="1"/>
          <p:nvPr/>
        </p:nvSpPr>
        <p:spPr>
          <a:xfrm>
            <a:off x="3168000" y="4664340"/>
            <a:ext cx="1728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 laser spec</a:t>
            </a:r>
          </a:p>
        </p:txBody>
      </p:sp>
      <p:sp>
        <p:nvSpPr>
          <p:cNvPr id="37" name="Freeform 36"/>
          <p:cNvSpPr/>
          <p:nvPr/>
        </p:nvSpPr>
        <p:spPr>
          <a:xfrm>
            <a:off x="2736000" y="4152060"/>
            <a:ext cx="720360" cy="1296360"/>
          </a:xfrm>
          <a:custGeom>
            <a:avLst/>
            <a:gdLst/>
            <a:ahLst/>
            <a:cxnLst/>
            <a:rect l="0" t="0" r="r" b="b"/>
            <a:pathLst>
              <a:path w="2001" h="3601">
                <a:moveTo>
                  <a:pt x="0" y="0"/>
                </a:moveTo>
                <a:cubicBezTo>
                  <a:pt x="0" y="3600"/>
                  <a:pt x="2000" y="3200"/>
                  <a:pt x="2000" y="3200"/>
                </a:cubicBezTo>
              </a:path>
            </a:pathLst>
          </a:custGeom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2232000" y="2740860"/>
            <a:ext cx="504360" cy="974160"/>
          </a:xfrm>
          <a:custGeom>
            <a:avLst/>
            <a:gdLst/>
            <a:ahLst/>
            <a:cxnLst/>
            <a:rect l="0" t="0" r="r" b="b"/>
            <a:pathLst>
              <a:path w="1401" h="2706">
                <a:moveTo>
                  <a:pt x="1400" y="2705"/>
                </a:moveTo>
                <a:cubicBezTo>
                  <a:pt x="1400" y="0"/>
                  <a:pt x="0" y="1546"/>
                  <a:pt x="0" y="1546"/>
                </a:cubicBezTo>
              </a:path>
            </a:pathLst>
          </a:custGeom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9" name="Picture 38"/>
          <p:cNvPicPr/>
          <p:nvPr/>
        </p:nvPicPr>
        <p:blipFill>
          <a:blip r:embed="rId4"/>
          <a:stretch/>
        </p:blipFill>
        <p:spPr>
          <a:xfrm>
            <a:off x="4874500" y="1050660"/>
            <a:ext cx="3938040" cy="2448000"/>
          </a:xfrm>
          <a:prstGeom prst="rect">
            <a:avLst/>
          </a:prstGeom>
          <a:ln>
            <a:noFill/>
          </a:ln>
        </p:spPr>
      </p:pic>
      <p:pic>
        <p:nvPicPr>
          <p:cNvPr id="40" name="Picture 39"/>
          <p:cNvPicPr/>
          <p:nvPr/>
        </p:nvPicPr>
        <p:blipFill>
          <a:blip r:embed="rId4"/>
          <a:stretch/>
        </p:blipFill>
        <p:spPr>
          <a:xfrm>
            <a:off x="4874500" y="3498660"/>
            <a:ext cx="3938040" cy="2448000"/>
          </a:xfrm>
          <a:prstGeom prst="rect">
            <a:avLst/>
          </a:prstGeom>
          <a:ln>
            <a:noFill/>
          </a:ln>
        </p:spPr>
      </p:pic>
      <p:pic>
        <p:nvPicPr>
          <p:cNvPr id="41" name="Picture 40"/>
          <p:cNvPicPr/>
          <p:nvPr/>
        </p:nvPicPr>
        <p:blipFill>
          <a:blip r:embed="rId5"/>
          <a:stretch/>
        </p:blipFill>
        <p:spPr>
          <a:xfrm>
            <a:off x="5429980" y="3915900"/>
            <a:ext cx="3620520" cy="1472040"/>
          </a:xfrm>
          <a:prstGeom prst="rect">
            <a:avLst/>
          </a:prstGeom>
          <a:ln>
            <a:noFill/>
          </a:ln>
        </p:spPr>
      </p:pic>
      <p:sp>
        <p:nvSpPr>
          <p:cNvPr id="42" name="TextShape 13"/>
          <p:cNvSpPr txBox="1"/>
          <p:nvPr/>
        </p:nvSpPr>
        <p:spPr>
          <a:xfrm>
            <a:off x="5594500" y="5481180"/>
            <a:ext cx="3218040" cy="2185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5000" rIns="90000" bIns="4500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17         18        19         20         21         22         23         24</a:t>
            </a:r>
          </a:p>
        </p:txBody>
      </p:sp>
      <p:sp>
        <p:nvSpPr>
          <p:cNvPr id="43" name="TextShape 14"/>
          <p:cNvSpPr txBox="1"/>
          <p:nvPr/>
        </p:nvSpPr>
        <p:spPr>
          <a:xfrm>
            <a:off x="5450500" y="1136340"/>
            <a:ext cx="2088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 CLS</a:t>
            </a:r>
          </a:p>
        </p:txBody>
      </p:sp>
      <p:sp>
        <p:nvSpPr>
          <p:cNvPr id="44" name="TextShape 15"/>
          <p:cNvSpPr txBox="1"/>
          <p:nvPr/>
        </p:nvSpPr>
        <p:spPr>
          <a:xfrm>
            <a:off x="5429980" y="4794660"/>
            <a:ext cx="189252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 PT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94500" y="5946660"/>
            <a:ext cx="277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Slide courtesy of C. Babcock</a:t>
            </a:r>
            <a:endParaRPr lang="en-US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14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/>
          <p:nvPr/>
        </p:nvPicPr>
        <p:blipFill>
          <a:blip r:embed="rId2"/>
          <a:stretch/>
        </p:blipFill>
        <p:spPr>
          <a:xfrm>
            <a:off x="290957" y="946463"/>
            <a:ext cx="4019518" cy="3398122"/>
          </a:xfrm>
          <a:prstGeom prst="rect">
            <a:avLst/>
          </a:prstGeom>
          <a:ln>
            <a:noFill/>
          </a:ln>
        </p:spPr>
      </p:pic>
      <p:sp>
        <p:nvSpPr>
          <p:cNvPr id="79" name="CustomShape 6"/>
          <p:cNvSpPr/>
          <p:nvPr/>
        </p:nvSpPr>
        <p:spPr>
          <a:xfrm>
            <a:off x="228586" y="846202"/>
            <a:ext cx="4058052" cy="3559782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05984"/>
            <a:ext cx="8229600" cy="195919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</a:t>
            </a:r>
            <a:r>
              <a:rPr lang="en-US" dirty="0" smtClean="0"/>
              <a:t>elative </a:t>
            </a:r>
            <a:r>
              <a:rPr lang="en-US" dirty="0"/>
              <a:t>abundance </a:t>
            </a:r>
            <a:r>
              <a:rPr lang="en-US" dirty="0" smtClean="0"/>
              <a:t>links both experiments</a:t>
            </a:r>
            <a:endParaRPr lang="en-US" dirty="0"/>
          </a:p>
          <a:p>
            <a:r>
              <a:rPr lang="en-US" dirty="0"/>
              <a:t>H</a:t>
            </a:r>
            <a:r>
              <a:rPr lang="en-US" dirty="0" smtClean="0"/>
              <a:t>igh </a:t>
            </a:r>
            <a:r>
              <a:rPr lang="en-US" dirty="0"/>
              <a:t>resolution is not </a:t>
            </a:r>
            <a:r>
              <a:rPr lang="en-US" dirty="0" smtClean="0"/>
              <a:t>needed</a:t>
            </a:r>
          </a:p>
          <a:p>
            <a:r>
              <a:rPr lang="en-US" dirty="0"/>
              <a:t>R</a:t>
            </a:r>
            <a:r>
              <a:rPr lang="en-US" dirty="0" smtClean="0"/>
              <a:t>equires ~30/70 </a:t>
            </a:r>
            <a:r>
              <a:rPr lang="en-US" dirty="0"/>
              <a:t>split </a:t>
            </a:r>
            <a:r>
              <a:rPr lang="en-US" dirty="0" smtClean="0"/>
              <a:t>to </a:t>
            </a:r>
            <a:r>
              <a:rPr lang="en-US" dirty="0"/>
              <a:t>make unambiguous </a:t>
            </a:r>
            <a:r>
              <a:rPr lang="en-US" dirty="0" smtClean="0"/>
              <a:t>ID </a:t>
            </a:r>
            <a:r>
              <a:rPr lang="en-US" dirty="0"/>
              <a:t>with </a:t>
            </a:r>
            <a:r>
              <a:rPr lang="en-US" dirty="0" smtClean="0"/>
              <a:t>CLS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Isomer Identification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AutoShape 2" descr="https://trmail.triumf.ca/squirrelmail/src/download.php?passed_id=11085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475" y="982976"/>
            <a:ext cx="4833525" cy="320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Line 5"/>
          <p:cNvSpPr/>
          <p:nvPr/>
        </p:nvSpPr>
        <p:spPr>
          <a:xfrm>
            <a:off x="3592063" y="2584176"/>
            <a:ext cx="979654" cy="0"/>
          </a:xfrm>
          <a:prstGeom prst="line">
            <a:avLst/>
          </a:prstGeom>
          <a:ln w="108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Line Callout 3 8"/>
          <p:cNvSpPr/>
          <p:nvPr/>
        </p:nvSpPr>
        <p:spPr>
          <a:xfrm>
            <a:off x="6816725" y="477837"/>
            <a:ext cx="781050" cy="468626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5556"/>
              <a:gd name="adj6" fmla="val -41057"/>
              <a:gd name="adj7" fmla="val 373872"/>
              <a:gd name="adj8" fmla="val 50203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3/2</a:t>
            </a:r>
            <a:r>
              <a:rPr lang="en-US" baseline="30000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Line Callout 3 17"/>
          <p:cNvSpPr/>
          <p:nvPr/>
        </p:nvSpPr>
        <p:spPr>
          <a:xfrm>
            <a:off x="5067300" y="503302"/>
            <a:ext cx="971550" cy="479674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5556"/>
              <a:gd name="adj6" fmla="val -41057"/>
              <a:gd name="adj7" fmla="val 524733"/>
              <a:gd name="adj8" fmla="val 109744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11/2-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7150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aseline="30000" dirty="0" smtClean="0"/>
              <a:t>34</a:t>
            </a:r>
            <a:r>
              <a:rPr lang="en-US" sz="2400" dirty="0" smtClean="0"/>
              <a:t>Al – Placement of intruder state</a:t>
            </a:r>
          </a:p>
          <a:p>
            <a:r>
              <a:rPr lang="en-US" sz="2400" dirty="0" smtClean="0"/>
              <a:t>1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isomer predicted due to intruding structures</a:t>
            </a:r>
          </a:p>
          <a:p>
            <a:r>
              <a:rPr lang="en-US" sz="2400" dirty="0" smtClean="0"/>
              <a:t>Possibility 1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might become </a:t>
            </a:r>
            <a:r>
              <a:rPr lang="en-US" sz="2400" dirty="0" err="1" smtClean="0"/>
              <a:t>g.s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Would explain inversion in S</a:t>
            </a:r>
            <a:r>
              <a:rPr lang="en-US" sz="2400" baseline="-25000" dirty="0" smtClean="0"/>
              <a:t>2n</a:t>
            </a:r>
            <a:r>
              <a:rPr lang="en-US" sz="2400" dirty="0" smtClean="0"/>
              <a:t> around N=20</a:t>
            </a:r>
          </a:p>
          <a:p>
            <a:r>
              <a:rPr lang="en-US" sz="2400" dirty="0" smtClean="0"/>
              <a:t>Similar inversions possible around N=28</a:t>
            </a:r>
            <a:endParaRPr lang="en-US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00" y="11898"/>
            <a:ext cx="4678400" cy="320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46016" y="2719224"/>
            <a:ext cx="4474234" cy="355704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318"/>
          <p:cNvSpPr/>
          <p:nvPr/>
        </p:nvSpPr>
        <p:spPr>
          <a:xfrm>
            <a:off x="4900960" y="6121895"/>
            <a:ext cx="3964346" cy="294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wrap="non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>
              <a:defRPr sz="1400"/>
            </a:pPr>
            <a:r>
              <a:rPr dirty="0"/>
              <a:t>A. A. Kwiatkowski et al., PRC </a:t>
            </a:r>
            <a:r>
              <a:rPr b="1" dirty="0"/>
              <a:t>92</a:t>
            </a:r>
            <a:r>
              <a:rPr dirty="0"/>
              <a:t> 061301R (2015)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future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38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/>
              <a:t>In this example:</a:t>
            </a:r>
          </a:p>
          <a:p>
            <a:r>
              <a:rPr lang="en-US" sz="2400" dirty="0" smtClean="0"/>
              <a:t>None of the states are unambiguously assigned</a:t>
            </a:r>
          </a:p>
          <a:p>
            <a:r>
              <a:rPr lang="en-US" sz="2400" dirty="0" smtClean="0"/>
              <a:t>It looks like we’ve at least got the </a:t>
            </a:r>
            <a:r>
              <a:rPr lang="en-US" sz="2400" i="1" dirty="0" smtClean="0"/>
              <a:t>n</a:t>
            </a:r>
            <a:r>
              <a:rPr lang="en-US" sz="2400" dirty="0" smtClean="0"/>
              <a:t>-state for certain</a:t>
            </a:r>
          </a:p>
          <a:p>
            <a:r>
              <a:rPr lang="en-US" sz="2400" dirty="0" smtClean="0"/>
              <a:t>CLS has been performed – laser schemes known</a:t>
            </a:r>
          </a:p>
          <a:p>
            <a:pPr lvl="1"/>
            <a:r>
              <a:rPr lang="en-US" sz="2000" dirty="0" err="1" smtClean="0"/>
              <a:t>Nucl</a:t>
            </a:r>
            <a:r>
              <a:rPr lang="en-US" sz="2000" dirty="0" smtClean="0"/>
              <a:t>. Phys. </a:t>
            </a:r>
            <a:r>
              <a:rPr lang="en-US" sz="2000" b="1" dirty="0" smtClean="0"/>
              <a:t>A464</a:t>
            </a:r>
            <a:r>
              <a:rPr lang="en-US" sz="2000" dirty="0" smtClean="0"/>
              <a:t> 9 (1987)</a:t>
            </a:r>
          </a:p>
          <a:p>
            <a:r>
              <a:rPr lang="en-US" dirty="0" smtClean="0"/>
              <a:t>This is low hanging fruit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Indium…so much indium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" r="4551"/>
          <a:stretch/>
        </p:blipFill>
        <p:spPr bwMode="auto">
          <a:xfrm>
            <a:off x="4534025" y="855672"/>
            <a:ext cx="4609975" cy="330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7" t="37612" r="14839" b="48697"/>
          <a:stretch/>
        </p:blipFill>
        <p:spPr bwMode="auto">
          <a:xfrm>
            <a:off x="4595749" y="4135316"/>
            <a:ext cx="4386479" cy="57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9797332"/>
                  </p:ext>
                </p:extLst>
              </p:nvPr>
            </p:nvGraphicFramePr>
            <p:xfrm>
              <a:off x="4495800" y="4701831"/>
              <a:ext cx="4486428" cy="15849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95476"/>
                    <a:gridCol w="1495476"/>
                    <a:gridCol w="1495476"/>
                  </a:tblGrid>
                  <a:tr h="291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Species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2000" dirty="0" smtClean="0">
                              <a:latin typeface="Garamond" panose="02020404030301010803" pitchFamily="18" charset="0"/>
                            </a:rPr>
                            <a:t>Δ</a:t>
                          </a:r>
                          <a:r>
                            <a:rPr lang="en-US" sz="2000" dirty="0" smtClean="0">
                              <a:latin typeface="Garamond" panose="02020404030301010803" pitchFamily="18" charset="0"/>
                            </a:rPr>
                            <a:t> (</a:t>
                          </a:r>
                          <a:r>
                            <a:rPr lang="en-US" sz="2000" dirty="0" err="1" smtClean="0">
                              <a:latin typeface="Garamond" panose="02020404030301010803" pitchFamily="18" charset="0"/>
                            </a:rPr>
                            <a:t>keV</a:t>
                          </a:r>
                          <a:r>
                            <a:rPr lang="en-US" sz="2000" dirty="0" smtClean="0">
                              <a:latin typeface="Garamond" panose="02020404030301010803" pitchFamily="18" charset="0"/>
                            </a:rPr>
                            <a:t>)</a:t>
                          </a:r>
                          <a:endParaRPr lang="en-US" sz="2000" dirty="0"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000" b="1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latin typeface="Cambria Math"/>
                                      </a:rPr>
                                      <m:t>𝑱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latin typeface="Cambria Math"/>
                                      </a:rPr>
                                      <m:t>𝝅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</a:tr>
                  <a:tr h="291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aseline="30000" dirty="0" smtClean="0"/>
                            <a:t>128</a:t>
                          </a:r>
                          <a:r>
                            <a:rPr lang="en-US" sz="2000" baseline="0" dirty="0" smtClean="0"/>
                            <a:t>In</a:t>
                          </a:r>
                          <a:endParaRPr lang="en-US" sz="20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-74150(150)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(3)</a:t>
                          </a:r>
                          <a:r>
                            <a:rPr lang="en-US" sz="2000" baseline="30000" dirty="0" smtClean="0"/>
                            <a:t>+</a:t>
                          </a:r>
                          <a:endParaRPr lang="en-US" sz="2000" dirty="0"/>
                        </a:p>
                      </a:txBody>
                      <a:tcPr/>
                    </a:tc>
                  </a:tr>
                  <a:tr h="291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aseline="30000" dirty="0" smtClean="0"/>
                            <a:t>128m</a:t>
                          </a:r>
                          <a:r>
                            <a:rPr lang="en-US" sz="2000" baseline="0" dirty="0" smtClean="0"/>
                            <a:t>In</a:t>
                          </a:r>
                          <a:endParaRPr lang="en-US" sz="20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-74060(30)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(8</a:t>
                          </a:r>
                          <a:r>
                            <a:rPr lang="en-US" sz="2000" baseline="30000" dirty="0" smtClean="0"/>
                            <a:t>-</a:t>
                          </a:r>
                          <a:r>
                            <a:rPr lang="en-US" sz="2000" baseline="0" dirty="0" smtClean="0"/>
                            <a:t>)</a:t>
                          </a:r>
                          <a:endParaRPr lang="en-US" sz="2000" dirty="0"/>
                        </a:p>
                      </a:txBody>
                      <a:tcPr/>
                    </a:tc>
                  </a:tr>
                  <a:tr h="291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aseline="30000" dirty="0" smtClean="0"/>
                            <a:t>128n</a:t>
                          </a:r>
                          <a:r>
                            <a:rPr lang="en-US" sz="2000" baseline="0" dirty="0" smtClean="0"/>
                            <a:t>In</a:t>
                          </a:r>
                          <a:endParaRPr lang="en-US" sz="20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-73900(150)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(1)</a:t>
                          </a:r>
                          <a:r>
                            <a:rPr lang="en-US" sz="2000" baseline="30000" dirty="0" smtClean="0"/>
                            <a:t>-</a:t>
                          </a:r>
                          <a:endParaRPr lang="en-US" sz="20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5182552"/>
                  </p:ext>
                </p:extLst>
              </p:nvPr>
            </p:nvGraphicFramePr>
            <p:xfrm>
              <a:off x="4495800" y="4701831"/>
              <a:ext cx="4486428" cy="15849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95476"/>
                    <a:gridCol w="1495476"/>
                    <a:gridCol w="1495476"/>
                  </a:tblGrid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Species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2000" dirty="0" smtClean="0">
                              <a:latin typeface="Garamond" panose="02020404030301010803" pitchFamily="18" charset="0"/>
                            </a:rPr>
                            <a:t>Δ</a:t>
                          </a:r>
                          <a:r>
                            <a:rPr lang="en-US" sz="2000" dirty="0" smtClean="0">
                              <a:latin typeface="Garamond" panose="02020404030301010803" pitchFamily="18" charset="0"/>
                            </a:rPr>
                            <a:t> (</a:t>
                          </a:r>
                          <a:r>
                            <a:rPr lang="en-US" sz="2000" dirty="0" err="1" smtClean="0">
                              <a:latin typeface="Garamond" panose="02020404030301010803" pitchFamily="18" charset="0"/>
                            </a:rPr>
                            <a:t>keV</a:t>
                          </a:r>
                          <a:r>
                            <a:rPr lang="en-US" sz="2000" dirty="0" smtClean="0">
                              <a:latin typeface="Garamond" panose="02020404030301010803" pitchFamily="18" charset="0"/>
                            </a:rPr>
                            <a:t>)</a:t>
                          </a:r>
                          <a:endParaRPr lang="en-US" sz="2000" dirty="0"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200408" t="-7692" r="-408" b="-327692"/>
                          </a:stretch>
                        </a:blipFill>
                      </a:tcPr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aseline="30000" dirty="0" smtClean="0"/>
                            <a:t>128</a:t>
                          </a:r>
                          <a:r>
                            <a:rPr lang="en-US" sz="2000" baseline="0" dirty="0" smtClean="0"/>
                            <a:t>In</a:t>
                          </a:r>
                          <a:endParaRPr lang="en-US" sz="20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-74150(150)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(3)</a:t>
                          </a:r>
                          <a:r>
                            <a:rPr lang="en-US" sz="2000" baseline="30000" dirty="0" smtClean="0"/>
                            <a:t>+</a:t>
                          </a:r>
                          <a:endParaRPr lang="en-US" sz="2000" dirty="0"/>
                        </a:p>
                      </a:txBody>
                      <a:tcPr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aseline="30000" dirty="0" smtClean="0"/>
                            <a:t>128m</a:t>
                          </a:r>
                          <a:r>
                            <a:rPr lang="en-US" sz="2000" baseline="0" dirty="0" smtClean="0"/>
                            <a:t>In</a:t>
                          </a:r>
                          <a:endParaRPr lang="en-US" sz="20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-74060(30)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(8</a:t>
                          </a:r>
                          <a:r>
                            <a:rPr lang="en-US" sz="2000" baseline="30000" dirty="0" smtClean="0"/>
                            <a:t>-</a:t>
                          </a:r>
                          <a:r>
                            <a:rPr lang="en-US" sz="2000" baseline="0" dirty="0" smtClean="0"/>
                            <a:t>)</a:t>
                          </a:r>
                          <a:endParaRPr lang="en-US" sz="2000" dirty="0"/>
                        </a:p>
                      </a:txBody>
                      <a:tcPr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aseline="30000" dirty="0" smtClean="0"/>
                            <a:t>128n</a:t>
                          </a:r>
                          <a:r>
                            <a:rPr lang="en-US" sz="2000" baseline="0" dirty="0" smtClean="0"/>
                            <a:t>In</a:t>
                          </a:r>
                          <a:endParaRPr lang="en-US" sz="20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-73900(150)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(1)</a:t>
                          </a:r>
                          <a:r>
                            <a:rPr lang="en-US" sz="2000" baseline="30000" dirty="0" smtClean="0"/>
                            <a:t>-</a:t>
                          </a:r>
                          <a:endParaRPr lang="en-US" sz="20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10" name="Line Callout 2 (Accent Bar) 9"/>
          <p:cNvSpPr/>
          <p:nvPr/>
        </p:nvSpPr>
        <p:spPr>
          <a:xfrm>
            <a:off x="6839012" y="201288"/>
            <a:ext cx="1964746" cy="327192"/>
          </a:xfrm>
          <a:prstGeom prst="accentCallout2">
            <a:avLst>
              <a:gd name="adj1" fmla="val 18750"/>
              <a:gd name="adj2" fmla="val -757"/>
              <a:gd name="adj3" fmla="val 18750"/>
              <a:gd name="adj4" fmla="val -16667"/>
              <a:gd name="adj5" fmla="val 239236"/>
              <a:gd name="adj6" fmla="val -34220"/>
            </a:avLst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0000"/>
                </a:solidFill>
              </a:rPr>
              <a:t>Last year’s run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13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Modifications: MR-</a:t>
            </a:r>
            <a:r>
              <a:rPr lang="en-US" dirty="0" err="1" smtClean="0"/>
              <a:t>ToF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9219" name="Picture 3" descr="C:\Daniel Lascar\Proposals\Cd_Laser_Spec\TITAN_MRTO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" y="1068790"/>
            <a:ext cx="4226777" cy="423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812971" y="1073970"/>
                <a:ext cx="2199513" cy="724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&gt;200,000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2971" y="1073970"/>
                <a:ext cx="2199513" cy="72487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 descr="part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 t="10699" r="10169" b="3648"/>
          <a:stretch/>
        </p:blipFill>
        <p:spPr bwMode="auto">
          <a:xfrm>
            <a:off x="3971010" y="2078182"/>
            <a:ext cx="5172989" cy="388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15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heggen\Documents\Presentations &amp; Posters\Material\IG-LIS_sideview_partial_cut_glowing_discs_201402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402" y="625637"/>
            <a:ext cx="9918939" cy="557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7807"/>
            <a:ext cx="8229600" cy="605977"/>
          </a:xfrm>
        </p:spPr>
        <p:txBody>
          <a:bodyPr/>
          <a:lstStyle/>
          <a:p>
            <a:r>
              <a:rPr lang="en-US" dirty="0" smtClean="0"/>
              <a:t>Modification: Selective ionization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31785" y="594733"/>
            <a:ext cx="1891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</a:rPr>
              <a:t>Repeller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 electrode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6028" y="5231325"/>
            <a:ext cx="2403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Element </a:t>
            </a:r>
            <a:r>
              <a:rPr lang="en-US" sz="1600" u="sng" dirty="0" smtClean="0">
                <a:solidFill>
                  <a:schemeClr val="accent1">
                    <a:lumMod val="75000"/>
                  </a:schemeClr>
                </a:solidFill>
              </a:rPr>
              <a:t>selective laser ionization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 in cold environment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1272" y="2350303"/>
            <a:ext cx="2300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RFQ ion guide for radial </a:t>
            </a:r>
            <a:r>
              <a:rPr lang="en-US" sz="1400" u="sng" dirty="0" smtClean="0">
                <a:solidFill>
                  <a:schemeClr val="accent1">
                    <a:lumMod val="75000"/>
                  </a:schemeClr>
                </a:solidFill>
              </a:rPr>
              <a:t>confinement of laser ions</a:t>
            </a:r>
            <a:endParaRPr lang="en-US" sz="1400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4" name="Straight Arrow Connector 13"/>
          <p:cNvCxnSpPr>
            <a:stCxn id="16" idx="3"/>
          </p:cNvCxnSpPr>
          <p:nvPr/>
        </p:nvCxnSpPr>
        <p:spPr>
          <a:xfrm>
            <a:off x="2511994" y="2611913"/>
            <a:ext cx="3397210" cy="462612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Ellipse 82"/>
          <p:cNvSpPr/>
          <p:nvPr/>
        </p:nvSpPr>
        <p:spPr>
          <a:xfrm>
            <a:off x="4519422" y="2616712"/>
            <a:ext cx="109728" cy="109728"/>
          </a:xfrm>
          <a:prstGeom prst="ellipse">
            <a:avLst/>
          </a:prstGeom>
          <a:gradFill flip="none" rotWithShape="1">
            <a:gsLst>
              <a:gs pos="0">
                <a:srgbClr val="FF0000">
                  <a:alpha val="38000"/>
                </a:srgbClr>
              </a:gs>
              <a:gs pos="25000">
                <a:srgbClr val="FF0000">
                  <a:alpha val="58000"/>
                </a:srgbClr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Ellipse 82"/>
          <p:cNvSpPr/>
          <p:nvPr/>
        </p:nvSpPr>
        <p:spPr>
          <a:xfrm>
            <a:off x="4671822" y="2550037"/>
            <a:ext cx="109728" cy="109728"/>
          </a:xfrm>
          <a:prstGeom prst="ellipse">
            <a:avLst/>
          </a:prstGeom>
          <a:gradFill flip="none" rotWithShape="1">
            <a:gsLst>
              <a:gs pos="0">
                <a:srgbClr val="FF0000">
                  <a:alpha val="38000"/>
                </a:srgbClr>
              </a:gs>
              <a:gs pos="25000">
                <a:srgbClr val="FF0000">
                  <a:alpha val="58000"/>
                </a:srgbClr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Ellipse 82"/>
          <p:cNvSpPr/>
          <p:nvPr/>
        </p:nvSpPr>
        <p:spPr>
          <a:xfrm>
            <a:off x="5112050" y="2625765"/>
            <a:ext cx="109728" cy="109728"/>
          </a:xfrm>
          <a:prstGeom prst="ellipse">
            <a:avLst/>
          </a:prstGeom>
          <a:gradFill flip="none" rotWithShape="1">
            <a:gsLst>
              <a:gs pos="0">
                <a:srgbClr val="FF0000">
                  <a:alpha val="38000"/>
                </a:srgbClr>
              </a:gs>
              <a:gs pos="25000">
                <a:srgbClr val="FF0000">
                  <a:alpha val="58000"/>
                </a:srgbClr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052" name="Group 2051"/>
          <p:cNvGrpSpPr/>
          <p:nvPr/>
        </p:nvGrpSpPr>
        <p:grpSpPr>
          <a:xfrm>
            <a:off x="4862512" y="2587770"/>
            <a:ext cx="109728" cy="109840"/>
            <a:chOff x="-1529462" y="1860606"/>
            <a:chExt cx="109728" cy="109840"/>
          </a:xfrm>
        </p:grpSpPr>
        <p:sp>
          <p:nvSpPr>
            <p:cNvPr id="2049" name="Oval 2048"/>
            <p:cNvSpPr/>
            <p:nvPr/>
          </p:nvSpPr>
          <p:spPr>
            <a:xfrm>
              <a:off x="-1528763" y="1860606"/>
              <a:ext cx="104775" cy="1097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Ellipse 82"/>
            <p:cNvSpPr/>
            <p:nvPr/>
          </p:nvSpPr>
          <p:spPr>
            <a:xfrm>
              <a:off x="-1529462" y="1860718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alpha val="50000"/>
                    <a:lumMod val="100000"/>
                  </a:srgbClr>
                </a:gs>
                <a:gs pos="25000">
                  <a:srgbClr val="0070C0">
                    <a:alpha val="64000"/>
                  </a:srgbClr>
                </a:gs>
                <a:gs pos="100000">
                  <a:srgbClr val="0070C0"/>
                </a:gs>
              </a:gsLst>
              <a:path path="circle">
                <a:fillToRect l="50000" t="50000" r="50000" b="50000"/>
              </a:path>
              <a:tileRect/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604067" y="2847478"/>
            <a:ext cx="109728" cy="109840"/>
            <a:chOff x="-1529462" y="1860606"/>
            <a:chExt cx="109728" cy="109840"/>
          </a:xfrm>
        </p:grpSpPr>
        <p:sp>
          <p:nvSpPr>
            <p:cNvPr id="44" name="Oval 43"/>
            <p:cNvSpPr/>
            <p:nvPr/>
          </p:nvSpPr>
          <p:spPr>
            <a:xfrm>
              <a:off x="-1528763" y="1860606"/>
              <a:ext cx="104775" cy="1097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Ellipse 82"/>
            <p:cNvSpPr/>
            <p:nvPr/>
          </p:nvSpPr>
          <p:spPr>
            <a:xfrm>
              <a:off x="-1529462" y="1860718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alpha val="50000"/>
                    <a:lumMod val="100000"/>
                  </a:srgbClr>
                </a:gs>
                <a:gs pos="25000">
                  <a:srgbClr val="0070C0">
                    <a:alpha val="64000"/>
                  </a:srgbClr>
                </a:gs>
                <a:gs pos="100000">
                  <a:srgbClr val="0070C0"/>
                </a:gs>
              </a:gsLst>
              <a:path path="circle">
                <a:fillToRect l="50000" t="50000" r="50000" b="50000"/>
              </a:path>
              <a:tileRect/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053" name="Rectangle 2052"/>
          <p:cNvSpPr/>
          <p:nvPr/>
        </p:nvSpPr>
        <p:spPr>
          <a:xfrm rot="528277">
            <a:off x="6274291" y="2965190"/>
            <a:ext cx="3041391" cy="218671"/>
          </a:xfrm>
          <a:prstGeom prst="rect">
            <a:avLst/>
          </a:prstGeom>
          <a:gradFill flip="none" rotWithShape="1">
            <a:gsLst>
              <a:gs pos="0">
                <a:srgbClr val="05FF1D">
                  <a:alpha val="0"/>
                  <a:lumMod val="0"/>
                  <a:lumOff val="100000"/>
                </a:srgbClr>
              </a:gs>
              <a:gs pos="100000">
                <a:srgbClr val="05FF1D">
                  <a:alpha val="0"/>
                  <a:lumMod val="0"/>
                  <a:lumOff val="100000"/>
                </a:srgbClr>
              </a:gs>
              <a:gs pos="50000">
                <a:srgbClr val="05FF1D">
                  <a:lumMod val="100000"/>
                </a:srgbClr>
              </a:gs>
            </a:gsLst>
            <a:lin ang="16200000" scaled="1"/>
            <a:tileRect/>
          </a:gradFill>
          <a:ln cap="rnd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6541038" y="2725426"/>
            <a:ext cx="109728" cy="109840"/>
            <a:chOff x="-1529462" y="1860606"/>
            <a:chExt cx="109728" cy="109840"/>
          </a:xfrm>
        </p:grpSpPr>
        <p:sp>
          <p:nvSpPr>
            <p:cNvPr id="55" name="Oval 54"/>
            <p:cNvSpPr/>
            <p:nvPr/>
          </p:nvSpPr>
          <p:spPr>
            <a:xfrm>
              <a:off x="-1528763" y="1860606"/>
              <a:ext cx="104775" cy="1097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Ellipse 82"/>
            <p:cNvSpPr/>
            <p:nvPr/>
          </p:nvSpPr>
          <p:spPr>
            <a:xfrm>
              <a:off x="-1529462" y="1860718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alpha val="50000"/>
                    <a:lumMod val="100000"/>
                  </a:srgbClr>
                </a:gs>
                <a:gs pos="25000">
                  <a:srgbClr val="0070C0">
                    <a:alpha val="64000"/>
                  </a:srgbClr>
                </a:gs>
                <a:gs pos="100000">
                  <a:srgbClr val="0070C0"/>
                </a:gs>
              </a:gsLst>
              <a:path path="circle">
                <a:fillToRect l="50000" t="50000" r="50000" b="50000"/>
              </a:path>
              <a:tileRect/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3" name="Ellipse 82"/>
          <p:cNvSpPr/>
          <p:nvPr/>
        </p:nvSpPr>
        <p:spPr>
          <a:xfrm>
            <a:off x="6792574" y="2868356"/>
            <a:ext cx="109728" cy="109728"/>
          </a:xfrm>
          <a:prstGeom prst="ellipse">
            <a:avLst/>
          </a:prstGeom>
          <a:gradFill flip="none" rotWithShape="1">
            <a:gsLst>
              <a:gs pos="20000">
                <a:srgbClr val="FFFF00">
                  <a:alpha val="79000"/>
                </a:srgbClr>
              </a:gs>
              <a:gs pos="37000">
                <a:srgbClr val="FFC000"/>
              </a:gs>
              <a:gs pos="67000">
                <a:srgbClr val="FF0000"/>
              </a:gs>
              <a:gs pos="87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9" name="Group 48"/>
          <p:cNvGrpSpPr/>
          <p:nvPr/>
        </p:nvGrpSpPr>
        <p:grpSpPr>
          <a:xfrm>
            <a:off x="6151742" y="3007858"/>
            <a:ext cx="109728" cy="109840"/>
            <a:chOff x="-1529462" y="1860606"/>
            <a:chExt cx="109728" cy="109840"/>
          </a:xfrm>
        </p:grpSpPr>
        <p:sp>
          <p:nvSpPr>
            <p:cNvPr id="50" name="Oval 49"/>
            <p:cNvSpPr/>
            <p:nvPr/>
          </p:nvSpPr>
          <p:spPr>
            <a:xfrm>
              <a:off x="-1528763" y="1860606"/>
              <a:ext cx="104775" cy="1097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Ellipse 82"/>
            <p:cNvSpPr/>
            <p:nvPr/>
          </p:nvSpPr>
          <p:spPr>
            <a:xfrm>
              <a:off x="-1529462" y="1860718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alpha val="50000"/>
                    <a:lumMod val="100000"/>
                  </a:srgbClr>
                </a:gs>
                <a:gs pos="25000">
                  <a:srgbClr val="0070C0">
                    <a:alpha val="64000"/>
                  </a:srgbClr>
                </a:gs>
                <a:gs pos="100000">
                  <a:srgbClr val="0070C0"/>
                </a:gs>
              </a:gsLst>
              <a:path path="circle">
                <a:fillToRect l="50000" t="50000" r="50000" b="50000"/>
              </a:path>
              <a:tileRect/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980267" y="2658340"/>
            <a:ext cx="109728" cy="109840"/>
            <a:chOff x="-1529462" y="1860606"/>
            <a:chExt cx="109728" cy="109840"/>
          </a:xfrm>
        </p:grpSpPr>
        <p:sp>
          <p:nvSpPr>
            <p:cNvPr id="47" name="Oval 46"/>
            <p:cNvSpPr/>
            <p:nvPr/>
          </p:nvSpPr>
          <p:spPr>
            <a:xfrm>
              <a:off x="-1528763" y="1860606"/>
              <a:ext cx="104775" cy="1097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Ellipse 82"/>
            <p:cNvSpPr/>
            <p:nvPr/>
          </p:nvSpPr>
          <p:spPr>
            <a:xfrm>
              <a:off x="-1529462" y="1860718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alpha val="50000"/>
                    <a:lumMod val="100000"/>
                  </a:srgbClr>
                </a:gs>
                <a:gs pos="25000">
                  <a:srgbClr val="0070C0">
                    <a:alpha val="64000"/>
                  </a:srgbClr>
                </a:gs>
                <a:gs pos="100000">
                  <a:srgbClr val="0070C0"/>
                </a:gs>
              </a:gsLst>
              <a:path path="circle">
                <a:fillToRect l="50000" t="50000" r="50000" b="50000"/>
              </a:path>
              <a:tileRect/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2055" name="Straight Arrow Connector 2054"/>
          <p:cNvCxnSpPr>
            <a:stCxn id="13" idx="0"/>
          </p:cNvCxnSpPr>
          <p:nvPr/>
        </p:nvCxnSpPr>
        <p:spPr>
          <a:xfrm flipH="1" flipV="1">
            <a:off x="6699567" y="2957318"/>
            <a:ext cx="1058204" cy="2274007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Ellipse 82"/>
          <p:cNvSpPr/>
          <p:nvPr/>
        </p:nvSpPr>
        <p:spPr>
          <a:xfrm>
            <a:off x="6216118" y="2778950"/>
            <a:ext cx="109728" cy="109728"/>
          </a:xfrm>
          <a:prstGeom prst="ellipse">
            <a:avLst/>
          </a:prstGeom>
          <a:gradFill flip="none" rotWithShape="1">
            <a:gsLst>
              <a:gs pos="20000">
                <a:srgbClr val="FFFF00">
                  <a:alpha val="79000"/>
                </a:srgbClr>
              </a:gs>
              <a:gs pos="37000">
                <a:srgbClr val="FFC000"/>
              </a:gs>
              <a:gs pos="67000">
                <a:srgbClr val="FF0000"/>
              </a:gs>
              <a:gs pos="87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4" name="Group 63"/>
          <p:cNvGrpSpPr/>
          <p:nvPr/>
        </p:nvGrpSpPr>
        <p:grpSpPr>
          <a:xfrm>
            <a:off x="5909204" y="2813380"/>
            <a:ext cx="109728" cy="109840"/>
            <a:chOff x="-1529462" y="1860606"/>
            <a:chExt cx="109728" cy="109840"/>
          </a:xfrm>
        </p:grpSpPr>
        <p:sp>
          <p:nvSpPr>
            <p:cNvPr id="65" name="Oval 64"/>
            <p:cNvSpPr/>
            <p:nvPr/>
          </p:nvSpPr>
          <p:spPr>
            <a:xfrm>
              <a:off x="-1528763" y="1860606"/>
              <a:ext cx="104775" cy="1097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Ellipse 82"/>
            <p:cNvSpPr/>
            <p:nvPr/>
          </p:nvSpPr>
          <p:spPr>
            <a:xfrm>
              <a:off x="-1529462" y="1860718"/>
              <a:ext cx="109728" cy="109728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alpha val="50000"/>
                    <a:lumMod val="100000"/>
                  </a:srgbClr>
                </a:gs>
                <a:gs pos="25000">
                  <a:srgbClr val="0070C0">
                    <a:alpha val="64000"/>
                  </a:srgbClr>
                </a:gs>
                <a:gs pos="100000">
                  <a:srgbClr val="0070C0"/>
                </a:gs>
              </a:gsLst>
              <a:path path="circle">
                <a:fillToRect l="50000" t="50000" r="50000" b="50000"/>
              </a:path>
              <a:tileRect/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5" name="Ellipse 82"/>
          <p:cNvSpPr/>
          <p:nvPr/>
        </p:nvSpPr>
        <p:spPr>
          <a:xfrm>
            <a:off x="6446300" y="2880214"/>
            <a:ext cx="109728" cy="109728"/>
          </a:xfrm>
          <a:prstGeom prst="ellipse">
            <a:avLst/>
          </a:prstGeom>
          <a:gradFill flip="none" rotWithShape="1">
            <a:gsLst>
              <a:gs pos="20000">
                <a:srgbClr val="FFFF00">
                  <a:alpha val="79000"/>
                </a:srgbClr>
              </a:gs>
              <a:gs pos="37000">
                <a:srgbClr val="FFC000"/>
              </a:gs>
              <a:gs pos="67000">
                <a:srgbClr val="FF0000"/>
              </a:gs>
              <a:gs pos="87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TextBox 67"/>
          <p:cNvSpPr txBox="1"/>
          <p:nvPr/>
        </p:nvSpPr>
        <p:spPr>
          <a:xfrm>
            <a:off x="2511993" y="4829181"/>
            <a:ext cx="1489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Heat shield</a:t>
            </a:r>
          </a:p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(water cooled)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 rot="20015328">
            <a:off x="-76213" y="4747762"/>
            <a:ext cx="1489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500 MeV p+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96888" y="781322"/>
            <a:ext cx="3790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Potential barrier to </a:t>
            </a:r>
            <a:r>
              <a:rPr lang="en-US" sz="1400" u="sng" dirty="0" smtClean="0">
                <a:solidFill>
                  <a:schemeClr val="accent1">
                    <a:lumMod val="75000"/>
                  </a:schemeClr>
                </a:solidFill>
              </a:rPr>
              <a:t>suppress ions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 from target (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hifting of target and </a:t>
            </a:r>
            <a:r>
              <a:rPr lang="en-US" sz="1400" dirty="0" err="1" smtClean="0">
                <a:solidFill>
                  <a:schemeClr val="accent1">
                    <a:lumMod val="75000"/>
                  </a:schemeClr>
                </a:solidFill>
              </a:rPr>
              <a:t>repeller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 voltages)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073" name="Straight Arrow Connector 2072"/>
          <p:cNvCxnSpPr>
            <a:stCxn id="68" idx="0"/>
          </p:cNvCxnSpPr>
          <p:nvPr/>
        </p:nvCxnSpPr>
        <p:spPr>
          <a:xfrm flipV="1">
            <a:off x="3256902" y="4522982"/>
            <a:ext cx="1025387" cy="306199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75" name="Oval 2074"/>
          <p:cNvSpPr/>
          <p:nvPr/>
        </p:nvSpPr>
        <p:spPr>
          <a:xfrm>
            <a:off x="5281348" y="2556157"/>
            <a:ext cx="307817" cy="314318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77" name="Straight Arrow Connector 2076"/>
          <p:cNvCxnSpPr>
            <a:endCxn id="2075" idx="1"/>
          </p:cNvCxnSpPr>
          <p:nvPr/>
        </p:nvCxnSpPr>
        <p:spPr>
          <a:xfrm>
            <a:off x="4001811" y="1209413"/>
            <a:ext cx="1324616" cy="1392775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9" name="Straight Arrow Connector 2078"/>
          <p:cNvCxnSpPr>
            <a:stCxn id="6" idx="1"/>
          </p:cNvCxnSpPr>
          <p:nvPr/>
        </p:nvCxnSpPr>
        <p:spPr>
          <a:xfrm flipH="1">
            <a:off x="5695950" y="764010"/>
            <a:ext cx="1435835" cy="1359803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446300" y="6238378"/>
            <a:ext cx="411480" cy="0"/>
          </a:xfrm>
          <a:prstGeom prst="straightConnector1">
            <a:avLst/>
          </a:prstGeom>
          <a:ln>
            <a:round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357822" y="6243140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10mm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901241" y="6219506"/>
            <a:ext cx="277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Slide courtesy of M. </a:t>
            </a:r>
            <a:r>
              <a:rPr lang="en-US" sz="1400" i="1" dirty="0" err="1" smtClean="0">
                <a:solidFill>
                  <a:srgbClr val="FF0000"/>
                </a:solidFill>
              </a:rPr>
              <a:t>Mostamand</a:t>
            </a:r>
            <a:endParaRPr lang="en-US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7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82976"/>
            <a:ext cx="8229600" cy="5113024"/>
          </a:xfrm>
        </p:spPr>
        <p:txBody>
          <a:bodyPr>
            <a:normAutofit/>
          </a:bodyPr>
          <a:lstStyle/>
          <a:p>
            <a:r>
              <a:rPr lang="en-US" dirty="0" smtClean="0"/>
              <a:t>Represents </a:t>
            </a:r>
            <a:r>
              <a:rPr lang="en-US" dirty="0"/>
              <a:t>a </a:t>
            </a:r>
            <a:r>
              <a:rPr lang="en-US" dirty="0" smtClean="0"/>
              <a:t>negligible investment </a:t>
            </a:r>
          </a:p>
          <a:p>
            <a:pPr lvl="1"/>
            <a:r>
              <a:rPr lang="en-US" dirty="0" smtClean="0"/>
              <a:t>Broadly applicable</a:t>
            </a:r>
          </a:p>
          <a:p>
            <a:pPr lvl="1"/>
            <a:r>
              <a:rPr lang="en-US" dirty="0" smtClean="0"/>
              <a:t>Involves multiple groups to increase facility utilization</a:t>
            </a:r>
            <a:endParaRPr lang="en-US" dirty="0"/>
          </a:p>
          <a:p>
            <a:r>
              <a:rPr lang="en-US" dirty="0" smtClean="0"/>
              <a:t>Only N. American location is TRIUMF</a:t>
            </a:r>
          </a:p>
          <a:p>
            <a:pPr lvl="1"/>
            <a:r>
              <a:rPr lang="en-US" b="1" dirty="0" smtClean="0"/>
              <a:t>S1754</a:t>
            </a:r>
            <a:r>
              <a:rPr lang="en-US" dirty="0" smtClean="0"/>
              <a:t> – 7 days approved for odd-A Cd</a:t>
            </a:r>
            <a:endParaRPr lang="en-US" b="1" dirty="0" smtClean="0"/>
          </a:p>
          <a:p>
            <a:pPr lvl="1"/>
            <a:r>
              <a:rPr lang="en-US" dirty="0" smtClean="0"/>
              <a:t>But LEBIT &amp; BECOLA are sufficiently close that a shared RFQ is possible</a:t>
            </a:r>
          </a:p>
          <a:p>
            <a:r>
              <a:rPr lang="en-US" dirty="0"/>
              <a:t>Possible at </a:t>
            </a:r>
            <a:r>
              <a:rPr lang="en-US" dirty="0" smtClean="0"/>
              <a:t>TRIUMF, IGISOL, </a:t>
            </a:r>
            <a:r>
              <a:rPr lang="en-US" dirty="0"/>
              <a:t>and ISOLDE</a:t>
            </a:r>
          </a:p>
          <a:p>
            <a:pPr lvl="1"/>
            <a:r>
              <a:rPr lang="en-US" dirty="0" smtClean="0"/>
              <a:t>No </a:t>
            </a:r>
            <a:r>
              <a:rPr lang="en-US" dirty="0"/>
              <a:t>plans (yet) to pursue combined measurements of this </a:t>
            </a:r>
            <a:r>
              <a:rPr lang="en-US" dirty="0" smtClean="0"/>
              <a:t>nature…</a:t>
            </a:r>
            <a:r>
              <a:rPr lang="en-US" sz="1800" i="1" dirty="0" smtClean="0"/>
              <a:t>IGISOL proposals due mid-September </a:t>
            </a:r>
            <a:endParaRPr lang="en-US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Beginning of a campaign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4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D. Lascar – </a:t>
            </a:r>
            <a:r>
              <a:rPr lang="en-US" sz="4400" i="1" dirty="0" smtClean="0"/>
              <a:t>Hire Me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J. Henderson – TRIUMF/Livermore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C. Babcock – TRIUMF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r>
              <a:rPr lang="en-US" dirty="0" smtClean="0"/>
              <a:t>M. Pearson – TRIUMF</a:t>
            </a:r>
          </a:p>
          <a:p>
            <a:pPr marL="0" indent="0" algn="ctr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sz="6000" b="1" dirty="0" smtClean="0"/>
              <a:t>THANK YOU</a:t>
            </a:r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Collaborators	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06262" y="1295400"/>
            <a:ext cx="2002221" cy="8014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37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D. Lascar – </a:t>
            </a:r>
            <a:r>
              <a:rPr lang="en-US" sz="4400" i="1" dirty="0" smtClean="0"/>
              <a:t>Hire Me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J. Henderson – TRIUMF/Livermore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C. Babcock – TRIUMF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r>
              <a:rPr lang="en-US" dirty="0" smtClean="0"/>
              <a:t>M. Pearson – TRIUMF</a:t>
            </a:r>
          </a:p>
          <a:p>
            <a:pPr marL="0" indent="0" algn="ctr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sz="6000" b="1" dirty="0" smtClean="0"/>
              <a:t>THANK YOU</a:t>
            </a:r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Collaborators	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25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2372086"/>
              </p:ext>
            </p:extLst>
          </p:nvPr>
        </p:nvGraphicFramePr>
        <p:xfrm>
          <a:off x="5216525" y="3845589"/>
          <a:ext cx="3840480" cy="2615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" name="Graph" r:id="rId4" imgW="4165600" imgH="2921000" progId="Origin50.Graph">
                  <p:embed/>
                </p:oleObj>
              </mc:Choice>
              <mc:Fallback>
                <p:oleObj name="Graph" r:id="rId4" imgW="4165600" imgH="29210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6525" y="3845589"/>
                        <a:ext cx="3840480" cy="26151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8250288"/>
              </p:ext>
            </p:extLst>
          </p:nvPr>
        </p:nvGraphicFramePr>
        <p:xfrm>
          <a:off x="5216525" y="1284907"/>
          <a:ext cx="3840480" cy="2615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5" name="Graph" r:id="rId6" imgW="4656841" imgH="2441542" progId="Origin50.Graph">
                  <p:embed/>
                </p:oleObj>
              </mc:Choice>
              <mc:Fallback>
                <p:oleObj name="Graph" r:id="rId6" imgW="4656841" imgH="2441542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6525" y="1284907"/>
                        <a:ext cx="3840480" cy="26151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Content Placeholder 18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338084" cy="4869712"/>
          </a:xfrm>
        </p:spPr>
        <p:txBody>
          <a:bodyPr/>
          <a:lstStyle/>
          <a:p>
            <a:r>
              <a:rPr lang="en-US" dirty="0" smtClean="0"/>
              <a:t>TITAN specializes in a short measurement cycles.</a:t>
            </a:r>
          </a:p>
          <a:p>
            <a:r>
              <a:rPr lang="en-US" dirty="0" smtClean="0"/>
              <a:t>We masses of some of the shortest lived nuclides </a:t>
            </a:r>
            <a:r>
              <a:rPr lang="en-US" i="1" dirty="0" smtClean="0"/>
              <a:t>ever</a:t>
            </a:r>
            <a:r>
              <a:rPr lang="en-US" dirty="0" smtClean="0"/>
              <a:t>.</a:t>
            </a:r>
          </a:p>
          <a:p>
            <a:pPr lvl="1"/>
            <a:r>
              <a:rPr lang="en-US" baseline="30000" dirty="0" smtClean="0"/>
              <a:t>31</a:t>
            </a:r>
            <a:r>
              <a:rPr lang="en-US" dirty="0" smtClean="0"/>
              <a:t>Na (t</a:t>
            </a:r>
            <a:r>
              <a:rPr lang="en-US" baseline="-25000" dirty="0" smtClean="0"/>
              <a:t>1/2 </a:t>
            </a:r>
            <a:r>
              <a:rPr lang="en-US" dirty="0" smtClean="0"/>
              <a:t>= 17 </a:t>
            </a:r>
            <a:r>
              <a:rPr lang="en-US" dirty="0" err="1" smtClean="0"/>
              <a:t>ms</a:t>
            </a:r>
            <a:r>
              <a:rPr lang="en-US" dirty="0" smtClean="0"/>
              <a:t>)</a:t>
            </a:r>
          </a:p>
          <a:p>
            <a:pPr lvl="1"/>
            <a:r>
              <a:rPr lang="en-US" baseline="30000" dirty="0" smtClean="0"/>
              <a:t>32</a:t>
            </a:r>
            <a:r>
              <a:rPr lang="en-US" dirty="0" smtClean="0"/>
              <a:t>Na </a:t>
            </a:r>
            <a:r>
              <a:rPr lang="en-US" dirty="0"/>
              <a:t>(t</a:t>
            </a:r>
            <a:r>
              <a:rPr lang="en-US" baseline="-25000" dirty="0"/>
              <a:t>1/2 </a:t>
            </a:r>
            <a:r>
              <a:rPr lang="en-US" dirty="0"/>
              <a:t>= </a:t>
            </a:r>
            <a:r>
              <a:rPr lang="en-US" dirty="0" smtClean="0"/>
              <a:t>13 </a:t>
            </a:r>
            <a:r>
              <a:rPr lang="en-US" dirty="0" err="1"/>
              <a:t>ms</a:t>
            </a:r>
            <a:r>
              <a:rPr lang="en-US" dirty="0" smtClean="0"/>
              <a:t>)</a:t>
            </a:r>
          </a:p>
          <a:p>
            <a:pPr lvl="1"/>
            <a:r>
              <a:rPr lang="en-US" baseline="30000" dirty="0" smtClean="0"/>
              <a:t>11</a:t>
            </a:r>
            <a:r>
              <a:rPr lang="en-US" dirty="0" smtClean="0"/>
              <a:t>Li </a:t>
            </a:r>
            <a:r>
              <a:rPr lang="en-US" dirty="0"/>
              <a:t>(t</a:t>
            </a:r>
            <a:r>
              <a:rPr lang="en-US" baseline="-25000" dirty="0"/>
              <a:t>1/2 </a:t>
            </a:r>
            <a:r>
              <a:rPr lang="en-US" dirty="0"/>
              <a:t>= </a:t>
            </a:r>
            <a:r>
              <a:rPr lang="en-US" b="1" u="dbl" dirty="0" smtClean="0"/>
              <a:t>9</a:t>
            </a:r>
            <a:r>
              <a:rPr lang="en-US" dirty="0" smtClean="0"/>
              <a:t> </a:t>
            </a:r>
            <a:r>
              <a:rPr lang="en-US" dirty="0" err="1"/>
              <a:t>ms</a:t>
            </a:r>
            <a:r>
              <a:rPr lang="en-US" dirty="0" smtClean="0"/>
              <a:t>)</a:t>
            </a:r>
          </a:p>
          <a:p>
            <a:r>
              <a:rPr lang="en-US" dirty="0" smtClean="0"/>
              <a:t>Production is the limit.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 </a:t>
            </a:r>
            <a:r>
              <a:rPr lang="en-US" dirty="0"/>
              <a:t>M</a:t>
            </a:r>
            <a:r>
              <a:rPr lang="en-US" dirty="0" smtClean="0"/>
              <a:t>easurement </a:t>
            </a:r>
            <a:r>
              <a:rPr lang="en-US" dirty="0"/>
              <a:t>T</a:t>
            </a:r>
            <a:r>
              <a:rPr lang="en-US" dirty="0" smtClean="0"/>
              <a:t>imes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cxnSp>
        <p:nvCxnSpPr>
          <p:cNvPr id="10" name="Straight Arrow Connector 9"/>
          <p:cNvCxnSpPr>
            <a:stCxn id="11" idx="2"/>
          </p:cNvCxnSpPr>
          <p:nvPr/>
        </p:nvCxnSpPr>
        <p:spPr>
          <a:xfrm flipH="1">
            <a:off x="7306259" y="4422324"/>
            <a:ext cx="71" cy="1113305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277700" y="4052992"/>
            <a:ext cx="2057259" cy="369332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 err="1" smtClean="0">
                <a:solidFill>
                  <a:srgbClr val="0000FF"/>
                </a:solidFill>
                <a:latin typeface="Symbol" pitchFamily="18" charset="2"/>
              </a:rPr>
              <a:t>n</a:t>
            </a:r>
            <a:r>
              <a:rPr lang="en-US" sz="1800" b="1" baseline="-25000" dirty="0" err="1" smtClean="0">
                <a:solidFill>
                  <a:srgbClr val="0000FF"/>
                </a:solidFill>
                <a:latin typeface="Tahoma" pitchFamily="34" charset="0"/>
              </a:rPr>
              <a:t>c</a:t>
            </a:r>
            <a:r>
              <a:rPr lang="en-US" sz="1800" b="1" dirty="0" smtClean="0">
                <a:solidFill>
                  <a:srgbClr val="0000FF"/>
                </a:solidFill>
              </a:rPr>
              <a:t> = </a:t>
            </a:r>
            <a:r>
              <a:rPr lang="en-US" sz="1800" b="1" dirty="0" err="1" smtClean="0">
                <a:solidFill>
                  <a:srgbClr val="0000FF"/>
                </a:solidFill>
              </a:rPr>
              <a:t>qe</a:t>
            </a:r>
            <a:r>
              <a:rPr lang="en-US" sz="1800" b="1" dirty="0" smtClean="0">
                <a:solidFill>
                  <a:srgbClr val="0000FF"/>
                </a:solidFill>
              </a:rPr>
              <a:t>/m ∙ B/2</a:t>
            </a:r>
            <a:r>
              <a:rPr lang="en-US" sz="1800" b="1" dirty="0" smtClean="0">
                <a:solidFill>
                  <a:srgbClr val="0000FF"/>
                </a:solidFill>
                <a:latin typeface="Symbol" pitchFamily="18" charset="2"/>
              </a:rPr>
              <a:t>p</a:t>
            </a:r>
            <a:endParaRPr lang="en-US" sz="1800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19750" y="2813505"/>
            <a:ext cx="1430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baseline="30000" dirty="0" smtClean="0">
                <a:solidFill>
                  <a:srgbClr val="113F7C"/>
                </a:solidFill>
              </a:rPr>
              <a:t>31</a:t>
            </a:r>
            <a:r>
              <a:rPr lang="en-US" sz="1800" b="1" dirty="0" smtClean="0">
                <a:solidFill>
                  <a:srgbClr val="113F7C"/>
                </a:solidFill>
              </a:rPr>
              <a:t>Na</a:t>
            </a:r>
            <a:r>
              <a:rPr lang="en-US" sz="1800" b="1" baseline="30000" dirty="0" smtClean="0">
                <a:solidFill>
                  <a:srgbClr val="113F7C"/>
                </a:solidFill>
              </a:rPr>
              <a:t>+</a:t>
            </a:r>
          </a:p>
          <a:p>
            <a:r>
              <a:rPr lang="en-US" sz="1800" dirty="0">
                <a:solidFill>
                  <a:srgbClr val="113F7C"/>
                </a:solidFill>
              </a:rPr>
              <a:t>T</a:t>
            </a:r>
            <a:r>
              <a:rPr lang="en-US" sz="1800" baseline="-25000" dirty="0">
                <a:solidFill>
                  <a:srgbClr val="113F7C"/>
                </a:solidFill>
              </a:rPr>
              <a:t>1/2</a:t>
            </a:r>
            <a:r>
              <a:rPr lang="en-US" sz="1800" dirty="0">
                <a:solidFill>
                  <a:srgbClr val="113F7C"/>
                </a:solidFill>
              </a:rPr>
              <a:t> = </a:t>
            </a:r>
            <a:r>
              <a:rPr lang="en-US" sz="1800" dirty="0" smtClean="0">
                <a:solidFill>
                  <a:srgbClr val="113F7C"/>
                </a:solidFill>
              </a:rPr>
              <a:t>17 </a:t>
            </a:r>
            <a:r>
              <a:rPr lang="en-US" sz="1800" dirty="0" err="1" smtClean="0">
                <a:solidFill>
                  <a:srgbClr val="113F7C"/>
                </a:solidFill>
              </a:rPr>
              <a:t>ms</a:t>
            </a:r>
            <a:endParaRPr lang="en-US" sz="1800" dirty="0">
              <a:solidFill>
                <a:srgbClr val="113F7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00700" y="5385029"/>
            <a:ext cx="1430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baseline="30000" dirty="0" smtClean="0">
                <a:solidFill>
                  <a:srgbClr val="113F7C"/>
                </a:solidFill>
              </a:rPr>
              <a:t>32</a:t>
            </a:r>
            <a:r>
              <a:rPr lang="en-US" sz="1800" b="1" dirty="0" smtClean="0">
                <a:solidFill>
                  <a:srgbClr val="113F7C"/>
                </a:solidFill>
              </a:rPr>
              <a:t>Na</a:t>
            </a:r>
            <a:r>
              <a:rPr lang="en-US" sz="1800" b="1" baseline="30000" dirty="0" smtClean="0">
                <a:solidFill>
                  <a:srgbClr val="113F7C"/>
                </a:solidFill>
              </a:rPr>
              <a:t>+</a:t>
            </a:r>
          </a:p>
          <a:p>
            <a:r>
              <a:rPr lang="en-US" sz="1800" dirty="0" smtClean="0">
                <a:solidFill>
                  <a:srgbClr val="113F7C"/>
                </a:solidFill>
              </a:rPr>
              <a:t>T</a:t>
            </a:r>
            <a:r>
              <a:rPr lang="en-US" sz="1800" baseline="-25000" dirty="0" smtClean="0">
                <a:solidFill>
                  <a:srgbClr val="113F7C"/>
                </a:solidFill>
              </a:rPr>
              <a:t>1/2</a:t>
            </a:r>
            <a:r>
              <a:rPr lang="en-US" sz="1800" dirty="0" smtClean="0">
                <a:solidFill>
                  <a:srgbClr val="113F7C"/>
                </a:solidFill>
              </a:rPr>
              <a:t> = 13 </a:t>
            </a:r>
            <a:r>
              <a:rPr lang="en-US" sz="1800" dirty="0" err="1" smtClean="0">
                <a:solidFill>
                  <a:srgbClr val="113F7C"/>
                </a:solidFill>
              </a:rPr>
              <a:t>ms</a:t>
            </a:r>
            <a:endParaRPr lang="en-US" sz="1800" dirty="0">
              <a:solidFill>
                <a:srgbClr val="113F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65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258784"/>
            <a:ext cx="4038600" cy="5047013"/>
          </a:xfrm>
        </p:spPr>
        <p:txBody>
          <a:bodyPr/>
          <a:lstStyle/>
          <a:p>
            <a:r>
              <a:rPr lang="en-US" dirty="0" smtClean="0"/>
              <a:t>Measured the masses of </a:t>
            </a:r>
            <a:r>
              <a:rPr lang="en-US" baseline="30000" dirty="0" smtClean="0"/>
              <a:t>125g,m</a:t>
            </a:r>
            <a:r>
              <a:rPr lang="en-US" dirty="0" smtClean="0"/>
              <a:t>Cd, </a:t>
            </a:r>
            <a:r>
              <a:rPr lang="en-US" baseline="30000" dirty="0" smtClean="0"/>
              <a:t>126</a:t>
            </a:r>
            <a:r>
              <a:rPr lang="en-US" dirty="0" smtClean="0"/>
              <a:t>Cd, and </a:t>
            </a:r>
            <a:r>
              <a:rPr lang="en-US" baseline="30000" dirty="0" smtClean="0"/>
              <a:t>127g,m</a:t>
            </a:r>
            <a:r>
              <a:rPr lang="en-US" dirty="0" smtClean="0"/>
              <a:t>Cd</a:t>
            </a:r>
          </a:p>
          <a:p>
            <a:pPr lvl="1"/>
            <a:r>
              <a:rPr lang="en-US" dirty="0" smtClean="0"/>
              <a:t>First </a:t>
            </a:r>
            <a:r>
              <a:rPr lang="en-US" b="1" u="sng" dirty="0" smtClean="0"/>
              <a:t>ever</a:t>
            </a:r>
            <a:r>
              <a:rPr lang="en-US" dirty="0" smtClean="0"/>
              <a:t> measurement of </a:t>
            </a:r>
            <a:r>
              <a:rPr lang="en-US" baseline="30000" dirty="0" smtClean="0"/>
              <a:t>127g</a:t>
            </a:r>
            <a:r>
              <a:rPr lang="en-US" dirty="0" smtClean="0"/>
              <a:t>Cd</a:t>
            </a:r>
          </a:p>
          <a:p>
            <a:r>
              <a:rPr lang="en-US" dirty="0" smtClean="0"/>
              <a:t>Made possible with EBIT and Highly Charged Ions (HCI)</a:t>
            </a:r>
          </a:p>
          <a:p>
            <a:r>
              <a:rPr lang="en-US" dirty="0" smtClean="0"/>
              <a:t>Paper submitted to PRC – Rapid Comm.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23881"/>
            <a:ext cx="4495800" cy="3724943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Cd mass measurements at TITAN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63886" y="5148824"/>
            <a:ext cx="4096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D. Lascar </a:t>
            </a:r>
            <a:r>
              <a:rPr lang="en-US" sz="1400" i="1" dirty="0" smtClean="0"/>
              <a:t>et al.,</a:t>
            </a:r>
            <a:r>
              <a:rPr lang="en-US" sz="1400" dirty="0" smtClean="0"/>
              <a:t> </a:t>
            </a:r>
            <a:r>
              <a:rPr lang="en-US" sz="1400" i="1" dirty="0" smtClean="0"/>
              <a:t>PRC </a:t>
            </a:r>
            <a:r>
              <a:rPr lang="en-US" sz="1400" b="1" dirty="0" smtClean="0"/>
              <a:t>96</a:t>
            </a:r>
            <a:r>
              <a:rPr lang="en-US" sz="1400" dirty="0"/>
              <a:t> </a:t>
            </a:r>
            <a:r>
              <a:rPr lang="en-US" sz="1400" dirty="0" smtClean="0"/>
              <a:t>044323 (2017).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81546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Optimizing PTMS Performance</a:t>
            </a:r>
            <a:endParaRPr lang="en-US" dirty="0"/>
          </a:p>
        </p:txBody>
      </p:sp>
      <p:grpSp>
        <p:nvGrpSpPr>
          <p:cNvPr id="4" name="Group 25"/>
          <p:cNvGrpSpPr/>
          <p:nvPr/>
        </p:nvGrpSpPr>
        <p:grpSpPr>
          <a:xfrm>
            <a:off x="756876" y="1445153"/>
            <a:ext cx="2898769" cy="893414"/>
            <a:chOff x="5639019" y="3576001"/>
            <a:chExt cx="2898769" cy="893414"/>
          </a:xfrm>
        </p:grpSpPr>
        <p:grpSp>
          <p:nvGrpSpPr>
            <p:cNvPr id="5" name="Group 24"/>
            <p:cNvGrpSpPr/>
            <p:nvPr/>
          </p:nvGrpSpPr>
          <p:grpSpPr>
            <a:xfrm>
              <a:off x="5639019" y="3576001"/>
              <a:ext cx="2898769" cy="893414"/>
              <a:chOff x="6245226" y="5084760"/>
              <a:chExt cx="2898769" cy="893414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6245226" y="5084760"/>
                <a:ext cx="2637518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 err="1">
                    <a:latin typeface="Symbol" pitchFamily="18" charset="2"/>
                  </a:rPr>
                  <a:t>d</a:t>
                </a:r>
                <a:r>
                  <a:rPr lang="en-US" sz="2400" dirty="0" err="1"/>
                  <a:t>m</a:t>
                </a:r>
                <a:r>
                  <a:rPr lang="en-US" sz="2400" dirty="0"/>
                  <a:t> </a:t>
                </a:r>
                <a:r>
                  <a:rPr lang="en-US" sz="2400" dirty="0" smtClean="0"/>
                  <a:t>  </a:t>
                </a:r>
                <a:r>
                  <a:rPr lang="en-US" sz="2400" dirty="0"/>
                  <a:t>	   </a:t>
                </a:r>
                <a:r>
                  <a:rPr lang="en-US" sz="2400" dirty="0" smtClean="0"/>
                  <a:t>  </a:t>
                </a:r>
                <a:r>
                  <a:rPr lang="en-US" sz="2400" dirty="0"/>
                  <a:t>m</a:t>
                </a:r>
              </a:p>
              <a:p>
                <a:r>
                  <a:rPr lang="en-US" sz="2400" dirty="0" smtClean="0"/>
                  <a:t>  m      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q</a:t>
                </a:r>
                <a:r>
                  <a:rPr lang="en-US" sz="2400" dirty="0"/>
                  <a:t> </a:t>
                </a:r>
                <a:r>
                  <a:rPr lang="en-US" sz="2400" dirty="0" smtClean="0"/>
                  <a:t>e </a:t>
                </a:r>
                <a:r>
                  <a:rPr lang="en-US" sz="2400" dirty="0" smtClean="0">
                    <a:solidFill>
                      <a:srgbClr val="113F7C"/>
                    </a:solidFill>
                  </a:rPr>
                  <a:t>B</a:t>
                </a:r>
                <a:r>
                  <a:rPr lang="en-US" sz="2400" dirty="0" smtClean="0"/>
                  <a:t> </a:t>
                </a:r>
                <a:r>
                  <a:rPr lang="en-US" sz="2400" dirty="0">
                    <a:solidFill>
                      <a:srgbClr val="00B050"/>
                    </a:solidFill>
                  </a:rPr>
                  <a:t>T</a:t>
                </a:r>
                <a:r>
                  <a:rPr lang="en-US" sz="2400" baseline="-25000" dirty="0">
                    <a:solidFill>
                      <a:srgbClr val="00B050"/>
                    </a:solidFill>
                  </a:rPr>
                  <a:t>RF</a:t>
                </a:r>
                <a:r>
                  <a:rPr lang="en-US" sz="2400" dirty="0"/>
                  <a:t> </a:t>
                </a:r>
              </a:p>
            </p:txBody>
          </p:sp>
          <p:graphicFrame>
            <p:nvGraphicFramePr>
              <p:cNvPr id="8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41266776"/>
                  </p:ext>
                </p:extLst>
              </p:nvPr>
            </p:nvGraphicFramePr>
            <p:xfrm>
              <a:off x="8443330" y="5429828"/>
              <a:ext cx="700665" cy="5483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73" name="Equation" r:id="rId3" imgW="291973" imgH="228501" progId="Equation.3">
                      <p:embed/>
                    </p:oleObj>
                  </mc:Choice>
                  <mc:Fallback>
                    <p:oleObj name="Equation" r:id="rId3" imgW="291973" imgH="228501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443330" y="5429828"/>
                            <a:ext cx="700665" cy="54834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9" name="Straight Connector 8"/>
              <p:cNvCxnSpPr/>
              <p:nvPr/>
            </p:nvCxnSpPr>
            <p:spPr>
              <a:xfrm>
                <a:off x="6325858" y="5457905"/>
                <a:ext cx="43672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7236690" y="5460177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/>
            <p:cNvSpPr txBox="1"/>
            <p:nvPr/>
          </p:nvSpPr>
          <p:spPr>
            <a:xfrm>
              <a:off x="6210877" y="3719658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≈</a:t>
              </a:r>
              <a:endParaRPr lang="en-US" sz="24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710477" y="892175"/>
            <a:ext cx="383149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baseline="30000" dirty="0" smtClean="0">
                <a:solidFill>
                  <a:srgbClr val="113F7C"/>
                </a:solidFill>
              </a:rPr>
              <a:t>74</a:t>
            </a:r>
            <a:r>
              <a:rPr lang="en-US" sz="2000" b="1" dirty="0" smtClean="0">
                <a:solidFill>
                  <a:srgbClr val="113F7C"/>
                </a:solidFill>
              </a:rPr>
              <a:t>Rb</a:t>
            </a:r>
            <a:r>
              <a:rPr lang="en-US" sz="2000" b="1" baseline="30000" dirty="0" smtClean="0">
                <a:solidFill>
                  <a:srgbClr val="113F7C"/>
                </a:solidFill>
              </a:rPr>
              <a:t>8+  	</a:t>
            </a:r>
            <a:r>
              <a:rPr lang="en-US" sz="2000" b="1" dirty="0" smtClean="0">
                <a:solidFill>
                  <a:srgbClr val="113F7C"/>
                </a:solidFill>
              </a:rPr>
              <a:t>T</a:t>
            </a:r>
            <a:r>
              <a:rPr lang="en-US" sz="2000" b="1" baseline="-25000" dirty="0" smtClean="0">
                <a:solidFill>
                  <a:srgbClr val="113F7C"/>
                </a:solidFill>
              </a:rPr>
              <a:t>1/2</a:t>
            </a:r>
            <a:r>
              <a:rPr lang="en-US" sz="2000" b="1" dirty="0" smtClean="0">
                <a:solidFill>
                  <a:srgbClr val="113F7C"/>
                </a:solidFill>
              </a:rPr>
              <a:t> = 64 ms</a:t>
            </a:r>
          </a:p>
          <a:p>
            <a:pPr algn="ctr"/>
            <a:r>
              <a:rPr lang="en-US" sz="2000" dirty="0" smtClean="0"/>
              <a:t>Heaviest </a:t>
            </a:r>
            <a:r>
              <a:rPr lang="en-US" sz="2000" dirty="0" err="1" smtClean="0"/>
              <a:t>superallowed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Symbol" pitchFamily="18" charset="2"/>
              </a:rPr>
              <a:t>b</a:t>
            </a:r>
            <a:r>
              <a:rPr lang="en-US" sz="2000" dirty="0" smtClean="0"/>
              <a:t> emitter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492626" y="3829051"/>
            <a:ext cx="4572000" cy="2251853"/>
            <a:chOff x="4340226" y="4400551"/>
            <a:chExt cx="4572000" cy="2251853"/>
          </a:xfrm>
        </p:grpSpPr>
        <p:grpSp>
          <p:nvGrpSpPr>
            <p:cNvPr id="25" name="Group 24"/>
            <p:cNvGrpSpPr/>
            <p:nvPr/>
          </p:nvGrpSpPr>
          <p:grpSpPr>
            <a:xfrm>
              <a:off x="4340226" y="4400551"/>
              <a:ext cx="4572000" cy="2251853"/>
              <a:chOff x="4121151" y="1524001"/>
              <a:chExt cx="4572000" cy="2251853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 cstate="print"/>
              <a:srcRect t="51755"/>
              <a:stretch>
                <a:fillRect/>
              </a:stretch>
            </p:blipFill>
            <p:spPr>
              <a:xfrm>
                <a:off x="4121151" y="1524001"/>
                <a:ext cx="4572000" cy="2251853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7448550" y="1628775"/>
                <a:ext cx="457200" cy="209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229225" y="1630136"/>
                <a:ext cx="457200" cy="209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7" name="Straight Arrow Connector 16"/>
            <p:cNvCxnSpPr/>
            <p:nvPr/>
          </p:nvCxnSpPr>
          <p:spPr>
            <a:xfrm>
              <a:off x="5401311" y="5235575"/>
              <a:ext cx="64008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5273338" y="4645025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</a:rPr>
                <a:t>~1/T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RF</a:t>
              </a:r>
              <a:endParaRPr lang="en-US" b="1" baseline="-250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60591" y="2487087"/>
            <a:ext cx="392566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	</a:t>
            </a:r>
            <a:r>
              <a:rPr lang="en-US" sz="1800" dirty="0" smtClean="0">
                <a:sym typeface="Wingdings" pitchFamily="2" charset="2"/>
              </a:rPr>
              <a:t>limited by yield/beam time</a:t>
            </a:r>
            <a:endParaRPr lang="en-US" sz="1800" dirty="0" smtClean="0"/>
          </a:p>
          <a:p>
            <a:r>
              <a:rPr lang="en-US" sz="1800" dirty="0" smtClean="0">
                <a:solidFill>
                  <a:srgbClr val="00B050"/>
                </a:solidFill>
              </a:rPr>
              <a:t>T</a:t>
            </a:r>
            <a:r>
              <a:rPr lang="en-US" sz="1800" baseline="-25000" dirty="0" smtClean="0">
                <a:solidFill>
                  <a:srgbClr val="00B050"/>
                </a:solidFill>
              </a:rPr>
              <a:t>RF</a:t>
            </a:r>
            <a:r>
              <a:rPr lang="en-US" sz="1800" dirty="0" smtClean="0"/>
              <a:t>	</a:t>
            </a:r>
            <a:r>
              <a:rPr lang="en-US" sz="1800" dirty="0" smtClean="0">
                <a:sym typeface="Wingdings" pitchFamily="2" charset="2"/>
              </a:rPr>
              <a:t>limited by T</a:t>
            </a:r>
            <a:r>
              <a:rPr lang="en-US" sz="1800" baseline="-25000" dirty="0" smtClean="0">
                <a:sym typeface="Wingdings" pitchFamily="2" charset="2"/>
              </a:rPr>
              <a:t>1/2</a:t>
            </a:r>
            <a:endParaRPr lang="en-US" sz="1800" baseline="-25000" dirty="0" smtClean="0"/>
          </a:p>
          <a:p>
            <a:r>
              <a:rPr lang="en-US" sz="1800" dirty="0" smtClean="0">
                <a:solidFill>
                  <a:srgbClr val="113F7C"/>
                </a:solidFill>
              </a:rPr>
              <a:t>B</a:t>
            </a:r>
            <a:r>
              <a:rPr lang="en-US" sz="1800" dirty="0" smtClean="0"/>
              <a:t>	</a:t>
            </a:r>
            <a:r>
              <a:rPr lang="en-US" sz="1800" dirty="0" smtClean="0">
                <a:sym typeface="Wingdings" pitchFamily="2" charset="2"/>
              </a:rPr>
              <a:t>limited by </a:t>
            </a:r>
            <a:r>
              <a:rPr lang="en-US" sz="1800" dirty="0" smtClean="0">
                <a:latin typeface="Symbol" pitchFamily="18" charset="2"/>
                <a:sym typeface="Wingdings" pitchFamily="2" charset="2"/>
              </a:rPr>
              <a:t>d</a:t>
            </a:r>
            <a:r>
              <a:rPr lang="en-US" sz="1800" dirty="0" smtClean="0">
                <a:sym typeface="Wingdings" pitchFamily="2" charset="2"/>
              </a:rPr>
              <a:t>B/B</a:t>
            </a:r>
            <a:endParaRPr lang="en-US" sz="1800" dirty="0" smtClean="0"/>
          </a:p>
          <a:p>
            <a:r>
              <a:rPr lang="en-US" sz="1800" dirty="0" smtClean="0">
                <a:solidFill>
                  <a:schemeClr val="accent6"/>
                </a:solidFill>
              </a:rPr>
              <a:t>q</a:t>
            </a:r>
            <a:r>
              <a:rPr lang="en-US" sz="1800" dirty="0" smtClean="0"/>
              <a:t>	</a:t>
            </a:r>
            <a:r>
              <a:rPr lang="en-US" sz="1800" dirty="0" smtClean="0">
                <a:sym typeface="Wingdings" pitchFamily="2" charset="2"/>
              </a:rPr>
              <a:t>up to Z+</a:t>
            </a:r>
          </a:p>
          <a:p>
            <a:endParaRPr lang="en-US" dirty="0">
              <a:sym typeface="Wingdings" pitchFamily="2" charset="2"/>
            </a:endParaRPr>
          </a:p>
          <a:p>
            <a:endParaRPr lang="en-US" dirty="0" smtClean="0">
              <a:sym typeface="Wingdings" pitchFamily="2" charset="2"/>
            </a:endParaRPr>
          </a:p>
          <a:p>
            <a:pPr algn="ctr"/>
            <a:r>
              <a:rPr lang="en-US" sz="2000" dirty="0" smtClean="0">
                <a:solidFill>
                  <a:srgbClr val="113F7C"/>
                </a:solidFill>
                <a:sym typeface="Wingdings" pitchFamily="2" charset="2"/>
              </a:rPr>
              <a:t>Charge breeding can boost precision</a:t>
            </a:r>
          </a:p>
          <a:p>
            <a:pPr algn="ctr"/>
            <a:r>
              <a:rPr lang="en-US" sz="2000" dirty="0" smtClean="0">
                <a:solidFill>
                  <a:srgbClr val="113F7C"/>
                </a:solidFill>
                <a:sym typeface="Wingdings" pitchFamily="2" charset="2"/>
              </a:rPr>
              <a:t>or</a:t>
            </a:r>
          </a:p>
          <a:p>
            <a:pPr algn="ctr"/>
            <a:r>
              <a:rPr lang="en-US" sz="2000" dirty="0" smtClean="0">
                <a:solidFill>
                  <a:srgbClr val="113F7C"/>
                </a:solidFill>
                <a:sym typeface="Wingdings" pitchFamily="2" charset="2"/>
              </a:rPr>
              <a:t>reduce experimental requirements for the same precision</a:t>
            </a:r>
          </a:p>
          <a:p>
            <a:endParaRPr lang="en-US" dirty="0" smtClean="0"/>
          </a:p>
        </p:txBody>
      </p:sp>
      <p:sp>
        <p:nvSpPr>
          <p:cNvPr id="20" name="Oval 19"/>
          <p:cNvSpPr/>
          <p:nvPr/>
        </p:nvSpPr>
        <p:spPr>
          <a:xfrm>
            <a:off x="323850" y="3324225"/>
            <a:ext cx="2066925" cy="3714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104917" y="6095788"/>
            <a:ext cx="31202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Ettenauer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PRL 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107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(2011)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272501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885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47433" y="1665795"/>
            <a:ext cx="3557587" cy="213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6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build="p"/>
      <p:bldP spid="20" grpId="0" animBg="1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Opportunities &amp; Challenges of HCI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57200" y="1038225"/>
                <a:ext cx="4038600" cy="4754563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dirty="0" smtClean="0">
                    <a:solidFill>
                      <a:srgbClr val="113F7C"/>
                    </a:solidFill>
                    <a:latin typeface="+mj-lt"/>
                  </a:rPr>
                  <a:t>Gain is moderated by charge breeding process</a:t>
                </a:r>
              </a:p>
              <a:p>
                <a:r>
                  <a:rPr lang="en-US" dirty="0" smtClean="0">
                    <a:solidFill>
                      <a:srgbClr val="113F7C"/>
                    </a:solidFill>
                    <a:latin typeface="+mj-lt"/>
                  </a:rPr>
                  <a:t>Transport, injection, ejection: </a:t>
                </a:r>
              </a:p>
              <a:p>
                <a:pPr lvl="1"/>
                <a:r>
                  <a:rPr lang="en-US" dirty="0" smtClean="0">
                    <a:solidFill>
                      <a:srgbClr val="113F7C"/>
                    </a:solidFill>
                    <a:latin typeface="+mj-lt"/>
                    <a:sym typeface="Wingdings" panose="05000000000000000000" pitchFamily="2" charset="2"/>
                  </a:rPr>
                  <a:t>non-limiting (CPET, </a:t>
                </a:r>
                <a:r>
                  <a:rPr lang="en-US" dirty="0" smtClean="0">
                    <a:solidFill>
                      <a:srgbClr val="C00000"/>
                    </a:solidFill>
                    <a:latin typeface="+mj-lt"/>
                    <a:sym typeface="Wingdings" panose="05000000000000000000" pitchFamily="2" charset="2"/>
                  </a:rPr>
                  <a:t>D. Lascar’s</a:t>
                </a:r>
                <a:r>
                  <a:rPr lang="en-US" dirty="0" smtClean="0">
                    <a:solidFill>
                      <a:srgbClr val="113F7C"/>
                    </a:solidFill>
                    <a:latin typeface="+mj-lt"/>
                    <a:sym typeface="Wingdings" panose="05000000000000000000" pitchFamily="2" charset="2"/>
                  </a:rPr>
                  <a:t> poster)</a:t>
                </a:r>
              </a:p>
              <a:p>
                <a:r>
                  <a:rPr lang="en-US" dirty="0" smtClean="0">
                    <a:solidFill>
                      <a:srgbClr val="113F7C"/>
                    </a:solidFill>
                    <a:latin typeface="+mj-lt"/>
                    <a:sym typeface="Wingdings" panose="05000000000000000000" pitchFamily="2" charset="2"/>
                  </a:rPr>
                  <a:t>Nuclear decay:</a:t>
                </a:r>
              </a:p>
              <a:p>
                <a:pPr lvl="1"/>
                <a:r>
                  <a:rPr lang="en-US" dirty="0" smtClean="0">
                    <a:solidFill>
                      <a:srgbClr val="113F7C"/>
                    </a:solidFill>
                    <a:latin typeface="+mj-lt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rgbClr val="113F7C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113F7C"/>
                            </a:solidFill>
                            <a:latin typeface="Cambria Math"/>
                          </a:rPr>
                          <m:t>𝑻</m:t>
                        </m:r>
                      </m:e>
                      <m:sub>
                        <m:r>
                          <a:rPr lang="en-US" b="1" i="1">
                            <a:solidFill>
                              <a:srgbClr val="113F7C"/>
                            </a:solidFill>
                            <a:latin typeface="Cambria Math"/>
                          </a:rPr>
                          <m:t>𝟏</m:t>
                        </m:r>
                        <m:r>
                          <a:rPr lang="en-US" b="1" i="1">
                            <a:solidFill>
                              <a:srgbClr val="113F7C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en-US" b="1" i="1">
                            <a:solidFill>
                              <a:srgbClr val="113F7C"/>
                            </a:solidFill>
                            <a:latin typeface="Cambria Math"/>
                          </a:rPr>
                          <m:t>𝟐</m:t>
                        </m:r>
                      </m:sub>
                    </m:sSub>
                    <m:r>
                      <a:rPr lang="en-US" b="1" i="1">
                        <a:solidFill>
                          <a:srgbClr val="113F7C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solidFill>
                      <a:srgbClr val="113F7C"/>
                    </a:solidFill>
                    <a:latin typeface="+mj-lt"/>
                    <a:sym typeface="Wingdings" panose="05000000000000000000" pitchFamily="2" charset="2"/>
                  </a:rPr>
                  <a:t> vs.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113F7C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113F7C"/>
                            </a:solidFill>
                            <a:latin typeface="Cambria Math"/>
                          </a:rPr>
                          <m:t>𝑻</m:t>
                        </m:r>
                      </m:e>
                      <m:sub>
                        <m:r>
                          <a:rPr lang="en-US" b="1" i="1">
                            <a:solidFill>
                              <a:srgbClr val="113F7C"/>
                            </a:solidFill>
                            <a:latin typeface="Cambria Math"/>
                          </a:rPr>
                          <m:t>𝒄𝒃</m:t>
                        </m:r>
                      </m:sub>
                    </m:sSub>
                  </m:oMath>
                </a14:m>
                <a:endParaRPr lang="en-US" b="1" dirty="0" smtClean="0">
                  <a:solidFill>
                    <a:srgbClr val="113F7C"/>
                  </a:solidFill>
                  <a:latin typeface="+mj-lt"/>
                </a:endParaRPr>
              </a:p>
              <a:p>
                <a:r>
                  <a:rPr lang="en-US" dirty="0" smtClean="0">
                    <a:solidFill>
                      <a:srgbClr val="113F7C"/>
                    </a:solidFill>
                    <a:latin typeface="+mj-lt"/>
                  </a:rPr>
                  <a:t>Charge state distribution: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solidFill>
                              <a:srgbClr val="113F7C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l-GR" i="1">
                            <a:solidFill>
                              <a:srgbClr val="113F7C"/>
                            </a:solidFill>
                            <a:latin typeface="Cambria Math"/>
                          </a:rPr>
                          <m:t>𝜂</m:t>
                        </m:r>
                      </m:e>
                      <m:sub>
                        <m:r>
                          <a:rPr lang="en-US" i="1">
                            <a:solidFill>
                              <a:srgbClr val="113F7C"/>
                            </a:solidFill>
                            <a:latin typeface="Cambria Math"/>
                          </a:rPr>
                          <m:t>𝑝𝑜𝑝</m:t>
                        </m:r>
                      </m:sub>
                    </m:sSub>
                  </m:oMath>
                </a14:m>
                <a:endParaRPr lang="en-US" i="1" dirty="0" smtClean="0">
                  <a:solidFill>
                    <a:srgbClr val="113F7C"/>
                  </a:solidFill>
                  <a:latin typeface="+mj-lt"/>
                </a:endParaRPr>
              </a:p>
              <a:p>
                <a:pPr marL="0" indent="0">
                  <a:buNone/>
                </a:pPr>
                <a:endParaRPr lang="en-US" b="1" i="1" dirty="0" smtClean="0">
                  <a:solidFill>
                    <a:srgbClr val="113F7C"/>
                  </a:solidFill>
                  <a:latin typeface="+mj-lt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𝑮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𝑯𝑪𝑰</m:t>
                          </m:r>
                        </m:sub>
                      </m:sSub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𝒒</m:t>
                      </m:r>
                      <m:rad>
                        <m:radPr>
                          <m:degHide m:val="on"/>
                          <m:ctrlPr>
                            <a:rPr lang="en-US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e>
                            <m:sup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1" i="1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𝑻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𝒄𝒃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1" i="1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𝑻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𝟏</m:t>
                                      </m:r>
                                      <m:r>
                                        <a:rPr lang="en-US" b="1" i="1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/</m:t>
                                      </m:r>
                                      <m:r>
                                        <a:rPr lang="en-US" b="1" i="1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𝟐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l-GR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𝜼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𝒑𝒐𝒑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b="1" dirty="0">
                  <a:solidFill>
                    <a:srgbClr val="C00000"/>
                  </a:solidFill>
                  <a:latin typeface="+mj-lt"/>
                </a:endParaRPr>
              </a:p>
              <a:p>
                <a:endParaRPr lang="en-US" dirty="0">
                  <a:solidFill>
                    <a:srgbClr val="113F7C"/>
                  </a:solidFill>
                  <a:latin typeface="+mj-lt"/>
                </a:endParaRPr>
              </a:p>
              <a:p>
                <a:endParaRPr lang="en-US" dirty="0">
                  <a:solidFill>
                    <a:srgbClr val="113F7C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1038225"/>
                <a:ext cx="4038600" cy="4754563"/>
              </a:xfrm>
              <a:blipFill rotWithShape="1">
                <a:blip r:embed="rId2"/>
                <a:stretch>
                  <a:fillRect l="-2262" t="-2436" r="-1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648200" y="1038225"/>
                <a:ext cx="4038600" cy="4754563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>
                    <a:solidFill>
                      <a:srgbClr val="113F7C"/>
                    </a:solidFill>
                    <a:latin typeface="+mj-lt"/>
                  </a:rPr>
                  <a:t>Charge exchange &amp; damping make resonance less pronounced</a:t>
                </a:r>
              </a:p>
              <a:p>
                <a:pPr lvl="1"/>
                <a:r>
                  <a:rPr lang="en-US" dirty="0" smtClean="0">
                    <a:solidFill>
                      <a:srgbClr val="113F7C"/>
                    </a:solidFill>
                    <a:latin typeface="+mj-lt"/>
                  </a:rPr>
                  <a:t>non-linear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rgbClr val="113F7C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113F7C"/>
                            </a:solidFill>
                            <a:latin typeface="Cambria Math"/>
                          </a:rPr>
                          <m:t>𝑻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113F7C"/>
                            </a:solidFill>
                            <a:latin typeface="Cambria Math"/>
                          </a:rPr>
                          <m:t>𝒄𝒙</m:t>
                        </m:r>
                      </m:sub>
                    </m:sSub>
                    <m:r>
                      <a:rPr lang="en-US" b="1" i="1">
                        <a:solidFill>
                          <a:srgbClr val="113F7C"/>
                        </a:solidFill>
                        <a:latin typeface="Cambria Math"/>
                      </a:rPr>
                      <m:t> </m:t>
                    </m:r>
                    <m:r>
                      <a:rPr lang="en-US" b="1" i="1" smtClean="0">
                        <a:solidFill>
                          <a:srgbClr val="113F7C"/>
                        </a:solidFill>
                        <a:latin typeface="Cambria Math"/>
                      </a:rPr>
                      <m:t>&gt;</m:t>
                    </m:r>
                    <m:sSub>
                      <m:sSubPr>
                        <m:ctrlPr>
                          <a:rPr lang="en-US" b="1" i="1">
                            <a:solidFill>
                              <a:srgbClr val="113F7C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113F7C"/>
                            </a:solidFill>
                            <a:latin typeface="Cambria Math"/>
                          </a:rPr>
                          <m:t>𝑻</m:t>
                        </m:r>
                      </m:e>
                      <m:sub>
                        <m:r>
                          <a:rPr lang="en-US" b="1" i="1">
                            <a:solidFill>
                              <a:srgbClr val="113F7C"/>
                            </a:solidFill>
                            <a:latin typeface="Cambria Math"/>
                          </a:rPr>
                          <m:t>𝟏</m:t>
                        </m:r>
                        <m:r>
                          <a:rPr lang="en-US" b="1" i="1">
                            <a:solidFill>
                              <a:srgbClr val="113F7C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en-US" b="1" i="1">
                            <a:solidFill>
                              <a:srgbClr val="113F7C"/>
                            </a:solidFill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113F7C"/>
                    </a:solidFill>
                    <a:latin typeface="+mj-lt"/>
                  </a:rPr>
                  <a:t> suffices</a:t>
                </a:r>
                <a:endParaRPr lang="en-US" dirty="0">
                  <a:solidFill>
                    <a:srgbClr val="113F7C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648200" y="1038225"/>
                <a:ext cx="4038600" cy="4754563"/>
              </a:xfrm>
              <a:blipFill rotWithShape="1">
                <a:blip r:embed="rId3"/>
                <a:stretch>
                  <a:fillRect l="-2719" t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27144" y="6028551"/>
            <a:ext cx="8416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M.C. 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Simon, 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et al.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Phys.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Scrip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. T156 (2013) 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014098; T.D. Macdonald, </a:t>
            </a:r>
            <a:r>
              <a:rPr lang="fr-FR" sz="1200" dirty="0" err="1" smtClean="0">
                <a:solidFill>
                  <a:schemeClr val="bg1">
                    <a:lumMod val="50000"/>
                  </a:schemeClr>
                </a:solidFill>
              </a:rPr>
              <a:t>Master’s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200" dirty="0" err="1" smtClean="0">
                <a:solidFill>
                  <a:schemeClr val="bg1">
                    <a:lumMod val="50000"/>
                  </a:schemeClr>
                </a:solidFill>
              </a:rPr>
              <a:t>thesis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, UBC 2014; R. </a:t>
            </a:r>
            <a:r>
              <a:rPr lang="fr-FR" sz="1200" dirty="0" err="1" smtClean="0">
                <a:solidFill>
                  <a:schemeClr val="bg1">
                    <a:lumMod val="50000"/>
                  </a:schemeClr>
                </a:solidFill>
              </a:rPr>
              <a:t>Klawitter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, PhD </a:t>
            </a:r>
            <a:r>
              <a:rPr lang="fr-FR" sz="1200" dirty="0" err="1" smtClean="0">
                <a:solidFill>
                  <a:schemeClr val="bg1">
                    <a:lumMod val="50000"/>
                  </a:schemeClr>
                </a:solidFill>
              </a:rPr>
              <a:t>work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780281" y="3161769"/>
            <a:ext cx="4065495" cy="2743200"/>
            <a:chOff x="4536441" y="3662784"/>
            <a:chExt cx="4065495" cy="2743200"/>
          </a:xfrm>
        </p:grpSpPr>
        <p:pic>
          <p:nvPicPr>
            <p:cNvPr id="14848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724"/>
            <a:stretch/>
          </p:blipFill>
          <p:spPr bwMode="auto">
            <a:xfrm>
              <a:off x="4536441" y="3662784"/>
              <a:ext cx="229108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59"/>
            <a:stretch/>
          </p:blipFill>
          <p:spPr bwMode="auto">
            <a:xfrm>
              <a:off x="6797041" y="3662784"/>
              <a:ext cx="1804895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5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2"/>
          <p:cNvSpPr txBox="1"/>
          <p:nvPr/>
        </p:nvSpPr>
        <p:spPr>
          <a:xfrm>
            <a:off x="632241" y="1129828"/>
            <a:ext cx="1935718" cy="314175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CA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Option 1: Ions</a:t>
            </a:r>
          </a:p>
        </p:txBody>
      </p:sp>
      <p:sp>
        <p:nvSpPr>
          <p:cNvPr id="46" name="TextShape 3"/>
          <p:cNvSpPr txBox="1"/>
          <p:nvPr/>
        </p:nvSpPr>
        <p:spPr>
          <a:xfrm>
            <a:off x="3167546" y="982977"/>
            <a:ext cx="2808340" cy="607876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 algn="ctr"/>
            <a:r>
              <a:rPr lang="en-CA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Option 2: Atoms + ionization</a:t>
            </a:r>
          </a:p>
        </p:txBody>
      </p:sp>
      <p:sp>
        <p:nvSpPr>
          <p:cNvPr id="47" name="TextShape 4"/>
          <p:cNvSpPr txBox="1"/>
          <p:nvPr/>
        </p:nvSpPr>
        <p:spPr>
          <a:xfrm>
            <a:off x="6073851" y="1073380"/>
            <a:ext cx="2938961" cy="427070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CA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Option 3: Metastable state</a:t>
            </a:r>
          </a:p>
        </p:txBody>
      </p:sp>
      <p:sp>
        <p:nvSpPr>
          <p:cNvPr id="48" name="CustomShape 5"/>
          <p:cNvSpPr/>
          <p:nvPr/>
        </p:nvSpPr>
        <p:spPr>
          <a:xfrm>
            <a:off x="130620" y="1561705"/>
            <a:ext cx="2938961" cy="457219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stomShape 6"/>
          <p:cNvSpPr/>
          <p:nvPr/>
        </p:nvSpPr>
        <p:spPr>
          <a:xfrm>
            <a:off x="3102236" y="1561705"/>
            <a:ext cx="2938961" cy="457219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CustomShape 7"/>
          <p:cNvSpPr/>
          <p:nvPr/>
        </p:nvSpPr>
        <p:spPr>
          <a:xfrm>
            <a:off x="6073852" y="1561705"/>
            <a:ext cx="2938961" cy="457219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1" name="Picture 50"/>
          <p:cNvPicPr/>
          <p:nvPr/>
        </p:nvPicPr>
        <p:blipFill>
          <a:blip r:embed="rId2"/>
          <a:stretch/>
        </p:blipFill>
        <p:spPr>
          <a:xfrm>
            <a:off x="195931" y="1627022"/>
            <a:ext cx="2712334" cy="4493163"/>
          </a:xfrm>
          <a:prstGeom prst="rect">
            <a:avLst/>
          </a:prstGeom>
          <a:ln>
            <a:noFill/>
          </a:ln>
        </p:spPr>
      </p:pic>
      <p:pic>
        <p:nvPicPr>
          <p:cNvPr id="52" name="Picture 51"/>
          <p:cNvPicPr/>
          <p:nvPr/>
        </p:nvPicPr>
        <p:blipFill>
          <a:blip r:embed="rId3"/>
          <a:stretch/>
        </p:blipFill>
        <p:spPr>
          <a:xfrm>
            <a:off x="3442176" y="1627022"/>
            <a:ext cx="2217609" cy="4487938"/>
          </a:xfrm>
          <a:prstGeom prst="rect">
            <a:avLst/>
          </a:prstGeom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Laser Excitation of </a:t>
            </a:r>
            <a:r>
              <a:rPr lang="en-US" dirty="0" smtClean="0"/>
              <a:t>Cd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10687" y="6086266"/>
            <a:ext cx="277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Slide courtesy of C. Babcock</a:t>
            </a:r>
            <a:endParaRPr lang="en-US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3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ustomShape 5"/>
          <p:cNvSpPr/>
          <p:nvPr/>
        </p:nvSpPr>
        <p:spPr>
          <a:xfrm>
            <a:off x="130620" y="1561705"/>
            <a:ext cx="2938961" cy="457219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CustomShape 6"/>
          <p:cNvSpPr/>
          <p:nvPr/>
        </p:nvSpPr>
        <p:spPr>
          <a:xfrm>
            <a:off x="3102236" y="1561705"/>
            <a:ext cx="2938961" cy="457219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CustomShape 7"/>
          <p:cNvSpPr/>
          <p:nvPr/>
        </p:nvSpPr>
        <p:spPr>
          <a:xfrm>
            <a:off x="6073852" y="1561705"/>
            <a:ext cx="2938961" cy="4572197"/>
          </a:xfrm>
          <a:prstGeom prst="rect">
            <a:avLst/>
          </a:prstGeom>
          <a:noFill/>
          <a:ln w="108000">
            <a:solidFill>
              <a:srgbClr val="FF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0" name="Picture 59"/>
          <p:cNvPicPr/>
          <p:nvPr/>
        </p:nvPicPr>
        <p:blipFill>
          <a:blip r:embed="rId2"/>
          <a:stretch/>
        </p:blipFill>
        <p:spPr>
          <a:xfrm>
            <a:off x="195931" y="1627022"/>
            <a:ext cx="2712334" cy="4493163"/>
          </a:xfrm>
          <a:prstGeom prst="rect">
            <a:avLst/>
          </a:prstGeom>
          <a:ln>
            <a:noFill/>
          </a:ln>
        </p:spPr>
      </p:pic>
      <p:pic>
        <p:nvPicPr>
          <p:cNvPr id="61" name="Picture 60"/>
          <p:cNvPicPr/>
          <p:nvPr/>
        </p:nvPicPr>
        <p:blipFill>
          <a:blip r:embed="rId3"/>
          <a:stretch/>
        </p:blipFill>
        <p:spPr>
          <a:xfrm>
            <a:off x="3442176" y="1627022"/>
            <a:ext cx="2217609" cy="4487938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Excitation of Cd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3" r="5208"/>
          <a:stretch/>
        </p:blipFill>
        <p:spPr bwMode="auto">
          <a:xfrm>
            <a:off x="6124322" y="1679791"/>
            <a:ext cx="2834640" cy="4354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Shape 2"/>
          <p:cNvSpPr txBox="1"/>
          <p:nvPr/>
        </p:nvSpPr>
        <p:spPr>
          <a:xfrm>
            <a:off x="632241" y="1129828"/>
            <a:ext cx="1935718" cy="314175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CA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Option 1: Ions</a:t>
            </a:r>
          </a:p>
        </p:txBody>
      </p:sp>
      <p:sp>
        <p:nvSpPr>
          <p:cNvPr id="17" name="TextShape 3"/>
          <p:cNvSpPr txBox="1"/>
          <p:nvPr/>
        </p:nvSpPr>
        <p:spPr>
          <a:xfrm>
            <a:off x="3167546" y="982977"/>
            <a:ext cx="2808340" cy="607876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 algn="ctr"/>
            <a:r>
              <a:rPr lang="en-CA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Option 2: Atoms + ionization</a:t>
            </a:r>
          </a:p>
        </p:txBody>
      </p:sp>
      <p:sp>
        <p:nvSpPr>
          <p:cNvPr id="18" name="TextShape 4"/>
          <p:cNvSpPr txBox="1"/>
          <p:nvPr/>
        </p:nvSpPr>
        <p:spPr>
          <a:xfrm>
            <a:off x="6073851" y="1073380"/>
            <a:ext cx="2938961" cy="427070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CA" sz="1800" spc="-1" dirty="0">
                <a:solidFill>
                  <a:schemeClr val="accent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Option 3: Metastable state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0687" y="6086266"/>
            <a:ext cx="277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Slide courtesy of C. Babcock</a:t>
            </a:r>
            <a:endParaRPr lang="en-US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10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/>
              <a:t>In this example:</a:t>
            </a:r>
          </a:p>
          <a:p>
            <a:r>
              <a:rPr lang="en-US" sz="2400" dirty="0" smtClean="0"/>
              <a:t>None of the states are unambiguously assigned</a:t>
            </a:r>
          </a:p>
          <a:p>
            <a:r>
              <a:rPr lang="en-US" sz="2400" dirty="0" smtClean="0"/>
              <a:t>It looks like we’ve at least got the </a:t>
            </a:r>
            <a:r>
              <a:rPr lang="en-US" sz="2400" i="1" dirty="0" smtClean="0"/>
              <a:t>n</a:t>
            </a:r>
            <a:r>
              <a:rPr lang="en-US" sz="2400" dirty="0" smtClean="0"/>
              <a:t>-state for certain</a:t>
            </a:r>
          </a:p>
          <a:p>
            <a:r>
              <a:rPr lang="en-US" sz="2400" dirty="0" smtClean="0"/>
              <a:t>CLS has been performed – laser schemes known</a:t>
            </a:r>
          </a:p>
          <a:p>
            <a:pPr lvl="1"/>
            <a:r>
              <a:rPr lang="en-US" sz="2000" dirty="0" err="1" smtClean="0"/>
              <a:t>Nucl</a:t>
            </a:r>
            <a:r>
              <a:rPr lang="en-US" sz="2000" dirty="0" smtClean="0"/>
              <a:t>. Phys. </a:t>
            </a:r>
            <a:r>
              <a:rPr lang="en-US" sz="2000" b="1" dirty="0" smtClean="0"/>
              <a:t>A464</a:t>
            </a:r>
            <a:r>
              <a:rPr lang="en-US" sz="2000" dirty="0" smtClean="0"/>
              <a:t> 9 (1987)</a:t>
            </a:r>
          </a:p>
          <a:p>
            <a:r>
              <a:rPr lang="en-US" dirty="0" smtClean="0"/>
              <a:t>This is low hanging fruit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Indium…so much indium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" r="4551"/>
          <a:stretch/>
        </p:blipFill>
        <p:spPr bwMode="auto">
          <a:xfrm>
            <a:off x="4534025" y="855672"/>
            <a:ext cx="4609975" cy="330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7" t="37612" r="14839" b="48697"/>
          <a:stretch/>
        </p:blipFill>
        <p:spPr bwMode="auto">
          <a:xfrm>
            <a:off x="4595749" y="4135316"/>
            <a:ext cx="4386479" cy="57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82468537"/>
                  </p:ext>
                </p:extLst>
              </p:nvPr>
            </p:nvGraphicFramePr>
            <p:xfrm>
              <a:off x="4495800" y="4701831"/>
              <a:ext cx="4486428" cy="15849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95476"/>
                    <a:gridCol w="1495476"/>
                    <a:gridCol w="1495476"/>
                  </a:tblGrid>
                  <a:tr h="291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Species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2000" dirty="0" smtClean="0">
                              <a:latin typeface="Garamond" panose="02020404030301010803" pitchFamily="18" charset="0"/>
                            </a:rPr>
                            <a:t>Δ</a:t>
                          </a:r>
                          <a:r>
                            <a:rPr lang="en-US" sz="2000" dirty="0" smtClean="0">
                              <a:latin typeface="Garamond" panose="02020404030301010803" pitchFamily="18" charset="0"/>
                            </a:rPr>
                            <a:t> (</a:t>
                          </a:r>
                          <a:r>
                            <a:rPr lang="en-US" sz="2000" dirty="0" err="1" smtClean="0">
                              <a:latin typeface="Garamond" panose="02020404030301010803" pitchFamily="18" charset="0"/>
                            </a:rPr>
                            <a:t>keV</a:t>
                          </a:r>
                          <a:r>
                            <a:rPr lang="en-US" sz="2000" dirty="0" smtClean="0">
                              <a:latin typeface="Garamond" panose="02020404030301010803" pitchFamily="18" charset="0"/>
                            </a:rPr>
                            <a:t>)</a:t>
                          </a:r>
                          <a:endParaRPr lang="en-US" sz="2000" dirty="0"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000" b="1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latin typeface="Cambria Math"/>
                                      </a:rPr>
                                      <m:t>𝑱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latin typeface="Cambria Math"/>
                                      </a:rPr>
                                      <m:t>𝝅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</a:tr>
                  <a:tr h="291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aseline="30000" dirty="0" smtClean="0"/>
                            <a:t>128</a:t>
                          </a:r>
                          <a:r>
                            <a:rPr lang="en-US" sz="2000" baseline="0" dirty="0" smtClean="0"/>
                            <a:t>In</a:t>
                          </a:r>
                          <a:endParaRPr lang="en-US" sz="20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-74150(150)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(3)</a:t>
                          </a:r>
                          <a:r>
                            <a:rPr lang="en-US" sz="2000" baseline="30000" dirty="0" smtClean="0"/>
                            <a:t>+</a:t>
                          </a:r>
                          <a:endParaRPr lang="en-US" sz="2000" dirty="0"/>
                        </a:p>
                      </a:txBody>
                      <a:tcPr/>
                    </a:tc>
                  </a:tr>
                  <a:tr h="291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aseline="30000" dirty="0" smtClean="0"/>
                            <a:t>128m</a:t>
                          </a:r>
                          <a:r>
                            <a:rPr lang="en-US" sz="2000" baseline="0" dirty="0" smtClean="0"/>
                            <a:t>In</a:t>
                          </a:r>
                          <a:endParaRPr lang="en-US" sz="20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-74060(30)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(8</a:t>
                          </a:r>
                          <a:r>
                            <a:rPr lang="en-US" sz="2000" baseline="30000" dirty="0" smtClean="0"/>
                            <a:t>-</a:t>
                          </a:r>
                          <a:r>
                            <a:rPr lang="en-US" sz="2000" baseline="0" dirty="0" smtClean="0"/>
                            <a:t>)</a:t>
                          </a:r>
                          <a:endParaRPr lang="en-US" sz="2000" dirty="0"/>
                        </a:p>
                      </a:txBody>
                      <a:tcPr/>
                    </a:tc>
                  </a:tr>
                  <a:tr h="291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aseline="30000" dirty="0" smtClean="0"/>
                            <a:t>128n</a:t>
                          </a:r>
                          <a:r>
                            <a:rPr lang="en-US" sz="2000" baseline="0" dirty="0" smtClean="0"/>
                            <a:t>In</a:t>
                          </a:r>
                          <a:endParaRPr lang="en-US" sz="20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-73900(150)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(1)</a:t>
                          </a:r>
                          <a:r>
                            <a:rPr lang="en-US" sz="2000" baseline="30000" dirty="0" smtClean="0"/>
                            <a:t>-</a:t>
                          </a:r>
                          <a:endParaRPr lang="en-US" sz="20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5182552"/>
                  </p:ext>
                </p:extLst>
              </p:nvPr>
            </p:nvGraphicFramePr>
            <p:xfrm>
              <a:off x="4495800" y="4701831"/>
              <a:ext cx="4486428" cy="15849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95476"/>
                    <a:gridCol w="1495476"/>
                    <a:gridCol w="1495476"/>
                  </a:tblGrid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Species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2000" dirty="0" smtClean="0">
                              <a:latin typeface="Garamond" panose="02020404030301010803" pitchFamily="18" charset="0"/>
                            </a:rPr>
                            <a:t>Δ</a:t>
                          </a:r>
                          <a:r>
                            <a:rPr lang="en-US" sz="2000" dirty="0" smtClean="0">
                              <a:latin typeface="Garamond" panose="02020404030301010803" pitchFamily="18" charset="0"/>
                            </a:rPr>
                            <a:t> (</a:t>
                          </a:r>
                          <a:r>
                            <a:rPr lang="en-US" sz="2000" dirty="0" err="1" smtClean="0">
                              <a:latin typeface="Garamond" panose="02020404030301010803" pitchFamily="18" charset="0"/>
                            </a:rPr>
                            <a:t>keV</a:t>
                          </a:r>
                          <a:r>
                            <a:rPr lang="en-US" sz="2000" dirty="0" smtClean="0">
                              <a:latin typeface="Garamond" panose="02020404030301010803" pitchFamily="18" charset="0"/>
                            </a:rPr>
                            <a:t>)</a:t>
                          </a:r>
                          <a:endParaRPr lang="en-US" sz="2000" dirty="0"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200408" t="-7692" r="-408" b="-327692"/>
                          </a:stretch>
                        </a:blipFill>
                      </a:tcPr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aseline="30000" dirty="0" smtClean="0"/>
                            <a:t>128</a:t>
                          </a:r>
                          <a:r>
                            <a:rPr lang="en-US" sz="2000" baseline="0" dirty="0" smtClean="0"/>
                            <a:t>In</a:t>
                          </a:r>
                          <a:endParaRPr lang="en-US" sz="20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-74150(150)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(3)</a:t>
                          </a:r>
                          <a:r>
                            <a:rPr lang="en-US" sz="2000" baseline="30000" dirty="0" smtClean="0"/>
                            <a:t>+</a:t>
                          </a:r>
                          <a:endParaRPr lang="en-US" sz="2000" dirty="0"/>
                        </a:p>
                      </a:txBody>
                      <a:tcPr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aseline="30000" dirty="0" smtClean="0"/>
                            <a:t>128m</a:t>
                          </a:r>
                          <a:r>
                            <a:rPr lang="en-US" sz="2000" baseline="0" dirty="0" smtClean="0"/>
                            <a:t>In</a:t>
                          </a:r>
                          <a:endParaRPr lang="en-US" sz="20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-74060(30)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(8</a:t>
                          </a:r>
                          <a:r>
                            <a:rPr lang="en-US" sz="2000" baseline="30000" dirty="0" smtClean="0"/>
                            <a:t>-</a:t>
                          </a:r>
                          <a:r>
                            <a:rPr lang="en-US" sz="2000" baseline="0" dirty="0" smtClean="0"/>
                            <a:t>)</a:t>
                          </a:r>
                          <a:endParaRPr lang="en-US" sz="2000" dirty="0"/>
                        </a:p>
                      </a:txBody>
                      <a:tcPr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aseline="30000" dirty="0" smtClean="0"/>
                            <a:t>128n</a:t>
                          </a:r>
                          <a:r>
                            <a:rPr lang="en-US" sz="2000" baseline="0" dirty="0" smtClean="0"/>
                            <a:t>In</a:t>
                          </a:r>
                          <a:endParaRPr lang="en-US" sz="20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-73900(150)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(1)</a:t>
                          </a:r>
                          <a:r>
                            <a:rPr lang="en-US" sz="2000" baseline="30000" dirty="0" smtClean="0"/>
                            <a:t>-</a:t>
                          </a:r>
                          <a:endParaRPr lang="en-US" sz="20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10" name="Line Callout 2 (Accent Bar) 9"/>
          <p:cNvSpPr/>
          <p:nvPr/>
        </p:nvSpPr>
        <p:spPr>
          <a:xfrm>
            <a:off x="6839012" y="201288"/>
            <a:ext cx="1964746" cy="327192"/>
          </a:xfrm>
          <a:prstGeom prst="accentCallout2">
            <a:avLst>
              <a:gd name="adj1" fmla="val 18750"/>
              <a:gd name="adj2" fmla="val -757"/>
              <a:gd name="adj3" fmla="val 18750"/>
              <a:gd name="adj4" fmla="val -16667"/>
              <a:gd name="adj5" fmla="val 239236"/>
              <a:gd name="adj6" fmla="val -34220"/>
            </a:avLst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0000"/>
                </a:solidFill>
              </a:rPr>
              <a:t>Last year’s run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4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Determination of Spin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961" r="2892"/>
          <a:stretch/>
        </p:blipFill>
        <p:spPr>
          <a:xfrm>
            <a:off x="3376616" y="1149225"/>
            <a:ext cx="5767385" cy="4941313"/>
          </a:xfrm>
          <a:prstGeom prst="rect">
            <a:avLst/>
          </a:prstGeom>
          <a:ln>
            <a:noFill/>
          </a:ln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7200" y="1335975"/>
            <a:ext cx="4038600" cy="4754563"/>
          </a:xfrm>
        </p:spPr>
        <p:txBody>
          <a:bodyPr/>
          <a:lstStyle/>
          <a:p>
            <a:r>
              <a:rPr lang="en-US" dirty="0"/>
              <a:t>Spin can be unambiguously determined using the peaks of the hyperfine structure</a:t>
            </a:r>
          </a:p>
          <a:p>
            <a:r>
              <a:rPr lang="en-US" dirty="0" smtClean="0"/>
              <a:t>Cannot identify ordering of states</a:t>
            </a:r>
          </a:p>
          <a:p>
            <a:r>
              <a:rPr lang="en-US" dirty="0" smtClean="0"/>
              <a:t>Can identify relative production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3127" y="5936649"/>
            <a:ext cx="277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Slide courtesy of C. Babcock</a:t>
            </a:r>
            <a:endParaRPr lang="en-US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01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Penning traps :</a:t>
            </a:r>
          </a:p>
          <a:p>
            <a:r>
              <a:rPr lang="en-US" dirty="0"/>
              <a:t>G</a:t>
            </a:r>
            <a:r>
              <a:rPr lang="en-US" dirty="0" smtClean="0"/>
              <a:t>ive us clear energy measurements</a:t>
            </a:r>
          </a:p>
          <a:p>
            <a:r>
              <a:rPr lang="en-US" i="1" dirty="0" smtClean="0"/>
              <a:t>Fail</a:t>
            </a:r>
            <a:r>
              <a:rPr lang="en-US" dirty="0" smtClean="0"/>
              <a:t> when it comes to assigning spin and parity</a:t>
            </a:r>
          </a:p>
          <a:p>
            <a:r>
              <a:rPr lang="en-US" dirty="0" smtClean="0"/>
              <a:t>Can identify relative production</a:t>
            </a:r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23881"/>
            <a:ext cx="4495800" cy="3724943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need help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63886" y="5148824"/>
            <a:ext cx="4096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D. Lascar </a:t>
            </a:r>
            <a:r>
              <a:rPr lang="en-US" sz="1400" i="1" dirty="0" smtClean="0"/>
              <a:t>et al.,</a:t>
            </a:r>
            <a:r>
              <a:rPr lang="en-US" sz="1400" dirty="0" smtClean="0"/>
              <a:t> arXiv:1705.04449 </a:t>
            </a:r>
          </a:p>
          <a:p>
            <a:r>
              <a:rPr lang="en-US" sz="1400" i="1" dirty="0" smtClean="0"/>
              <a:t>Submitted to PRC – Rapid Communications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973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4281162"/>
            <a:ext cx="8229600" cy="1929633"/>
          </a:xfrm>
        </p:spPr>
        <p:txBody>
          <a:bodyPr>
            <a:normAutofit/>
          </a:bodyPr>
          <a:lstStyle/>
          <a:p>
            <a:r>
              <a:rPr lang="en-US" dirty="0" smtClean="0"/>
              <a:t>Systematic arguments dominate state assignments</a:t>
            </a:r>
          </a:p>
          <a:p>
            <a:r>
              <a:rPr lang="en-US" dirty="0" smtClean="0"/>
              <a:t>State of the art calculations show states alternating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we found: Nuclear structure is unclear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3083"/>
            <a:ext cx="9144000" cy="299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3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Penning traps :</a:t>
            </a:r>
          </a:p>
          <a:p>
            <a:r>
              <a:rPr lang="en-US" dirty="0"/>
              <a:t>G</a:t>
            </a:r>
            <a:r>
              <a:rPr lang="en-US" dirty="0" smtClean="0"/>
              <a:t>ive us clear energy measurements</a:t>
            </a:r>
          </a:p>
          <a:p>
            <a:r>
              <a:rPr lang="en-US" i="1" dirty="0" smtClean="0"/>
              <a:t>Fail</a:t>
            </a:r>
            <a:r>
              <a:rPr lang="en-US" dirty="0" smtClean="0"/>
              <a:t> when it comes to assigning spin and parity</a:t>
            </a:r>
          </a:p>
          <a:p>
            <a:r>
              <a:rPr lang="en-US" dirty="0" smtClean="0"/>
              <a:t>Can identify relative production</a:t>
            </a:r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23881"/>
            <a:ext cx="4495800" cy="3724943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need help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63886" y="5148824"/>
            <a:ext cx="4096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D. Lascar </a:t>
            </a:r>
            <a:r>
              <a:rPr lang="en-US" sz="1400" i="1" dirty="0" smtClean="0"/>
              <a:t>et al.,</a:t>
            </a:r>
            <a:r>
              <a:rPr lang="en-US" sz="1400" dirty="0" smtClean="0"/>
              <a:t> arXiv:1705.04449 </a:t>
            </a:r>
          </a:p>
          <a:p>
            <a:r>
              <a:rPr lang="en-US" sz="1400" i="1" dirty="0" smtClean="0"/>
              <a:t>Submitted to PRC – Rapid Communications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0490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Penning traps :</a:t>
            </a:r>
          </a:p>
          <a:p>
            <a:r>
              <a:rPr lang="en-US" dirty="0"/>
              <a:t>G</a:t>
            </a:r>
            <a:r>
              <a:rPr lang="en-US" dirty="0" smtClean="0"/>
              <a:t>ive us clear energy measurements</a:t>
            </a:r>
          </a:p>
          <a:p>
            <a:r>
              <a:rPr lang="en-US" i="1" dirty="0" smtClean="0"/>
              <a:t>Fail</a:t>
            </a:r>
            <a:r>
              <a:rPr lang="en-US" dirty="0" smtClean="0"/>
              <a:t> when it comes to assigning spin and parity</a:t>
            </a:r>
          </a:p>
          <a:p>
            <a:r>
              <a:rPr lang="en-US" b="1" u="sng" dirty="0" smtClean="0"/>
              <a:t>Can identify relative production</a:t>
            </a:r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23881"/>
            <a:ext cx="4495800" cy="3724943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need help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63886" y="5148824"/>
            <a:ext cx="4096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D. Lascar </a:t>
            </a:r>
            <a:r>
              <a:rPr lang="en-US" sz="1400" i="1" dirty="0" smtClean="0"/>
              <a:t>et al.,</a:t>
            </a:r>
            <a:r>
              <a:rPr lang="en-US" sz="1400" dirty="0" smtClean="0"/>
              <a:t> arXiv:1705.04449 </a:t>
            </a:r>
          </a:p>
          <a:p>
            <a:r>
              <a:rPr lang="en-US" sz="1400" i="1" dirty="0" smtClean="0"/>
              <a:t>Submitted to PRC – Rapid Communications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000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Collinear Laser Spectroscopy at </a:t>
            </a:r>
            <a:r>
              <a:rPr lang="en-US" dirty="0" smtClean="0"/>
              <a:t>TRIUMF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637" t="4682" r="3376"/>
          <a:stretch/>
        </p:blipFill>
        <p:spPr>
          <a:xfrm>
            <a:off x="0" y="961898"/>
            <a:ext cx="9144000" cy="5257677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866405" y="5973283"/>
            <a:ext cx="277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Slide courtesy of C. Babcock</a:t>
            </a:r>
            <a:endParaRPr lang="en-US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84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/>
          <p:nvPr/>
        </p:nvPicPr>
        <p:blipFill>
          <a:blip r:embed="rId2"/>
          <a:stretch/>
        </p:blipFill>
        <p:spPr>
          <a:xfrm>
            <a:off x="195931" y="868718"/>
            <a:ext cx="5756771" cy="2949393"/>
          </a:xfrm>
          <a:prstGeom prst="rect">
            <a:avLst/>
          </a:prstGeom>
          <a:ln>
            <a:noFill/>
          </a:ln>
        </p:spPr>
      </p:pic>
      <p:sp>
        <p:nvSpPr>
          <p:cNvPr id="64" name="TextShape 2"/>
          <p:cNvSpPr txBox="1"/>
          <p:nvPr/>
        </p:nvSpPr>
        <p:spPr>
          <a:xfrm>
            <a:off x="1022105" y="1092429"/>
            <a:ext cx="583874" cy="561400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CA" sz="1600" spc="-1" baseline="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98</a:t>
            </a:r>
            <a:r>
              <a:rPr lang="en-CA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Rb</a:t>
            </a:r>
          </a:p>
        </p:txBody>
      </p:sp>
      <p:sp>
        <p:nvSpPr>
          <p:cNvPr id="65" name="TextShape 3"/>
          <p:cNvSpPr txBox="1"/>
          <p:nvPr/>
        </p:nvSpPr>
        <p:spPr>
          <a:xfrm>
            <a:off x="326423" y="3631631"/>
            <a:ext cx="2535343" cy="251797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CA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T. Procter, Eur. Phys. J. A (2015)</a:t>
            </a:r>
            <a:endParaRPr lang="en-CA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7" name="Picture 66"/>
          <p:cNvPicPr/>
          <p:nvPr/>
        </p:nvPicPr>
        <p:blipFill>
          <a:blip r:embed="rId3"/>
          <a:stretch/>
        </p:blipFill>
        <p:spPr>
          <a:xfrm>
            <a:off x="5044562" y="3643596"/>
            <a:ext cx="3870285" cy="2514055"/>
          </a:xfrm>
          <a:prstGeom prst="rect">
            <a:avLst/>
          </a:prstGeom>
          <a:ln>
            <a:noFill/>
          </a:ln>
        </p:spPr>
      </p:pic>
      <p:sp>
        <p:nvSpPr>
          <p:cNvPr id="66" name="TextShape 4"/>
          <p:cNvSpPr txBox="1"/>
          <p:nvPr/>
        </p:nvSpPr>
        <p:spPr>
          <a:xfrm>
            <a:off x="6139162" y="990861"/>
            <a:ext cx="2416479" cy="1436976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CA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Concurrently produced isomers will show up in the spectrum and can be fitted separately</a:t>
            </a:r>
          </a:p>
        </p:txBody>
      </p:sp>
      <p:sp>
        <p:nvSpPr>
          <p:cNvPr id="68" name="TextShape 5"/>
          <p:cNvSpPr txBox="1"/>
          <p:nvPr/>
        </p:nvSpPr>
        <p:spPr>
          <a:xfrm>
            <a:off x="5257474" y="6130545"/>
            <a:ext cx="2253203" cy="265493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CA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Voss, Phys. Rev. Lett. (2013)</a:t>
            </a:r>
            <a:endParaRPr lang="en-CA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TextShape 6"/>
          <p:cNvSpPr txBox="1"/>
          <p:nvPr/>
        </p:nvSpPr>
        <p:spPr>
          <a:xfrm>
            <a:off x="6661644" y="3556189"/>
            <a:ext cx="1698066" cy="263228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CA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Francium</a:t>
            </a:r>
            <a:endParaRPr lang="en-CA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Picture 69"/>
          <p:cNvPicPr/>
          <p:nvPr/>
        </p:nvPicPr>
        <p:blipFill>
          <a:blip r:embed="rId4"/>
          <a:stretch/>
        </p:blipFill>
        <p:spPr>
          <a:xfrm>
            <a:off x="457171" y="3948755"/>
            <a:ext cx="3771340" cy="2220781"/>
          </a:xfrm>
          <a:prstGeom prst="rect">
            <a:avLst/>
          </a:prstGeom>
          <a:ln>
            <a:noFill/>
          </a:ln>
        </p:spPr>
      </p:pic>
      <p:sp>
        <p:nvSpPr>
          <p:cNvPr id="71" name="TextShape 7"/>
          <p:cNvSpPr txBox="1"/>
          <p:nvPr/>
        </p:nvSpPr>
        <p:spPr>
          <a:xfrm>
            <a:off x="424507" y="6077112"/>
            <a:ext cx="2351169" cy="223058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CA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Heylen</a:t>
            </a:r>
            <a:r>
              <a:rPr lang="en-CA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Phys. Rev. C (2015)</a:t>
            </a:r>
            <a:endParaRPr lang="en-CA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Isomer </a:t>
            </a:r>
            <a:r>
              <a:rPr lang="en-US" dirty="0" smtClean="0"/>
              <a:t>Identification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973448" y="2742187"/>
            <a:ext cx="277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Slide courtesy of C. Babcock</a:t>
            </a:r>
            <a:endParaRPr lang="en-US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385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Determination of Spin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961" r="2892"/>
          <a:stretch/>
        </p:blipFill>
        <p:spPr>
          <a:xfrm>
            <a:off x="3376616" y="1149225"/>
            <a:ext cx="5767385" cy="4941313"/>
          </a:xfrm>
          <a:prstGeom prst="rect">
            <a:avLst/>
          </a:prstGeom>
          <a:ln>
            <a:noFill/>
          </a:ln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7200" y="1335975"/>
            <a:ext cx="4038600" cy="4754563"/>
          </a:xfrm>
        </p:spPr>
        <p:txBody>
          <a:bodyPr/>
          <a:lstStyle/>
          <a:p>
            <a:r>
              <a:rPr lang="en-US" dirty="0"/>
              <a:t>Spin can be unambiguously determined using the peaks of the hyperfine structure</a:t>
            </a:r>
          </a:p>
          <a:p>
            <a:r>
              <a:rPr lang="en-US" dirty="0" smtClean="0"/>
              <a:t>Cannot identify ordering of states</a:t>
            </a:r>
          </a:p>
          <a:p>
            <a:r>
              <a:rPr lang="en-US" dirty="0" smtClean="0"/>
              <a:t>Can identify relative production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3127" y="5936649"/>
            <a:ext cx="277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Slide courtesy of C. Babcock</a:t>
            </a:r>
            <a:endParaRPr lang="en-US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1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Determination of Spin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28,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DNP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961" r="2892"/>
          <a:stretch/>
        </p:blipFill>
        <p:spPr>
          <a:xfrm>
            <a:off x="3376616" y="1149225"/>
            <a:ext cx="5767385" cy="4941313"/>
          </a:xfrm>
          <a:prstGeom prst="rect">
            <a:avLst/>
          </a:prstGeom>
          <a:ln>
            <a:noFill/>
          </a:ln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7200" y="1335975"/>
            <a:ext cx="4038600" cy="4754563"/>
          </a:xfrm>
        </p:spPr>
        <p:txBody>
          <a:bodyPr/>
          <a:lstStyle/>
          <a:p>
            <a:r>
              <a:rPr lang="en-US" dirty="0"/>
              <a:t>Spin can be unambiguously determined using the peaks of the hyperfine structure</a:t>
            </a:r>
          </a:p>
          <a:p>
            <a:r>
              <a:rPr lang="en-US" dirty="0" smtClean="0"/>
              <a:t>Cannot identify ordering of states</a:t>
            </a:r>
          </a:p>
          <a:p>
            <a:r>
              <a:rPr lang="en-US" b="1" u="sng" dirty="0" smtClean="0"/>
              <a:t>Can identify relative production</a:t>
            </a:r>
            <a:endParaRPr lang="en-US" b="1" u="sng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3127" y="5936649"/>
            <a:ext cx="277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Slide courtesy of C. Babcock</a:t>
            </a:r>
            <a:endParaRPr lang="en-US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45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scar_TRIUMF_Template">
  <a:themeElements>
    <a:clrScheme name="TRIUMF">
      <a:dk1>
        <a:srgbClr val="000000"/>
      </a:dk1>
      <a:lt1>
        <a:sysClr val="window" lastClr="FFFFFF"/>
      </a:lt1>
      <a:dk2>
        <a:srgbClr val="6E615D"/>
      </a:dk2>
      <a:lt2>
        <a:srgbClr val="EAE6E3"/>
      </a:lt2>
      <a:accent1>
        <a:srgbClr val="005BA8"/>
      </a:accent1>
      <a:accent2>
        <a:srgbClr val="A02A17"/>
      </a:accent2>
      <a:accent3>
        <a:srgbClr val="689550"/>
      </a:accent3>
      <a:accent4>
        <a:srgbClr val="F47B29"/>
      </a:accent4>
      <a:accent5>
        <a:srgbClr val="6E615D"/>
      </a:accent5>
      <a:accent6>
        <a:srgbClr val="AFA9A6"/>
      </a:accent6>
      <a:hlink>
        <a:srgbClr val="0000FF"/>
      </a:hlink>
      <a:folHlink>
        <a:srgbClr val="AFA9A6"/>
      </a:folHlink>
    </a:clrScheme>
    <a:fontScheme name="TRIUMF Preferred">
      <a:majorFont>
        <a:latin typeface="Myriad Pro"/>
        <a:ea typeface=""/>
        <a:cs typeface=""/>
        <a:font script="Grek" typeface="Arial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aramond"/>
        <a:ea typeface=""/>
        <a:cs typeface=""/>
        <a:font script="Grek" typeface="Times New Roman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RIUMF_PPT_07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Lascar_TRIUMF_Template</Template>
  <TotalTime>4645</TotalTime>
  <Words>1355</Words>
  <Application>Microsoft Office PowerPoint</Application>
  <PresentationFormat>On-screen Show (4:3)</PresentationFormat>
  <Paragraphs>295</Paragraphs>
  <Slides>26</Slides>
  <Notes>5</Notes>
  <HiddenSlides>8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Lascar_TRIUMF_Template</vt:lpstr>
      <vt:lpstr>Graph</vt:lpstr>
      <vt:lpstr>Equation</vt:lpstr>
      <vt:lpstr>PowerPoint Presentation</vt:lpstr>
      <vt:lpstr>Recent Cd mass measurements at TITAN</vt:lpstr>
      <vt:lpstr>What we found: Nuclear structure is unclear</vt:lpstr>
      <vt:lpstr>We need help</vt:lpstr>
      <vt:lpstr>We need help</vt:lpstr>
      <vt:lpstr>Collinear Laser Spectroscopy at TRIUMF</vt:lpstr>
      <vt:lpstr>Isomer Identification</vt:lpstr>
      <vt:lpstr>Determination of Spin</vt:lpstr>
      <vt:lpstr>Determination of Spin</vt:lpstr>
      <vt:lpstr>TITAN RFQ for Mass Measurement and Spectroscopy</vt:lpstr>
      <vt:lpstr>Isomer Identification</vt:lpstr>
      <vt:lpstr>Potential future work</vt:lpstr>
      <vt:lpstr>Indium…so much indium</vt:lpstr>
      <vt:lpstr>Modifications: MR-ToF</vt:lpstr>
      <vt:lpstr>Modification: Selective ionization</vt:lpstr>
      <vt:lpstr>Beginning of a campaign</vt:lpstr>
      <vt:lpstr>Collaborators </vt:lpstr>
      <vt:lpstr>Collaborators </vt:lpstr>
      <vt:lpstr>Short Measurement Times</vt:lpstr>
      <vt:lpstr>Optimizing PTMS Performance</vt:lpstr>
      <vt:lpstr>Opportunities &amp; Challenges of HCI</vt:lpstr>
      <vt:lpstr>Laser Excitation of Cd</vt:lpstr>
      <vt:lpstr>Laser Excitation of Cd</vt:lpstr>
      <vt:lpstr>Indium…so much indium</vt:lpstr>
      <vt:lpstr>Determination of Spin</vt:lpstr>
      <vt:lpstr>We need help</vt:lpstr>
    </vt:vector>
  </TitlesOfParts>
  <Company>TRIUMF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Lascar</dc:creator>
  <cp:lastModifiedBy>Daniel Lascar</cp:lastModifiedBy>
  <cp:revision>76</cp:revision>
  <dcterms:created xsi:type="dcterms:W3CDTF">2015-07-01T00:57:36Z</dcterms:created>
  <dcterms:modified xsi:type="dcterms:W3CDTF">2017-10-26T04:50:52Z</dcterms:modified>
</cp:coreProperties>
</file>