
<file path=[Content_Types].xml><?xml version="1.0" encoding="utf-8"?>
<Types xmlns="http://schemas.openxmlformats.org/package/2006/content-types">
  <Default Extension="png" ContentType="image/png"/>
  <Default Extension="mpg" ContentType="video/mpe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33"/>
  </p:notesMasterIdLst>
  <p:handoutMasterIdLst>
    <p:handoutMasterId r:id="rId34"/>
  </p:handoutMasterIdLst>
  <p:sldIdLst>
    <p:sldId id="259" r:id="rId2"/>
    <p:sldId id="480" r:id="rId3"/>
    <p:sldId id="504" r:id="rId4"/>
    <p:sldId id="506" r:id="rId5"/>
    <p:sldId id="507" r:id="rId6"/>
    <p:sldId id="519" r:id="rId7"/>
    <p:sldId id="520" r:id="rId8"/>
    <p:sldId id="477" r:id="rId9"/>
    <p:sldId id="486" r:id="rId10"/>
    <p:sldId id="479" r:id="rId11"/>
    <p:sldId id="420" r:id="rId12"/>
    <p:sldId id="361" r:id="rId13"/>
    <p:sldId id="362" r:id="rId14"/>
    <p:sldId id="357" r:id="rId15"/>
    <p:sldId id="358" r:id="rId16"/>
    <p:sldId id="359" r:id="rId17"/>
    <p:sldId id="364" r:id="rId18"/>
    <p:sldId id="335" r:id="rId19"/>
    <p:sldId id="445" r:id="rId20"/>
    <p:sldId id="512" r:id="rId21"/>
    <p:sldId id="518" r:id="rId22"/>
    <p:sldId id="452" r:id="rId23"/>
    <p:sldId id="453" r:id="rId24"/>
    <p:sldId id="456" r:id="rId25"/>
    <p:sldId id="457" r:id="rId26"/>
    <p:sldId id="464" r:id="rId27"/>
    <p:sldId id="463" r:id="rId28"/>
    <p:sldId id="502" r:id="rId29"/>
    <p:sldId id="501" r:id="rId30"/>
    <p:sldId id="455" r:id="rId31"/>
    <p:sldId id="419" r:id="rId3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ヒラギノ角ゴ Pro W3" pitchFamily="-111" charset="-128"/>
        <a:cs typeface="ヒラギノ角ゴ Pro W3" pitchFamily="-111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3F7C"/>
    <a:srgbClr val="847470"/>
    <a:srgbClr val="A02A17"/>
    <a:srgbClr val="514843"/>
    <a:srgbClr val="95938E"/>
    <a:srgbClr val="E7E7E4"/>
    <a:srgbClr val="4F4946"/>
    <a:srgbClr val="74241F"/>
    <a:srgbClr val="EAE6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8" autoAdjust="0"/>
    <p:restoredTop sz="84229" autoAdjust="0"/>
  </p:normalViewPr>
  <p:slideViewPr>
    <p:cSldViewPr snapToGrid="0" snapToObjects="1">
      <p:cViewPr>
        <p:scale>
          <a:sx n="60" d="100"/>
          <a:sy n="60" d="100"/>
        </p:scale>
        <p:origin x="-3042" y="-8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-309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BAD7AC66-19B7-6345-9F32-F7B9834B9AA7}" type="datetime1">
              <a:rPr lang="en-US"/>
              <a:pPr>
                <a:defRPr/>
              </a:pPr>
              <a:t>10/17/2016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7E8EB5D5-35E0-754F-83D8-5912210269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810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04D4055B-F5A6-A04E-9D38-48EB1FF2AB30}" type="datetime1">
              <a:rPr lang="en-US"/>
              <a:pPr>
                <a:defRPr/>
              </a:pPr>
              <a:t>10/17/2016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41DFB216-66E3-514B-BDCF-9CBADA758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262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dirty="0" smtClean="0"/>
              <a:t>Masses used in almost every subfield</a:t>
            </a:r>
            <a:r>
              <a:rPr lang="en-US" baseline="0" dirty="0" smtClean="0"/>
              <a:t> of physics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baseline="0" dirty="0" smtClean="0"/>
              <a:t>Only difference is the precision required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baseline="0" dirty="0" smtClean="0"/>
              <a:t>For astrophysics that’s 10 </a:t>
            </a:r>
            <a:r>
              <a:rPr lang="en-US" baseline="0" dirty="0" err="1" smtClean="0"/>
              <a:t>keV</a:t>
            </a:r>
            <a:r>
              <a:rPr lang="en-US" baseline="0" dirty="0" smtClean="0"/>
              <a:t>/c</a:t>
            </a:r>
            <a:r>
              <a:rPr lang="en-US" baseline="30000" dirty="0" smtClean="0"/>
              <a:t>2</a:t>
            </a:r>
            <a:endParaRPr lang="en-US" baseline="0" dirty="0" smtClean="0"/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baseline="0" dirty="0" smtClean="0"/>
              <a:t>For QED that’s 1eV/c</a:t>
            </a:r>
            <a:r>
              <a:rPr lang="en-US" baseline="30000" dirty="0" smtClean="0"/>
              <a:t>2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05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Going to a higher charge state is particularly important for TITAN because</a:t>
            </a:r>
            <a:r>
              <a:rPr lang="en-US" baseline="0" dirty="0" smtClean="0"/>
              <a:t> of…next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18FEE-B9FD-418A-9D9A-2766DEBA6F0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4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Tests have shown that we can go get</a:t>
                </a:r>
                <a:r>
                  <a:rPr lang="en-US" baseline="0" dirty="0" smtClean="0"/>
                  <a:t> to high precision with a 5ms excitation time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𝛿</m:t>
                        </m:r>
                      </m:e>
                      <m:sub>
                        <m:r>
                          <m:rPr>
                            <m:nor/>
                          </m:rPr>
                          <a:rPr lang="en-US" b="0" i="0" smtClean="0">
                            <a:latin typeface="Cambria Math"/>
                          </a:rPr>
                          <m:t>Na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=30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err="1" smtClean="0"/>
                  <a:t>keV</a:t>
                </a:r>
                <a:r>
                  <a:rPr lang="en-US" dirty="0" smtClean="0"/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𝛿</m:t>
                        </m:r>
                      </m:e>
                      <m:sub>
                        <m:r>
                          <m:rPr>
                            <m:nor/>
                          </m:rPr>
                          <a:rPr lang="en-US" b="0" i="0" smtClean="0">
                            <a:latin typeface="Cambria Math"/>
                          </a:rPr>
                          <m:t>Li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=64</m:t>
                    </m:r>
                  </m:oMath>
                </a14:m>
                <a:r>
                  <a:rPr lang="en-US" dirty="0" smtClean="0"/>
                  <a:t> keV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Tests have shown that we can go get</a:t>
                </a:r>
                <a:r>
                  <a:rPr lang="en-US" baseline="0" dirty="0" smtClean="0"/>
                  <a:t> to high precision with a 5ms excitation time </a:t>
                </a:r>
                <a:endParaRPr lang="en-US" baseline="0" dirty="0" smtClean="0"/>
              </a:p>
              <a:p>
                <a:r>
                  <a:rPr lang="en-US" b="0" i="0" smtClean="0">
                    <a:latin typeface="Cambria Math"/>
                  </a:rPr>
                  <a:t>𝛿_"Na" =30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keV</a:t>
                </a:r>
                <a:r>
                  <a:rPr lang="en-US" dirty="0" smtClean="0"/>
                  <a:t>. </a:t>
                </a:r>
                <a:r>
                  <a:rPr lang="en-US" b="0" i="0" smtClean="0">
                    <a:latin typeface="Cambria Math"/>
                  </a:rPr>
                  <a:t>𝛿_"Li" =64</a:t>
                </a:r>
                <a:r>
                  <a:rPr lang="en-US" dirty="0" smtClean="0"/>
                  <a:t> keV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39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all cases where we observed isomers, we observed</a:t>
            </a:r>
            <a:r>
              <a:rPr lang="en-US" baseline="0" dirty="0" smtClean="0"/>
              <a:t> the </a:t>
            </a:r>
            <a:r>
              <a:rPr lang="en-US" baseline="0" dirty="0" err="1" smtClean="0"/>
              <a:t>g.s</a:t>
            </a:r>
            <a:r>
              <a:rPr lang="en-US" baseline="0" dirty="0" smtClean="0"/>
              <a:t>. in the same spectrum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94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 agreement in most cases.</a:t>
            </a:r>
            <a:r>
              <a:rPr lang="en-US" baseline="0" dirty="0" smtClean="0"/>
              <a:t> It looks like JYFLTRAP misidentified the </a:t>
            </a:r>
            <a:r>
              <a:rPr lang="en-US" baseline="0" dirty="0" err="1" smtClean="0"/>
              <a:t>g.s</a:t>
            </a:r>
            <a:r>
              <a:rPr lang="en-US" baseline="0" dirty="0" smtClean="0"/>
              <a:t>. and measured the isomer so the isomer is what is listed in the 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53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EMMA=</a:t>
            </a:r>
            <a:r>
              <a:rPr lang="en-US" dirty="0" err="1" smtClean="0"/>
              <a:t>ElectroMagnetic</a:t>
            </a:r>
            <a:r>
              <a:rPr lang="en-US" baseline="0" dirty="0" smtClean="0"/>
              <a:t> </a:t>
            </a:r>
            <a:r>
              <a:rPr lang="en-US" baseline="0" smtClean="0"/>
              <a:t>Mass Analyzer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23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would need to build either a removable stopper</a:t>
            </a:r>
            <a:r>
              <a:rPr lang="en-US" baseline="0" dirty="0" smtClean="0"/>
              <a:t> cell or stopper cell/RFQ combo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244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18FEE-B9FD-418A-9D9A-2766DEBA6F0B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As</a:t>
            </a:r>
            <a:r>
              <a:rPr lang="en-US" baseline="0" dirty="0" smtClean="0"/>
              <a:t> Sn drops, the number of available photons with enough energy knock out a neutron increase.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03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The</a:t>
            </a:r>
            <a:r>
              <a:rPr lang="en-US" baseline="0" dirty="0" smtClean="0"/>
              <a:t> left size is the ratio of relative abundance between two adjacent isotopes.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148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An order of magnitude difference</a:t>
            </a:r>
            <a:r>
              <a:rPr lang="en-US" baseline="0" dirty="0" smtClean="0"/>
              <a:t> is seen in A=148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others would be larger if the value in the AME </a:t>
            </a:r>
            <a:r>
              <a:rPr lang="en-US" b="1" i="1" baseline="0" dirty="0" smtClean="0"/>
              <a:t>was actually based on a real measurement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56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Here</a:t>
            </a:r>
            <a:r>
              <a:rPr lang="en-US" baseline="0" dirty="0" smtClean="0"/>
              <a:t> is what happens to the calculated abundance variation when there is only a 10keV variation in mass.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56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Time is</a:t>
                </a:r>
                <a:r>
                  <a:rPr lang="en-US" baseline="0" dirty="0" smtClean="0"/>
                  <a:t> the physical quantity we can measure most precisely.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Talk about decoupling of </a:t>
                </a:r>
                <a:r>
                  <a:rPr lang="en-US" dirty="0" err="1" smtClean="0"/>
                  <a:t>eigenmotions</a:t>
                </a:r>
                <a:endParaRPr lang="en-US" dirty="0"/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dirty="0" smtClean="0"/>
                  <a:t> weakly mass dependent</a:t>
                </a:r>
                <a:endParaRPr lang="en-US" b="0" i="1" dirty="0" smtClean="0">
                  <a:latin typeface="Cambria Math"/>
                </a:endParaRP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dirty="0" smtClean="0"/>
                  <a:t> strongly mass dependent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Talk about decoupling of </a:t>
                </a:r>
                <a:r>
                  <a:rPr lang="en-US" dirty="0" err="1" smtClean="0"/>
                  <a:t>eigenmotions</a:t>
                </a:r>
                <a:endParaRPr lang="en-US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="0" i="0" smtClean="0">
                    <a:latin typeface="Cambria Math"/>
                  </a:rPr>
                  <a:t>𝜈_−</a:t>
                </a:r>
                <a:r>
                  <a:rPr lang="en-US" dirty="0" smtClean="0"/>
                  <a:t> weakly mass dependent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="0" i="0" smtClean="0">
                    <a:latin typeface="Cambria Math"/>
                  </a:rPr>
                  <a:t>𝜈_+</a:t>
                </a:r>
                <a:r>
                  <a:rPr lang="en-US" dirty="0" smtClean="0"/>
                  <a:t> strongly mass dependent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94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</a:t>
            </a:r>
            <a:r>
              <a:rPr lang="en-US" baseline="0" dirty="0" smtClean="0"/>
              <a:t> measure the energy by measuring the time of flight from the PT to a </a:t>
            </a:r>
            <a:r>
              <a:rPr lang="en-US" baseline="0" dirty="0" err="1" smtClean="0"/>
              <a:t>channeltron</a:t>
            </a:r>
            <a:r>
              <a:rPr lang="en-US" baseline="0" dirty="0" smtClean="0"/>
              <a:t> detector above the trap and outside of the magnetic field.</a:t>
            </a:r>
          </a:p>
          <a:p>
            <a:endParaRPr lang="en-US" baseline="0" dirty="0" smtClean="0"/>
          </a:p>
          <a:p>
            <a:r>
              <a:rPr lang="en-US" dirty="0" smtClean="0"/>
              <a:t>We need to know</a:t>
            </a:r>
            <a:r>
              <a:rPr lang="en-US" baseline="0" dirty="0" smtClean="0"/>
              <a:t> how much energy we’ve put into the system so we need to convert the orbital energy to linear energy.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133Cs was chosen because it is close in mass to what we were measuring and because it’s precision is dm/m = 1.7 E-10.</a:t>
            </a:r>
          </a:p>
          <a:p>
            <a:endParaRPr lang="en-US" dirty="0" smtClean="0"/>
          </a:p>
          <a:p>
            <a:r>
              <a:rPr lang="en-US" dirty="0" smtClean="0"/>
              <a:t>Click</a:t>
            </a:r>
            <a:r>
              <a:rPr lang="en-US" baseline="0" dirty="0" smtClean="0"/>
              <a:t> early: </a:t>
            </a:r>
            <a:r>
              <a:rPr lang="en-US" dirty="0" err="1" smtClean="0"/>
              <a:t>trf</a:t>
            </a:r>
            <a:r>
              <a:rPr lang="en-US" dirty="0" smtClean="0"/>
              <a:t> is the amount of time that the excitation</a:t>
            </a:r>
            <a:r>
              <a:rPr lang="en-US" baseline="0" dirty="0" smtClean="0"/>
              <a:t> has been applied for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51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1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DFB216-66E3-514B-BDCF-9CBADA758BD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604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jpe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jpe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533400" y="6443665"/>
            <a:ext cx="5791200" cy="27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ts val="500"/>
              </a:lnSpc>
              <a:spcBef>
                <a:spcPct val="50000"/>
              </a:spcBef>
              <a:defRPr/>
            </a:pP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lnSpc>
                <a:spcPts val="500"/>
              </a:lnSpc>
              <a:spcBef>
                <a:spcPct val="50000"/>
              </a:spcBef>
              <a:defRPr/>
            </a:pP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6019800" y="411163"/>
            <a:ext cx="29718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rgbClr val="113F7C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et en physique des </a:t>
            </a:r>
            <a:r>
              <a:rPr lang="en-US" sz="700" dirty="0" err="1">
                <a:solidFill>
                  <a:srgbClr val="113F7C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700" dirty="0">
              <a:solidFill>
                <a:srgbClr val="113F7C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0500" y="203200"/>
            <a:ext cx="2424113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" y="2239963"/>
            <a:ext cx="6076950" cy="655638"/>
          </a:xfrm>
        </p:spPr>
        <p:txBody>
          <a:bodyPr/>
          <a:lstStyle>
            <a:lvl1pPr algn="r">
              <a:buNone/>
              <a:defRPr b="1">
                <a:solidFill>
                  <a:srgbClr val="113F7C"/>
                </a:solidFill>
              </a:defRPr>
            </a:lvl1pPr>
            <a:lvl2pPr algn="r">
              <a:buNone/>
              <a:defRPr sz="2000" b="1">
                <a:solidFill>
                  <a:srgbClr val="6E615D"/>
                </a:solidFill>
              </a:defRPr>
            </a:lvl2pPr>
            <a:lvl3pPr algn="r">
              <a:buNone/>
              <a:defRPr sz="1400" b="1">
                <a:solidFill>
                  <a:srgbClr val="6E615D"/>
                </a:solidFill>
              </a:defRPr>
            </a:lvl3pPr>
            <a:lvl4pPr algn="r">
              <a:buNone/>
              <a:defRPr sz="1100" b="1">
                <a:solidFill>
                  <a:schemeClr val="accent1"/>
                </a:solidFill>
                <a:latin typeface="+mj-lt"/>
              </a:defRPr>
            </a:lvl4pPr>
            <a:lvl5pPr algn="r">
              <a:buNone/>
              <a:defRPr sz="1100">
                <a:solidFill>
                  <a:srgbClr val="6E615D"/>
                </a:solidFill>
                <a:latin typeface="+mj-lt"/>
              </a:defRPr>
            </a:lvl5pPr>
          </a:lstStyle>
          <a:p>
            <a:pPr lvl="0"/>
            <a:r>
              <a:rPr lang="en-CA" dirty="0" smtClean="0"/>
              <a:t>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" y="2895600"/>
            <a:ext cx="6076950" cy="457200"/>
          </a:xfrm>
        </p:spPr>
        <p:txBody>
          <a:bodyPr/>
          <a:lstStyle>
            <a:lvl1pPr algn="r">
              <a:buNone/>
              <a:defRPr sz="2000" b="1" baseline="0">
                <a:solidFill>
                  <a:srgbClr val="4F4946"/>
                </a:solidFill>
              </a:defRPr>
            </a:lvl1pPr>
          </a:lstStyle>
          <a:p>
            <a:pPr lvl="0"/>
            <a:r>
              <a:rPr lang="en-CA"/>
              <a:t>Subtitle, if any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47650" y="3581400"/>
            <a:ext cx="6076950" cy="457200"/>
          </a:xfrm>
        </p:spPr>
        <p:txBody>
          <a:bodyPr/>
          <a:lstStyle>
            <a:lvl1pPr algn="r">
              <a:buNone/>
              <a:defRPr sz="1400" b="1" baseline="0">
                <a:solidFill>
                  <a:srgbClr val="95938E"/>
                </a:solidFill>
              </a:defRPr>
            </a:lvl1pPr>
          </a:lstStyle>
          <a:p>
            <a:pPr lvl="0"/>
            <a:r>
              <a:rPr lang="en-CA"/>
              <a:t>Tagline, if any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247650" y="4343400"/>
            <a:ext cx="6076950" cy="533400"/>
          </a:xfrm>
        </p:spPr>
        <p:txBody>
          <a:bodyPr/>
          <a:lstStyle>
            <a:lvl1pPr algn="r">
              <a:buNone/>
              <a:defRPr sz="1100" b="1" baseline="0">
                <a:solidFill>
                  <a:srgbClr val="113F7C"/>
                </a:solidFill>
              </a:defRPr>
            </a:lvl1pPr>
          </a:lstStyle>
          <a:p>
            <a:pPr lvl="0"/>
            <a:r>
              <a:rPr lang="en-CA"/>
              <a:t>Name | Position | TRIUMF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7028656" y="4953000"/>
            <a:ext cx="1905000" cy="16764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7028656" y="1295400"/>
            <a:ext cx="1905000" cy="16764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2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7028656" y="3124200"/>
            <a:ext cx="1905000" cy="1676400"/>
          </a:xfrm>
        </p:spPr>
        <p:txBody>
          <a:bodyPr/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457200" y="6087521"/>
            <a:ext cx="39688" cy="317500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 userDrawn="1"/>
        </p:nvSpPr>
        <p:spPr bwMode="auto">
          <a:xfrm>
            <a:off x="533400" y="6102881"/>
            <a:ext cx="5791200" cy="27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ts val="500"/>
              </a:lnSpc>
              <a:spcBef>
                <a:spcPct val="50000"/>
              </a:spcBef>
              <a:defRPr/>
            </a:pPr>
            <a:r>
              <a:rPr lang="en-US" sz="600" i="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Accelerating</a:t>
            </a:r>
            <a:r>
              <a:rPr lang="en-US" sz="600" i="0" baseline="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Science for Canada</a:t>
            </a:r>
          </a:p>
          <a:p>
            <a:pPr marL="0" marR="0" indent="0" algn="l" defTabSz="457200" rtl="0" eaLnBrk="1" fontAlgn="base" latinLnBrk="0" hangingPunct="1">
              <a:lnSpc>
                <a:spcPts val="5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Un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accélérateur</a:t>
            </a: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 de la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démarche</a:t>
            </a: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scientifique</a:t>
            </a:r>
            <a:r>
              <a:rPr lang="en-US" sz="600" kern="1200" dirty="0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 </a:t>
            </a:r>
            <a:r>
              <a:rPr lang="en-US" sz="600" kern="1200" dirty="0" err="1" smtClean="0">
                <a:solidFill>
                  <a:srgbClr val="95938E"/>
                </a:solidFill>
                <a:latin typeface="Arial" pitchFamily="-111" charset="0"/>
                <a:ea typeface="ヒラギノ角ゴ Pro W3" pitchFamily="-111" charset="-128"/>
                <a:cs typeface="ヒラギノ角ゴ Pro W3" pitchFamily="-111" charset="-128"/>
              </a:rPr>
              <a:t>canadienne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221111" y="1411111"/>
            <a:ext cx="3654602" cy="464255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able Placeholder 13"/>
          <p:cNvSpPr>
            <a:spLocks noGrp="1"/>
          </p:cNvSpPr>
          <p:nvPr>
            <p:ph type="tbl" sz="quarter" idx="15"/>
          </p:nvPr>
        </p:nvSpPr>
        <p:spPr>
          <a:xfrm>
            <a:off x="381000" y="1411111"/>
            <a:ext cx="4629150" cy="4642556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 7, 2016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ISOLDE Physics Seminar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9A9CC-D407-2C40-A733-1A362103C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457200" y="1495425"/>
            <a:ext cx="8077200" cy="4586288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 7, 2016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ISOLDE Physics Seminar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CB916-5AC1-644C-AE40-D75B460B9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Media Placeholder 6"/>
          <p:cNvSpPr>
            <a:spLocks noGrp="1"/>
          </p:cNvSpPr>
          <p:nvPr>
            <p:ph type="media" sz="quarter" idx="13"/>
          </p:nvPr>
        </p:nvSpPr>
        <p:spPr>
          <a:xfrm>
            <a:off x="381000" y="1439863"/>
            <a:ext cx="4797425" cy="4725987"/>
          </a:xfrm>
        </p:spPr>
        <p:txBody>
          <a:bodyPr/>
          <a:lstStyle/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62575" y="1439863"/>
            <a:ext cx="3443288" cy="472598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 7, 2016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ISOLDE Physics Seminar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7CCD4-CC97-4D48-A617-7F176D989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6818313" y="0"/>
            <a:ext cx="2325687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533400" y="6392863"/>
            <a:ext cx="57912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6948165" y="1140839"/>
            <a:ext cx="2161417" cy="68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l">
              <a:lnSpc>
                <a:spcPct val="100000"/>
              </a:lnSpc>
              <a:spcBef>
                <a:spcPct val="50000"/>
              </a:spcBef>
              <a:defRPr/>
            </a:pP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  <a:r>
              <a:rPr lang="en-US" sz="700" dirty="0" smtClean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et 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en physique des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948166" y="276193"/>
            <a:ext cx="1856911" cy="509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 userDrawn="1"/>
        </p:nvSpPr>
        <p:spPr>
          <a:xfrm>
            <a:off x="-571" y="1985126"/>
            <a:ext cx="6818884" cy="3349657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ctr">
              <a:defRPr/>
            </a:pPr>
            <a:r>
              <a:rPr lang="en-US" sz="70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Thank</a:t>
            </a:r>
            <a:r>
              <a:rPr lang="en-US" sz="7000" baseline="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 </a:t>
            </a:r>
            <a:r>
              <a:rPr lang="en-US" sz="70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you!</a:t>
            </a:r>
          </a:p>
          <a:p>
            <a:pPr algn="ctr">
              <a:defRPr/>
            </a:pPr>
            <a:r>
              <a:rPr lang="en-US" sz="7000" dirty="0" smtClean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Merci</a:t>
            </a:r>
          </a:p>
        </p:txBody>
      </p:sp>
      <p:sp>
        <p:nvSpPr>
          <p:cNvPr id="35" name="Rectangle 34"/>
          <p:cNvSpPr/>
          <p:nvPr userDrawn="1"/>
        </p:nvSpPr>
        <p:spPr>
          <a:xfrm>
            <a:off x="6976324" y="2997200"/>
            <a:ext cx="2010775" cy="23375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49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6911" y="3414268"/>
            <a:ext cx="80018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060404"/>
            <a:ext cx="1179248" cy="3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8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1001" y="4025521"/>
            <a:ext cx="112609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025521"/>
            <a:ext cx="8158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 userDrawn="1"/>
        </p:nvPicPr>
        <p:blipFill>
          <a:blip r:embed="rId7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3591" y="3106107"/>
            <a:ext cx="724535" cy="25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 descr="NRCan-Canada_E.jpg"/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 b="59999"/>
          <a:stretch>
            <a:fillRect/>
          </a:stretch>
        </p:blipFill>
        <p:spPr>
          <a:xfrm>
            <a:off x="6991995" y="4880210"/>
            <a:ext cx="1997786" cy="234405"/>
          </a:xfrm>
          <a:prstGeom prst="rect">
            <a:avLst/>
          </a:prstGeom>
        </p:spPr>
      </p:pic>
      <p:pic>
        <p:nvPicPr>
          <p:cNvPr id="42" name="Picture 6"/>
          <p:cNvPicPr>
            <a:picLocks noChangeAspect="1" noChangeArrowheads="1"/>
          </p:cNvPicPr>
          <p:nvPr userDrawn="1"/>
        </p:nvPicPr>
        <p:blipFill>
          <a:blip r:embed="rId9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615946"/>
            <a:ext cx="1997786" cy="20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7"/>
          <p:cNvPicPr>
            <a:picLocks noChangeAspect="1" noChangeArrowheads="1"/>
          </p:cNvPicPr>
          <p:nvPr userDrawn="1"/>
        </p:nvPicPr>
        <p:blipFill>
          <a:blip r:embed="rId10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414268"/>
            <a:ext cx="10640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7" name="Group 66"/>
          <p:cNvGrpSpPr/>
          <p:nvPr userDrawn="1"/>
        </p:nvGrpSpPr>
        <p:grpSpPr>
          <a:xfrm>
            <a:off x="6976324" y="5283983"/>
            <a:ext cx="2010775" cy="1243817"/>
            <a:chOff x="6976324" y="5353833"/>
            <a:chExt cx="2010775" cy="1243817"/>
          </a:xfrm>
        </p:grpSpPr>
        <p:sp>
          <p:nvSpPr>
            <p:cNvPr id="68" name="Rectangle 67"/>
            <p:cNvSpPr/>
            <p:nvPr userDrawn="1"/>
          </p:nvSpPr>
          <p:spPr>
            <a:xfrm>
              <a:off x="6976324" y="5353833"/>
              <a:ext cx="2010775" cy="1243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34"/>
            <p:cNvGrpSpPr/>
            <p:nvPr userDrawn="1"/>
          </p:nvGrpSpPr>
          <p:grpSpPr>
            <a:xfrm>
              <a:off x="6976324" y="5404633"/>
              <a:ext cx="2005502" cy="1134579"/>
              <a:chOff x="6976324" y="5449083"/>
              <a:chExt cx="2005502" cy="1134579"/>
            </a:xfrm>
          </p:grpSpPr>
          <p:pic>
            <p:nvPicPr>
              <p:cNvPr id="70" name="Picture 69"/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b="23074"/>
              <a:stretch>
                <a:fillRect/>
              </a:stretch>
            </p:blipFill>
            <p:spPr bwMode="auto">
              <a:xfrm>
                <a:off x="8510703" y="6040902"/>
                <a:ext cx="471122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" name="Picture 11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5449083"/>
                <a:ext cx="64735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2" name="Picture 19"/>
              <p:cNvPicPr>
                <a:picLocks noChangeAspect="1" noChangeArrowheads="1"/>
              </p:cNvPicPr>
              <p:nvPr/>
            </p:nvPicPr>
            <p:blipFill>
              <a:blip r:embed="rId1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18657" r="20706"/>
              <a:stretch>
                <a:fillRect/>
              </a:stretch>
            </p:blipFill>
            <p:spPr bwMode="auto">
              <a:xfrm>
                <a:off x="6976324" y="5749671"/>
                <a:ext cx="338855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73383" y="6040902"/>
                <a:ext cx="329937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4" name="Picture 5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421335" y="6333710"/>
                <a:ext cx="560490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5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642080" y="5449083"/>
                <a:ext cx="512253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" name="Picture 75" descr="Nordion_tag_colour.jpg"/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287754" y="5749671"/>
                <a:ext cx="485573" cy="249952"/>
              </a:xfrm>
              <a:prstGeom prst="rect">
                <a:avLst/>
              </a:prstGeom>
            </p:spPr>
          </p:pic>
          <p:pic>
            <p:nvPicPr>
              <p:cNvPr id="77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2269" r="6447"/>
              <a:stretch>
                <a:fillRect/>
              </a:stretch>
            </p:blipFill>
            <p:spPr bwMode="auto">
              <a:xfrm>
                <a:off x="6976324" y="6333710"/>
                <a:ext cx="142061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8" name="Picture 2"/>
              <p:cNvPicPr>
                <a:picLocks noChangeAspect="1" noChangeArrowheads="1"/>
              </p:cNvPicPr>
              <p:nvPr/>
            </p:nvPicPr>
            <p:blipFill>
              <a:blip r:embed="rId19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6040902"/>
                <a:ext cx="117592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79" name="Picture 3"/>
              <p:cNvPicPr>
                <a:picLocks noChangeAspect="1" noChangeArrowheads="1"/>
              </p:cNvPicPr>
              <p:nvPr/>
            </p:nvPicPr>
            <p:blipFill>
              <a:blip r:embed="rId20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369118" y="5749671"/>
                <a:ext cx="86987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" name="Picture 4"/>
              <p:cNvPicPr>
                <a:picLocks noChangeAspect="1" noChangeArrowheads="1"/>
              </p:cNvPicPr>
              <p:nvPr/>
            </p:nvPicPr>
            <p:blipFill>
              <a:blip r:embed="rId2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805077" y="5749671"/>
                <a:ext cx="17674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1" name="Picture 5"/>
              <p:cNvPicPr>
                <a:picLocks noChangeAspect="1" noChangeArrowheads="1"/>
              </p:cNvPicPr>
              <p:nvPr/>
            </p:nvPicPr>
            <p:blipFill>
              <a:blip r:embed="rId2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93375" y="5449083"/>
                <a:ext cx="247418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" name="Picture 6"/>
              <p:cNvPicPr>
                <a:picLocks noChangeAspect="1" noChangeArrowheads="1"/>
              </p:cNvPicPr>
              <p:nvPr/>
            </p:nvPicPr>
            <p:blipFill>
              <a:blip r:embed="rId2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3258" t="17670" r="90616" b="75131"/>
              <a:stretch>
                <a:fillRect/>
              </a:stretch>
            </p:blipFill>
            <p:spPr bwMode="auto">
              <a:xfrm>
                <a:off x="8473059" y="5449083"/>
                <a:ext cx="50241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83" name="TextBox 82"/>
          <p:cNvSpPr txBox="1"/>
          <p:nvPr userDrawn="1"/>
        </p:nvSpPr>
        <p:spPr>
          <a:xfrm>
            <a:off x="6948166" y="1967449"/>
            <a:ext cx="2113284" cy="958168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ts val="1130"/>
              </a:lnSpc>
              <a:spcAft>
                <a:spcPts val="600"/>
              </a:spcAft>
            </a:pPr>
            <a:r>
              <a:rPr lang="en-US" sz="800" b="0" dirty="0" smtClean="0">
                <a:solidFill>
                  <a:schemeClr val="bg1"/>
                </a:solidFill>
              </a:rPr>
              <a:t>TRIUMF: Alberta | British Columbia | Calgary | Carleton | Guelph | Manitoba | 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McGill | McMaster | Montréal | Northern British Columbia </a:t>
            </a:r>
            <a:r>
              <a:rPr lang="en-US" sz="800" b="0" baseline="0" dirty="0" smtClean="0">
                <a:solidFill>
                  <a:schemeClr val="bg1"/>
                </a:solidFill>
              </a:rPr>
              <a:t>| </a:t>
            </a:r>
            <a:r>
              <a:rPr lang="en-US" sz="800" b="0" dirty="0" smtClean="0">
                <a:solidFill>
                  <a:schemeClr val="bg1"/>
                </a:solidFill>
              </a:rPr>
              <a:t>Queen’s | Regina |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Saint Mary’s | Simon Fraser | Toronto | Victoria | Western |</a:t>
            </a:r>
            <a:r>
              <a:rPr lang="en-US" sz="800" b="0" baseline="0" dirty="0" smtClean="0">
                <a:solidFill>
                  <a:schemeClr val="bg1"/>
                </a:solidFill>
              </a:rPr>
              <a:t> </a:t>
            </a:r>
            <a:r>
              <a:rPr lang="en-US" sz="800" b="0" dirty="0" smtClean="0">
                <a:solidFill>
                  <a:schemeClr val="bg1"/>
                </a:solidFill>
              </a:rPr>
              <a:t>Winnipeg | York </a:t>
            </a:r>
            <a:endParaRPr lang="en-US" sz="8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7"/>
          <p:cNvSpPr txBox="1">
            <a:spLocks noChangeArrowheads="1"/>
          </p:cNvSpPr>
          <p:nvPr userDrawn="1"/>
        </p:nvSpPr>
        <p:spPr bwMode="auto">
          <a:xfrm>
            <a:off x="6818313" y="990600"/>
            <a:ext cx="2325687" cy="5867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rgbClr val="74241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533400" y="6392863"/>
            <a:ext cx="57912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Owned and operated as a joint venture by a consortium of Canadian universities via a contribution through the National Research Council Canada </a:t>
            </a:r>
          </a:p>
          <a:p>
            <a:pPr algn="l">
              <a:spcBef>
                <a:spcPct val="50000"/>
              </a:spcBef>
              <a:defRPr/>
            </a:pP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Propriété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d’un consortium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d’universités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canadiennes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géré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en co-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entreprise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à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partir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d’une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contribution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administrée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par le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Conseil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national de </a:t>
            </a:r>
            <a:r>
              <a:rPr lang="en-US" sz="600" dirty="0" err="1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recherches</a:t>
            </a:r>
            <a:r>
              <a:rPr lang="en-US" sz="600" dirty="0">
                <a:solidFill>
                  <a:srgbClr val="95938E"/>
                </a:solidFill>
                <a:latin typeface="Arial" charset="0"/>
                <a:ea typeface="Arial" charset="0"/>
                <a:cs typeface="Arial" charset="0"/>
              </a:rPr>
              <a:t> Canada</a:t>
            </a:r>
            <a:endParaRPr lang="en-US" sz="600" i="1" dirty="0">
              <a:solidFill>
                <a:srgbClr val="95938E"/>
              </a:solidFill>
              <a:latin typeface="Arial Black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2239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6019800" y="411163"/>
            <a:ext cx="29718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Canada’s national laboratory for particle and nuclear physics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Laboratoire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national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canadien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pour la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recherche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en physique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nucléaire</a:t>
            </a: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 </a:t>
            </a:r>
          </a:p>
          <a:p>
            <a:pPr algn="r">
              <a:lnSpc>
                <a:spcPts val="400"/>
              </a:lnSpc>
              <a:spcBef>
                <a:spcPct val="50000"/>
              </a:spcBef>
              <a:defRPr/>
            </a:pPr>
            <a:r>
              <a:rPr lang="en-US" sz="700" dirty="0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et en physique des </a:t>
            </a:r>
            <a:r>
              <a:rPr lang="en-US" sz="700" dirty="0" err="1">
                <a:solidFill>
                  <a:schemeClr val="bg1"/>
                </a:solidFill>
                <a:latin typeface="Arial" charset="0"/>
                <a:ea typeface="Arial Black" charset="0"/>
                <a:cs typeface="Arial Black" charset="0"/>
              </a:rPr>
              <a:t>particules</a:t>
            </a:r>
            <a:endParaRPr lang="en-US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9" descr="TRIUMF_logo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03200"/>
            <a:ext cx="2424113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 userDrawn="1"/>
        </p:nvSpPr>
        <p:spPr>
          <a:xfrm>
            <a:off x="-571" y="2235078"/>
            <a:ext cx="6818884" cy="234950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algn="ctr">
              <a:defRPr/>
            </a:pPr>
            <a:r>
              <a:rPr lang="en-US" sz="62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Thank</a:t>
            </a:r>
            <a:r>
              <a:rPr lang="en-US" sz="6200" baseline="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 </a:t>
            </a:r>
            <a:r>
              <a:rPr lang="en-US" sz="62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you!</a:t>
            </a:r>
          </a:p>
          <a:p>
            <a:pPr algn="ctr">
              <a:defRPr/>
            </a:pPr>
            <a:r>
              <a:rPr lang="en-US" sz="6200" dirty="0">
                <a:solidFill>
                  <a:srgbClr val="113F7C"/>
                </a:solidFill>
                <a:latin typeface="Myriad Pro"/>
                <a:ea typeface="ヒラギノ角ゴ Pro W3" charset="-128"/>
                <a:cs typeface="Myriad Pro"/>
              </a:rPr>
              <a:t>Merci!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6976324" y="2997200"/>
            <a:ext cx="2010775" cy="2638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6911" y="3414268"/>
            <a:ext cx="80018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060404"/>
            <a:ext cx="1179248" cy="3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1001" y="4025521"/>
            <a:ext cx="112609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025521"/>
            <a:ext cx="8158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13591" y="3106107"/>
            <a:ext cx="724535" cy="25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 descr="NRCan-Canada_E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 b="59999"/>
          <a:stretch>
            <a:fillRect/>
          </a:stretch>
        </p:blipFill>
        <p:spPr>
          <a:xfrm>
            <a:off x="6991995" y="4880210"/>
            <a:ext cx="1997786" cy="234405"/>
          </a:xfrm>
          <a:prstGeom prst="rect">
            <a:avLst/>
          </a:prstGeom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4615946"/>
            <a:ext cx="1997786" cy="20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6E615D"/>
              </a:clrFrom>
              <a:clrTo>
                <a:srgbClr val="6E615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1995" y="3414268"/>
            <a:ext cx="1064038" cy="5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Group 35"/>
          <p:cNvGrpSpPr/>
          <p:nvPr userDrawn="1"/>
        </p:nvGrpSpPr>
        <p:grpSpPr>
          <a:xfrm>
            <a:off x="6976324" y="5283983"/>
            <a:ext cx="2010775" cy="1243817"/>
            <a:chOff x="6976324" y="5353833"/>
            <a:chExt cx="2010775" cy="1243817"/>
          </a:xfrm>
        </p:grpSpPr>
        <p:sp>
          <p:nvSpPr>
            <p:cNvPr id="34" name="Rectangle 33"/>
            <p:cNvSpPr/>
            <p:nvPr userDrawn="1"/>
          </p:nvSpPr>
          <p:spPr>
            <a:xfrm>
              <a:off x="6976324" y="5353833"/>
              <a:ext cx="2010775" cy="1243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 userDrawn="1"/>
          </p:nvGrpSpPr>
          <p:grpSpPr>
            <a:xfrm>
              <a:off x="6976324" y="5404633"/>
              <a:ext cx="2005502" cy="1134579"/>
              <a:chOff x="6976324" y="5449083"/>
              <a:chExt cx="2005502" cy="1134579"/>
            </a:xfrm>
          </p:grpSpPr>
          <p:pic>
            <p:nvPicPr>
              <p:cNvPr id="53" name="Picture 52"/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b="23074"/>
              <a:stretch>
                <a:fillRect/>
              </a:stretch>
            </p:blipFill>
            <p:spPr bwMode="auto">
              <a:xfrm>
                <a:off x="8510703" y="6040902"/>
                <a:ext cx="471122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" name="Picture 11"/>
              <p:cNvPicPr>
                <a:picLocks noChangeAspect="1" noChangeArrowheads="1"/>
              </p:cNvPicPr>
              <p:nvPr/>
            </p:nvPicPr>
            <p:blipFill>
              <a:blip r:embed="rId1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5449083"/>
                <a:ext cx="64735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" name="Picture 19"/>
              <p:cNvPicPr>
                <a:picLocks noChangeAspect="1" noChangeArrowheads="1"/>
              </p:cNvPicPr>
              <p:nvPr/>
            </p:nvPicPr>
            <p:blipFill>
              <a:blip r:embed="rId1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18657" r="20706"/>
              <a:stretch>
                <a:fillRect/>
              </a:stretch>
            </p:blipFill>
            <p:spPr bwMode="auto">
              <a:xfrm>
                <a:off x="6976324" y="5749671"/>
                <a:ext cx="338855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73383" y="6040902"/>
                <a:ext cx="329937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7" name="Picture 5"/>
              <p:cNvPicPr>
                <a:picLocks noChangeAspect="1" noChangeArrowheads="1"/>
              </p:cNvPicPr>
              <p:nvPr/>
            </p:nvPicPr>
            <p:blipFill>
              <a:blip r:embed="rId15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421335" y="6333710"/>
                <a:ext cx="560490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8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642080" y="5449083"/>
                <a:ext cx="512253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" name="Picture 58" descr="Nordion_tag_colour.jpg"/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287754" y="5749671"/>
                <a:ext cx="485573" cy="249952"/>
              </a:xfrm>
              <a:prstGeom prst="rect">
                <a:avLst/>
              </a:prstGeom>
            </p:spPr>
          </p:pic>
          <p:pic>
            <p:nvPicPr>
              <p:cNvPr id="60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2269" r="6447"/>
              <a:stretch>
                <a:fillRect/>
              </a:stretch>
            </p:blipFill>
            <p:spPr bwMode="auto">
              <a:xfrm>
                <a:off x="6976324" y="6333710"/>
                <a:ext cx="142061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" name="Picture 2"/>
              <p:cNvPicPr>
                <a:picLocks noChangeAspect="1" noChangeArrowheads="1"/>
              </p:cNvPicPr>
              <p:nvPr/>
            </p:nvPicPr>
            <p:blipFill>
              <a:blip r:embed="rId19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976324" y="6040902"/>
                <a:ext cx="117592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2" name="Picture 3"/>
              <p:cNvPicPr>
                <a:picLocks noChangeAspect="1" noChangeArrowheads="1"/>
              </p:cNvPicPr>
              <p:nvPr/>
            </p:nvPicPr>
            <p:blipFill>
              <a:blip r:embed="rId20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369118" y="5749671"/>
                <a:ext cx="869871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" name="Picture 4"/>
              <p:cNvPicPr>
                <a:picLocks noChangeAspect="1" noChangeArrowheads="1"/>
              </p:cNvPicPr>
              <p:nvPr/>
            </p:nvPicPr>
            <p:blipFill>
              <a:blip r:embed="rId21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805077" y="5749671"/>
                <a:ext cx="176749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4" name="Picture 5"/>
              <p:cNvPicPr>
                <a:picLocks noChangeAspect="1" noChangeArrowheads="1"/>
              </p:cNvPicPr>
              <p:nvPr/>
            </p:nvPicPr>
            <p:blipFill>
              <a:blip r:embed="rId22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193375" y="5449083"/>
                <a:ext cx="247418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" name="Picture 6"/>
              <p:cNvPicPr>
                <a:picLocks noChangeAspect="1" noChangeArrowheads="1"/>
              </p:cNvPicPr>
              <p:nvPr/>
            </p:nvPicPr>
            <p:blipFill>
              <a:blip r:embed="rId23">
                <a:clrChange>
                  <a:clrFrom>
                    <a:srgbClr val="6E615D"/>
                  </a:clrFrom>
                  <a:clrTo>
                    <a:srgbClr val="6E615D">
                      <a:alpha val="0"/>
                    </a:srgbClr>
                  </a:clrTo>
                </a:clrChange>
              </a:blip>
              <a:srcRect l="3258" t="17670" r="90616" b="75131"/>
              <a:stretch>
                <a:fillRect/>
              </a:stretch>
            </p:blipFill>
            <p:spPr bwMode="auto">
              <a:xfrm>
                <a:off x="8473059" y="5449083"/>
                <a:ext cx="502416" cy="249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66" name="TextBox 65"/>
          <p:cNvSpPr txBox="1"/>
          <p:nvPr/>
        </p:nvSpPr>
        <p:spPr>
          <a:xfrm>
            <a:off x="6948166" y="1798767"/>
            <a:ext cx="2043434" cy="958168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ts val="1130"/>
              </a:lnSpc>
              <a:spcAft>
                <a:spcPts val="600"/>
              </a:spcAft>
            </a:pPr>
            <a:r>
              <a:rPr lang="en-US" sz="800" b="0" dirty="0" smtClean="0">
                <a:solidFill>
                  <a:schemeClr val="bg1"/>
                </a:solidFill>
              </a:rPr>
              <a:t>TRIUMF: Alberta | British Columbia | Calgary | Carleton | Guelph | Manitoba | 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McGill | McMaster | Montréal | Northern British Columbia </a:t>
            </a:r>
            <a:r>
              <a:rPr lang="en-US" sz="800" b="0" baseline="0" dirty="0" smtClean="0">
                <a:solidFill>
                  <a:schemeClr val="bg1"/>
                </a:solidFill>
              </a:rPr>
              <a:t>| </a:t>
            </a:r>
            <a:r>
              <a:rPr lang="en-US" sz="800" b="0" dirty="0" smtClean="0">
                <a:solidFill>
                  <a:schemeClr val="bg1"/>
                </a:solidFill>
              </a:rPr>
              <a:t>Queen’s | Regina |</a:t>
            </a:r>
            <a:br>
              <a:rPr lang="en-US" sz="800" b="0" dirty="0" smtClean="0">
                <a:solidFill>
                  <a:schemeClr val="bg1"/>
                </a:solidFill>
              </a:rPr>
            </a:br>
            <a:r>
              <a:rPr lang="en-US" sz="800" b="0" dirty="0" smtClean="0">
                <a:solidFill>
                  <a:schemeClr val="bg1"/>
                </a:solidFill>
              </a:rPr>
              <a:t>Saint Mary’s | Simon Fraser | Toronto | Victoria | Western | Winnipeg | York </a:t>
            </a:r>
            <a:endParaRPr lang="en-US" sz="800" b="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 userDrawn="1"/>
        </p:nvSpPr>
        <p:spPr>
          <a:xfrm>
            <a:off x="-1" y="4810499"/>
            <a:ext cx="6818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113F7C"/>
                </a:solidFill>
                <a:latin typeface="Myriad Pro"/>
                <a:cs typeface="Myriad Pro"/>
              </a:rPr>
              <a:t>Questions?</a:t>
            </a:r>
            <a:endParaRPr lang="en-US" sz="3600" dirty="0">
              <a:solidFill>
                <a:srgbClr val="113F7C"/>
              </a:solidFill>
              <a:latin typeface="Myriad Pro"/>
              <a:cs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572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7846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73600" y="1981200"/>
            <a:ext cx="3784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Sept 7, 2016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ISOLDE Physics Seminar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AA227C2-4196-418D-8FB5-02E3E6165C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1288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Sept 7, 2016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ISOLDE Physics Seminar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DB09099-DC75-47EE-8760-4D0ADDAB2D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7279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Sept 7, 2016</a:t>
            </a: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ISOLDE Physics Seminar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C2FCEB9-E7B8-4818-B6D0-2E9C555A59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7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 7, 2016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ISOLDE Physics Seminar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7D6E3-EA9D-E741-9881-B35FD4502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115247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RIUMF_logo_grey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99" y="67606"/>
            <a:ext cx="1102360" cy="30226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209244"/>
            <a:ext cx="9144000" cy="64875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54051" y="603778"/>
            <a:ext cx="7835899" cy="56504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6209244"/>
            <a:ext cx="9144000" cy="64875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070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 7, 2016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ISOLDE Physics Seminar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2C25A-5506-FD4F-B37D-9145376A3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 7, 2016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ISOLDE Physics Seminar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44D01-0053-A943-B22B-53B005C72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 7, 2016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ISOLDE Physics Seminar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12733-F38B-6A49-BC10-73E8D4B90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86354"/>
            <a:ext cx="5111750" cy="49398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48404"/>
            <a:ext cx="3008313" cy="377775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 7, 2016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ISOLDE Physics Seminar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71CA4-6432-C847-B056-BB428797E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689413"/>
            <a:ext cx="5486400" cy="30381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 7, 2016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ISOLDE Physics Seminar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0DE00-3A65-8A49-9448-F76943956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10" descr="TRIUMF_logo_white.png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-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15986" y="6396038"/>
            <a:ext cx="10922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76999"/>
            <a:ext cx="8229600" cy="60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9" y="6396038"/>
            <a:ext cx="79925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en-US" smtClean="0"/>
              <a:t>Sept 7, 2016</a:t>
            </a:r>
            <a:endParaRPr lang="en-US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08186" y="6400800"/>
            <a:ext cx="4678414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en-US" smtClean="0"/>
              <a:t>ISOLDE Physics Seminar</a:t>
            </a:r>
            <a:endParaRPr lang="en-US" dirty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7250" y="6400800"/>
            <a:ext cx="14398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113F7C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6A860FD2-16CC-AD45-96AE-CBD078A1C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7200" y="6400800"/>
            <a:ext cx="39688" cy="317500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47113" y="6400800"/>
            <a:ext cx="39687" cy="317500"/>
          </a:xfrm>
          <a:prstGeom prst="rect">
            <a:avLst/>
          </a:prstGeom>
          <a:solidFill>
            <a:srgbClr val="95938E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800"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2" r:id="rId3"/>
    <p:sldLayoutId id="2147483943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5" r:id="rId13"/>
    <p:sldLayoutId id="2147483946" r:id="rId14"/>
    <p:sldLayoutId id="2147483947" r:id="rId15"/>
    <p:sldLayoutId id="2147483948" r:id="rId16"/>
    <p:sldLayoutId id="2147483949" r:id="rId17"/>
    <p:sldLayoutId id="2147483950" r:id="rId18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lnSpc>
          <a:spcPts val="3040"/>
        </a:lnSpc>
        <a:spcBef>
          <a:spcPct val="0"/>
        </a:spcBef>
        <a:spcAft>
          <a:spcPct val="0"/>
        </a:spcAft>
        <a:defRPr sz="3200" b="1" kern="0" spc="0">
          <a:solidFill>
            <a:srgbClr val="113F7C"/>
          </a:solidFill>
          <a:latin typeface="Myriad Pro"/>
          <a:ea typeface="ＭＳ Ｐゴシック" pitchFamily="-109" charset="-128"/>
          <a:cs typeface="Myriad Pro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Myriad Pro" pitchFamily="-106" charset="0"/>
          <a:ea typeface="ＭＳ Ｐゴシック" pitchFamily="-109" charset="-128"/>
          <a:cs typeface="Myriad Pro" pitchFamily="-10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56EB1"/>
          </a:solidFill>
          <a:latin typeface="Arial Black" pitchFamily="-109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113F7C"/>
          </a:solidFill>
          <a:latin typeface="Myriad Pro"/>
          <a:ea typeface="ＭＳ Ｐゴシック" pitchFamily="-109" charset="-128"/>
          <a:cs typeface="Myriad Pro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400">
          <a:solidFill>
            <a:srgbClr val="4F4946"/>
          </a:solidFill>
          <a:latin typeface="Myriad Pro"/>
          <a:ea typeface="ＭＳ Ｐゴシック" pitchFamily="-109" charset="-128"/>
          <a:cs typeface="Myriad Pro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4F4946"/>
          </a:solidFill>
          <a:latin typeface="Myriad Pro"/>
          <a:ea typeface="ＭＳ Ｐゴシック" pitchFamily="-109" charset="-128"/>
          <a:cs typeface="Myriad Pro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1800">
          <a:solidFill>
            <a:srgbClr val="4F4946"/>
          </a:solidFill>
          <a:latin typeface="+mj-lt"/>
          <a:ea typeface="ＭＳ Ｐゴシック" pitchFamily="-109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1600">
          <a:solidFill>
            <a:srgbClr val="4F4946"/>
          </a:solidFill>
          <a:latin typeface="+mj-lt"/>
          <a:ea typeface="ＭＳ Ｐゴシック" pitchFamily="-109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47.w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5.wmf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50.png"/><Relationship Id="rId5" Type="http://schemas.openxmlformats.org/officeDocument/2006/relationships/image" Target="../media/image44.wmf"/><Relationship Id="rId15" Type="http://schemas.openxmlformats.org/officeDocument/2006/relationships/image" Target="../media/image48.wmf"/><Relationship Id="rId10" Type="http://schemas.openxmlformats.org/officeDocument/2006/relationships/image" Target="../media/image49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46.wmf"/><Relationship Id="rId14" Type="http://schemas.openxmlformats.org/officeDocument/2006/relationships/oleObject" Target="../embeddings/oleObject9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1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60.wmf"/><Relationship Id="rId4" Type="http://schemas.openxmlformats.org/officeDocument/2006/relationships/oleObject" Target="../embeddings/oleObject1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0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wmv"/><Relationship Id="rId7" Type="http://schemas.openxmlformats.org/officeDocument/2006/relationships/slideLayout" Target="../slideLayouts/slideLayout5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video" Target="../media/media3.wmv"/><Relationship Id="rId11" Type="http://schemas.openxmlformats.org/officeDocument/2006/relationships/image" Target="../media/image32.png"/><Relationship Id="rId5" Type="http://schemas.microsoft.com/office/2007/relationships/media" Target="../media/media3.wmv"/><Relationship Id="rId10" Type="http://schemas.openxmlformats.org/officeDocument/2006/relationships/image" Target="../media/image31.png"/><Relationship Id="rId4" Type="http://schemas.openxmlformats.org/officeDocument/2006/relationships/video" Target="../media/media2.wmv"/><Relationship Id="rId9" Type="http://schemas.openxmlformats.org/officeDocument/2006/relationships/hyperlink" Target="http://wonka.physics.ncsu.edu/~blondin/AAS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hyperlink" Target="http://www.uni-giessen.de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11.png"/><Relationship Id="rId5" Type="http://schemas.openxmlformats.org/officeDocument/2006/relationships/image" Target="../media/image38.jpeg"/><Relationship Id="rId10" Type="http://schemas.openxmlformats.org/officeDocument/2006/relationships/image" Target="../media/image400.png"/><Relationship Id="rId4" Type="http://schemas.openxmlformats.org/officeDocument/2006/relationships/image" Target="../media/image37.wmf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1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4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7650" y="2019239"/>
            <a:ext cx="6076950" cy="655638"/>
          </a:xfrm>
        </p:spPr>
        <p:txBody>
          <a:bodyPr/>
          <a:lstStyle/>
          <a:p>
            <a:r>
              <a:rPr lang="en-US" dirty="0" smtClean="0"/>
              <a:t>Recent TITAN Measurements and </a:t>
            </a:r>
            <a:r>
              <a:rPr lang="en-US" dirty="0" err="1" smtClean="0"/>
              <a:t>EMMATrap</a:t>
            </a:r>
            <a:r>
              <a:rPr lang="en-US" dirty="0" smtClean="0"/>
              <a:t>: An Introduction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47650" y="2974430"/>
            <a:ext cx="6076950" cy="457200"/>
          </a:xfrm>
        </p:spPr>
        <p:txBody>
          <a:bodyPr/>
          <a:lstStyle/>
          <a:p>
            <a:r>
              <a:rPr lang="en-US" dirty="0" smtClean="0"/>
              <a:t>ISOLDE Physics Seminar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September 7, 2016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D. Lascar | Postdoctoral Fellow | TRIUMF</a:t>
            </a:r>
            <a:endParaRPr lang="en-US" dirty="0"/>
          </a:p>
        </p:txBody>
      </p:sp>
      <p:sp>
        <p:nvSpPr>
          <p:cNvPr id="9" name="Picture Placeholder 8" hidden="1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0" name="Picture Placeholder 9" hidden="1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1" name="Picture Placeholder 10" hidden="1"/>
          <p:cNvSpPr>
            <a:spLocks noGrp="1"/>
          </p:cNvSpPr>
          <p:nvPr>
            <p:ph type="pic" sz="quarter" idx="18"/>
          </p:nvPr>
        </p:nvSpPr>
        <p:spPr/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3034" y="3712675"/>
            <a:ext cx="1901952" cy="68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7043034" y="1027156"/>
            <a:ext cx="1901952" cy="2363089"/>
            <a:chOff x="7040853" y="1417341"/>
            <a:chExt cx="1920219" cy="2103098"/>
          </a:xfrm>
        </p:grpSpPr>
        <p:sp>
          <p:nvSpPr>
            <p:cNvPr id="14" name="Rectangle 13"/>
            <p:cNvSpPr/>
            <p:nvPr/>
          </p:nvSpPr>
          <p:spPr>
            <a:xfrm>
              <a:off x="7040853" y="1417341"/>
              <a:ext cx="1920219" cy="2103098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049997" y="1463062"/>
              <a:ext cx="1901952" cy="1997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3" descr="C:\Users\aniak.TRWIN\Documents\presentations\images\100806_titanPlatformSW.jpg"/>
          <p:cNvPicPr>
            <a:picLocks noChangeAspect="1" noChangeArrowheads="1"/>
          </p:cNvPicPr>
          <p:nvPr/>
        </p:nvPicPr>
        <p:blipFill>
          <a:blip r:embed="rId4" cstate="print"/>
          <a:srcRect l="4276" t="1800" r="18264"/>
          <a:stretch>
            <a:fillRect/>
          </a:stretch>
        </p:blipFill>
        <p:spPr bwMode="auto">
          <a:xfrm>
            <a:off x="7043034" y="4720974"/>
            <a:ext cx="1901952" cy="16032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643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804" name="Object 4"/>
          <p:cNvGraphicFramePr>
            <a:graphicFrameLocks noChangeAspect="1"/>
          </p:cNvGraphicFramePr>
          <p:nvPr/>
        </p:nvGraphicFramePr>
        <p:xfrm>
          <a:off x="6659563" y="1135063"/>
          <a:ext cx="1433512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65" name="Equation" r:id="rId4" imgW="609480" imgH="431640" progId="Equation.3">
                  <p:embed/>
                </p:oleObj>
              </mc:Choice>
              <mc:Fallback>
                <p:oleObj name="Equation" r:id="rId4" imgW="6094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1135063"/>
                        <a:ext cx="1433512" cy="979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797550" y="2700338"/>
            <a:ext cx="2952750" cy="1036637"/>
            <a:chOff x="3652" y="2105"/>
            <a:chExt cx="1860" cy="653"/>
          </a:xfrm>
        </p:grpSpPr>
        <p:sp>
          <p:nvSpPr>
            <p:cNvPr id="76812" name="Text Box 12"/>
            <p:cNvSpPr txBox="1">
              <a:spLocks noChangeArrowheads="1"/>
            </p:cNvSpPr>
            <p:nvPr/>
          </p:nvSpPr>
          <p:spPr bwMode="auto">
            <a:xfrm>
              <a:off x="3652" y="2257"/>
              <a:ext cx="97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i="1" dirty="0">
                  <a:latin typeface="Times New Roman" pitchFamily="18" charset="0"/>
                </a:rPr>
                <a:t>Unknown:</a:t>
              </a:r>
            </a:p>
          </p:txBody>
        </p:sp>
        <p:graphicFrame>
          <p:nvGraphicFramePr>
            <p:cNvPr id="76813" name="Object 13"/>
            <p:cNvGraphicFramePr>
              <a:graphicFrameLocks noChangeAspect="1"/>
            </p:cNvGraphicFramePr>
            <p:nvPr/>
          </p:nvGraphicFramePr>
          <p:xfrm>
            <a:off x="4639" y="2105"/>
            <a:ext cx="873" cy="6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66" name="Equation" r:id="rId6" imgW="647640" imgH="457200" progId="Equation.3">
                    <p:embed/>
                  </p:oleObj>
                </mc:Choice>
                <mc:Fallback>
                  <p:oleObj name="Equation" r:id="rId6" imgW="64764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39" y="2105"/>
                          <a:ext cx="873" cy="65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681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1588166"/>
              </p:ext>
            </p:extLst>
          </p:nvPr>
        </p:nvGraphicFramePr>
        <p:xfrm>
          <a:off x="5473700" y="4025900"/>
          <a:ext cx="3592513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67" name="Equation" r:id="rId8" imgW="1866600" imgH="431640" progId="Equation.3">
                  <p:embed/>
                </p:oleObj>
              </mc:Choice>
              <mc:Fallback>
                <p:oleObj name="Equation" r:id="rId8" imgW="18666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3700" y="4025900"/>
                        <a:ext cx="3592513" cy="8302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7120" name="Picture 32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" y="1295400"/>
            <a:ext cx="5334000" cy="4197350"/>
          </a:xfrm>
          <a:prstGeom prst="rect">
            <a:avLst/>
          </a:prstGeom>
          <a:noFill/>
        </p:spPr>
      </p:pic>
      <p:pic>
        <p:nvPicPr>
          <p:cNvPr id="77121" name="Picture 32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6538" y="1298575"/>
            <a:ext cx="5326062" cy="4191000"/>
          </a:xfrm>
          <a:prstGeom prst="rect">
            <a:avLst/>
          </a:prstGeom>
          <a:noFill/>
        </p:spPr>
      </p:pic>
      <p:sp>
        <p:nvSpPr>
          <p:cNvPr id="77122" name="Rectangle 322"/>
          <p:cNvSpPr>
            <a:spLocks noChangeArrowheads="1"/>
          </p:cNvSpPr>
          <p:nvPr/>
        </p:nvSpPr>
        <p:spPr bwMode="auto">
          <a:xfrm>
            <a:off x="762000" y="1752600"/>
            <a:ext cx="76200" cy="228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123" name="Rectangle 323"/>
          <p:cNvSpPr>
            <a:spLocks noChangeArrowheads="1"/>
          </p:cNvSpPr>
          <p:nvPr/>
        </p:nvSpPr>
        <p:spPr bwMode="auto">
          <a:xfrm>
            <a:off x="871538" y="1719263"/>
            <a:ext cx="76200" cy="228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124" name="Rectangle 324"/>
          <p:cNvSpPr>
            <a:spLocks noChangeArrowheads="1"/>
          </p:cNvSpPr>
          <p:nvPr/>
        </p:nvSpPr>
        <p:spPr bwMode="auto">
          <a:xfrm>
            <a:off x="981075" y="1747838"/>
            <a:ext cx="76200" cy="228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125" name="Rectangle 325"/>
          <p:cNvSpPr>
            <a:spLocks noChangeArrowheads="1"/>
          </p:cNvSpPr>
          <p:nvPr/>
        </p:nvSpPr>
        <p:spPr bwMode="auto">
          <a:xfrm>
            <a:off x="1076325" y="1752600"/>
            <a:ext cx="76200" cy="228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126" name="Rectangle 326"/>
          <p:cNvSpPr>
            <a:spLocks noChangeArrowheads="1"/>
          </p:cNvSpPr>
          <p:nvPr/>
        </p:nvSpPr>
        <p:spPr bwMode="auto">
          <a:xfrm>
            <a:off x="1143000" y="1600200"/>
            <a:ext cx="4191000" cy="3276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128" name="Text Box 328"/>
          <p:cNvSpPr txBox="1">
            <a:spLocks noChangeArrowheads="1"/>
          </p:cNvSpPr>
          <p:nvPr/>
        </p:nvSpPr>
        <p:spPr bwMode="auto">
          <a:xfrm rot="16200000">
            <a:off x="-1365094" y="3038444"/>
            <a:ext cx="29718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113F7C"/>
                </a:solidFill>
              </a:rPr>
              <a:t>Time of Flight (arb units)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30769" y="5937806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alibri" panose="020F0502020204030204" pitchFamily="34" charset="0"/>
              </a:rPr>
              <a:t>Slide courtesy of J. Van </a:t>
            </a:r>
            <a:r>
              <a:rPr lang="en-US" sz="1600" i="1" dirty="0" err="1" smtClean="0">
                <a:latin typeface="Calibri" panose="020F0502020204030204" pitchFamily="34" charset="0"/>
              </a:rPr>
              <a:t>Schelt</a:t>
            </a:r>
            <a:endParaRPr lang="en-US" sz="1600" i="1" dirty="0">
              <a:latin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</a:t>
            </a:r>
            <a:r>
              <a:rPr lang="en-US" dirty="0" err="1" smtClean="0"/>
              <a:t>ToF</a:t>
            </a:r>
            <a:r>
              <a:rPr lang="en-US" dirty="0" smtClean="0"/>
              <a:t> spectrum</a:t>
            </a:r>
            <a:endParaRPr lang="en-US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Sept 7, 2016</a:t>
            </a:r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ISOLDE Physics Seminar</a:t>
            </a:r>
            <a:endParaRPr lang="en-US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7034D8C-3CB4-402A-BC46-2AB14C0FE90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752600" y="54864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113F7C"/>
                </a:solidFill>
              </a:rPr>
              <a:t>Frequency (kHz)</a:t>
            </a:r>
            <a:endParaRPr lang="en-US" sz="2000" b="1" dirty="0">
              <a:solidFill>
                <a:srgbClr val="113F7C"/>
              </a:solidFill>
            </a:endParaRPr>
          </a:p>
        </p:txBody>
      </p:sp>
      <p:graphicFrame>
        <p:nvGraphicFramePr>
          <p:cNvPr id="31" name="Object 30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1812636"/>
              </p:ext>
            </p:extLst>
          </p:nvPr>
        </p:nvGraphicFramePr>
        <p:xfrm>
          <a:off x="6186488" y="2590800"/>
          <a:ext cx="2271712" cy="1169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68" name="Equation" r:id="rId12" imgW="838080" imgH="431640" progId="Equation.3">
                  <p:embed/>
                </p:oleObj>
              </mc:Choice>
              <mc:Fallback>
                <p:oleObj name="Equation" r:id="rId12" imgW="8380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6488" y="2590800"/>
                        <a:ext cx="2271712" cy="1169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2655576"/>
              </p:ext>
            </p:extLst>
          </p:nvPr>
        </p:nvGraphicFramePr>
        <p:xfrm>
          <a:off x="4641850" y="3944938"/>
          <a:ext cx="4538663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69" name="Equation" r:id="rId14" imgW="1714320" imgH="444240" progId="Equation.3">
                  <p:embed/>
                </p:oleObj>
              </mc:Choice>
              <mc:Fallback>
                <p:oleObj name="Equation" r:id="rId14" imgW="171432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1850" y="3944938"/>
                        <a:ext cx="4538663" cy="1177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2362200" y="1135062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baseline="30000" dirty="0" smtClean="0">
                <a:solidFill>
                  <a:srgbClr val="113F7C"/>
                </a:solidFill>
              </a:rPr>
              <a:t>133</a:t>
            </a:r>
            <a:r>
              <a:rPr lang="en-US" sz="4400" b="1" dirty="0" smtClean="0">
                <a:solidFill>
                  <a:srgbClr val="113F7C"/>
                </a:solidFill>
              </a:rPr>
              <a:t>Cs</a:t>
            </a:r>
            <a:endParaRPr lang="en-US" sz="4400" b="1" baseline="30000" dirty="0">
              <a:solidFill>
                <a:srgbClr val="113F7C"/>
              </a:solidFill>
            </a:endParaRPr>
          </a:p>
        </p:txBody>
      </p:sp>
      <p:sp>
        <p:nvSpPr>
          <p:cNvPr id="25" name="Text Box 327"/>
          <p:cNvSpPr txBox="1">
            <a:spLocks noChangeArrowheads="1"/>
          </p:cNvSpPr>
          <p:nvPr/>
        </p:nvSpPr>
        <p:spPr bwMode="auto">
          <a:xfrm>
            <a:off x="914400" y="4760914"/>
            <a:ext cx="4883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113F7C"/>
                </a:solidFill>
              </a:rPr>
              <a:t>f</a:t>
            </a:r>
            <a:r>
              <a:rPr lang="en-US" sz="2400" baseline="-25000" dirty="0">
                <a:solidFill>
                  <a:srgbClr val="113F7C"/>
                </a:solidFill>
              </a:rPr>
              <a:t>c</a:t>
            </a:r>
            <a:r>
              <a:rPr lang="en-US" sz="2400" dirty="0">
                <a:solidFill>
                  <a:srgbClr val="113F7C"/>
                </a:solidFill>
              </a:rPr>
              <a:t>=663,104.706(3) Hz (</a:t>
            </a:r>
            <a:r>
              <a:rPr lang="en-US" sz="2400" dirty="0" smtClean="0">
                <a:solidFill>
                  <a:srgbClr val="113F7C"/>
                </a:solidFill>
              </a:rPr>
              <a:t>560 eV/c</a:t>
            </a:r>
            <a:r>
              <a:rPr lang="en-US" sz="2400" baseline="30000" dirty="0" smtClean="0">
                <a:solidFill>
                  <a:srgbClr val="113F7C"/>
                </a:solidFill>
              </a:rPr>
              <a:t>2</a:t>
            </a:r>
            <a:r>
              <a:rPr lang="en-US" sz="2400" dirty="0">
                <a:solidFill>
                  <a:srgbClr val="113F7C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206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3000"/>
                                        <p:tgtEl>
                                          <p:spTgt spid="77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22" grpId="0" animBg="1"/>
      <p:bldP spid="77123" grpId="0" animBg="1"/>
      <p:bldP spid="77124" grpId="0" animBg="1"/>
      <p:bldP spid="77125" grpId="0" animBg="1"/>
      <p:bldP spid="77126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7,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ISOLDE Physics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t="9195" r="59111" b="6820"/>
          <a:stretch/>
        </p:blipFill>
        <p:spPr bwMode="auto">
          <a:xfrm>
            <a:off x="0" y="0"/>
            <a:ext cx="9144000" cy="595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75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879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56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20990926">
            <a:off x="4283538" y="4131032"/>
            <a:ext cx="1762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Cyclotron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20990926">
            <a:off x="4521014" y="2422731"/>
            <a:ext cx="1762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ISAC-I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0990926">
            <a:off x="4521016" y="1554405"/>
            <a:ext cx="1762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ISAC-II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60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ISAC-I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7,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ISOLDE Physics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31282"/>
            <a:ext cx="9144001" cy="510865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504950" y="2905126"/>
            <a:ext cx="771525" cy="142870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70581" y="4149166"/>
            <a:ext cx="834333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TITAN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17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7,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ISOLDE Physics Seminar</a:t>
            </a:r>
            <a:endParaRPr lang="en-US"/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0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7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7,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ISOLDE Physics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4338" name="Picture 2" descr="C:\Users\ddlascar\Google Drive\ToDo\ISAC_Platform_greyed ou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0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1947553" y="5118266"/>
            <a:ext cx="700644" cy="43938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648197" y="5002483"/>
            <a:ext cx="765957" cy="11578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325091" y="2897579"/>
            <a:ext cx="120731" cy="216279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942608" y="2052452"/>
            <a:ext cx="1306285" cy="50074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445822" y="2553196"/>
            <a:ext cx="496786" cy="34438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46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ia\Documents\titanPubs\figures\beamlineFancy_1302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120" y="770933"/>
            <a:ext cx="6083300" cy="557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The TITAN facility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17" y="2458352"/>
            <a:ext cx="1532101" cy="110799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</a:rPr>
              <a:t>RFQ</a:t>
            </a:r>
            <a:r>
              <a:rPr lang="en-US" sz="1800" dirty="0" smtClean="0">
                <a:solidFill>
                  <a:srgbClr val="FF0000"/>
                </a:solidFill>
              </a:rPr>
              <a:t>: Accumulation, cooling, and bunching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5462530" y="3990684"/>
            <a:ext cx="2730281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800" b="1" dirty="0" smtClean="0">
                <a:solidFill>
                  <a:schemeClr val="accent3">
                    <a:lumMod val="75000"/>
                  </a:schemeClr>
                </a:solidFill>
              </a:rPr>
              <a:t>EBIT</a:t>
            </a:r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en-US" sz="1800" dirty="0" err="1" smtClean="0">
                <a:solidFill>
                  <a:schemeClr val="accent3">
                    <a:lumMod val="75000"/>
                  </a:schemeClr>
                </a:solidFill>
              </a:rPr>
              <a:t>ms</a:t>
            </a:r>
            <a:r>
              <a:rPr lang="en-US" sz="1800" dirty="0" smtClean="0">
                <a:solidFill>
                  <a:schemeClr val="accent3">
                    <a:lumMod val="75000"/>
                  </a:schemeClr>
                </a:solidFill>
              </a:rPr>
              <a:t> charge breeding</a:t>
            </a:r>
          </a:p>
        </p:txBody>
      </p:sp>
      <p:sp>
        <p:nvSpPr>
          <p:cNvPr id="281" name="TextBox 280"/>
          <p:cNvSpPr txBox="1"/>
          <p:nvPr/>
        </p:nvSpPr>
        <p:spPr>
          <a:xfrm>
            <a:off x="753902" y="1135105"/>
            <a:ext cx="247803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800" b="1" dirty="0" smtClean="0"/>
              <a:t>BNG: </a:t>
            </a:r>
            <a:r>
              <a:rPr lang="en-US" sz="1800" dirty="0" smtClean="0"/>
              <a:t>fast </a:t>
            </a:r>
            <a:r>
              <a:rPr lang="en-US" sz="1800" i="1" dirty="0" smtClean="0"/>
              <a:t>m/q</a:t>
            </a:r>
            <a:r>
              <a:rPr lang="en-US" sz="1800" dirty="0" smtClean="0"/>
              <a:t> selection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12273" y="858125"/>
            <a:ext cx="4718798" cy="3724370"/>
            <a:chOff x="2391103" y="1331105"/>
            <a:chExt cx="4718798" cy="3724370"/>
          </a:xfrm>
        </p:grpSpPr>
        <p:grpSp>
          <p:nvGrpSpPr>
            <p:cNvPr id="6" name="Group 5"/>
            <p:cNvGrpSpPr/>
            <p:nvPr/>
          </p:nvGrpSpPr>
          <p:grpSpPr>
            <a:xfrm>
              <a:off x="3578772" y="1331105"/>
              <a:ext cx="3531129" cy="2606164"/>
              <a:chOff x="3578772" y="1331105"/>
              <a:chExt cx="3531129" cy="2606164"/>
            </a:xfrm>
          </p:grpSpPr>
          <p:sp>
            <p:nvSpPr>
              <p:cNvPr id="283" name="Rectangle 282"/>
              <p:cNvSpPr/>
              <p:nvPr/>
            </p:nvSpPr>
            <p:spPr>
              <a:xfrm>
                <a:off x="6510811" y="2287918"/>
                <a:ext cx="599090" cy="990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3578772" y="1331105"/>
                <a:ext cx="599090" cy="1981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Rectangle 281"/>
              <p:cNvSpPr/>
              <p:nvPr/>
            </p:nvSpPr>
            <p:spPr>
              <a:xfrm>
                <a:off x="4487921" y="3838194"/>
                <a:ext cx="599090" cy="990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Rectangle 283"/>
            <p:cNvSpPr/>
            <p:nvPr/>
          </p:nvSpPr>
          <p:spPr>
            <a:xfrm>
              <a:off x="2391103" y="4857325"/>
              <a:ext cx="599090" cy="198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0" name="TextBox 279"/>
          <p:cNvSpPr txBox="1"/>
          <p:nvPr/>
        </p:nvSpPr>
        <p:spPr>
          <a:xfrm>
            <a:off x="6743151" y="1135105"/>
            <a:ext cx="211305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800" b="1" dirty="0" smtClean="0">
                <a:solidFill>
                  <a:srgbClr val="0070C0"/>
                </a:solidFill>
              </a:rPr>
              <a:t>MPET</a:t>
            </a:r>
            <a:r>
              <a:rPr lang="en-US" sz="1800" dirty="0" smtClean="0">
                <a:solidFill>
                  <a:srgbClr val="0070C0"/>
                </a:solidFill>
              </a:rPr>
              <a:t>: mass  measurement via cyclotron frequency determination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7,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ISOLDE Physics Seminar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593541" y="4686300"/>
                <a:ext cx="2299219" cy="956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𝛿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i="1" smtClean="0"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ctrlPr>
                            <a:rPr lang="en-US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  <a:ea typeface="Cambria Math"/>
                                </a:rPr>
                                <m:t>rf</m:t>
                              </m:r>
                            </m:sub>
                          </m:sSub>
                          <m:r>
                            <a:rPr lang="en-US" b="1" i="1" smtClean="0">
                              <a:latin typeface="Cambria Math"/>
                              <a:ea typeface="Cambria Math"/>
                            </a:rPr>
                            <m:t>𝒒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3541" y="4686300"/>
                <a:ext cx="2299219" cy="9568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>
            <a:off x="5593541" y="3667125"/>
            <a:ext cx="1369234" cy="1609725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06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2582518"/>
              </p:ext>
            </p:extLst>
          </p:nvPr>
        </p:nvGraphicFramePr>
        <p:xfrm>
          <a:off x="5216525" y="3845589"/>
          <a:ext cx="3840480" cy="2615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46" name="Graph" r:id="rId4" imgW="4165600" imgH="2921000" progId="">
                  <p:embed/>
                </p:oleObj>
              </mc:Choice>
              <mc:Fallback>
                <p:oleObj name="Graph" r:id="rId4" imgW="4165600" imgH="292100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6525" y="3845589"/>
                        <a:ext cx="3840480" cy="26151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3966462"/>
              </p:ext>
            </p:extLst>
          </p:nvPr>
        </p:nvGraphicFramePr>
        <p:xfrm>
          <a:off x="5216525" y="1284907"/>
          <a:ext cx="3840480" cy="2615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47" name="Graph" r:id="rId6" imgW="4656841" imgH="2441542" progId="">
                  <p:embed/>
                </p:oleObj>
              </mc:Choice>
              <mc:Fallback>
                <p:oleObj name="Graph" r:id="rId6" imgW="4656841" imgH="2441542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6525" y="1284907"/>
                        <a:ext cx="3840480" cy="26151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Content Placeholder 18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338084" cy="4869712"/>
          </a:xfrm>
        </p:spPr>
        <p:txBody>
          <a:bodyPr/>
          <a:lstStyle/>
          <a:p>
            <a:r>
              <a:rPr lang="en-US" dirty="0" smtClean="0"/>
              <a:t>TITAN specializes in  short measurement cycles.</a:t>
            </a:r>
          </a:p>
          <a:p>
            <a:r>
              <a:rPr lang="en-US" dirty="0" smtClean="0"/>
              <a:t>Measure masses of some of the shortest lived nuclides </a:t>
            </a:r>
            <a:r>
              <a:rPr lang="en-US" i="1" dirty="0" smtClean="0"/>
              <a:t>ever</a:t>
            </a:r>
            <a:r>
              <a:rPr lang="en-US" dirty="0" smtClean="0"/>
              <a:t>.</a:t>
            </a:r>
          </a:p>
          <a:p>
            <a:pPr lvl="1"/>
            <a:r>
              <a:rPr lang="en-US" baseline="30000" dirty="0" smtClean="0"/>
              <a:t>31</a:t>
            </a:r>
            <a:r>
              <a:rPr lang="en-US" dirty="0" smtClean="0"/>
              <a:t>Na (t</a:t>
            </a:r>
            <a:r>
              <a:rPr lang="en-US" baseline="-25000" dirty="0" smtClean="0"/>
              <a:t>1/2 </a:t>
            </a:r>
            <a:r>
              <a:rPr lang="en-US" dirty="0" smtClean="0"/>
              <a:t>= 17 </a:t>
            </a:r>
            <a:r>
              <a:rPr lang="en-US" dirty="0" err="1" smtClean="0"/>
              <a:t>ms</a:t>
            </a:r>
            <a:r>
              <a:rPr lang="en-US" dirty="0" smtClean="0"/>
              <a:t>)</a:t>
            </a:r>
          </a:p>
          <a:p>
            <a:pPr lvl="1"/>
            <a:r>
              <a:rPr lang="en-US" baseline="30000" dirty="0" smtClean="0"/>
              <a:t>32</a:t>
            </a:r>
            <a:r>
              <a:rPr lang="en-US" dirty="0" smtClean="0"/>
              <a:t>Na </a:t>
            </a:r>
            <a:r>
              <a:rPr lang="en-US" dirty="0"/>
              <a:t>(t</a:t>
            </a:r>
            <a:r>
              <a:rPr lang="en-US" baseline="-25000" dirty="0"/>
              <a:t>1/2 </a:t>
            </a:r>
            <a:r>
              <a:rPr lang="en-US" dirty="0"/>
              <a:t>= </a:t>
            </a:r>
            <a:r>
              <a:rPr lang="en-US" dirty="0" smtClean="0"/>
              <a:t>13 </a:t>
            </a:r>
            <a:r>
              <a:rPr lang="en-US" dirty="0" err="1"/>
              <a:t>ms</a:t>
            </a:r>
            <a:r>
              <a:rPr lang="en-US" dirty="0" smtClean="0"/>
              <a:t>)</a:t>
            </a:r>
          </a:p>
          <a:p>
            <a:pPr lvl="1"/>
            <a:r>
              <a:rPr lang="en-US" baseline="30000" dirty="0" smtClean="0"/>
              <a:t>11</a:t>
            </a:r>
            <a:r>
              <a:rPr lang="en-US" dirty="0" smtClean="0"/>
              <a:t>Li </a:t>
            </a:r>
            <a:r>
              <a:rPr lang="en-US" dirty="0"/>
              <a:t>(t</a:t>
            </a:r>
            <a:r>
              <a:rPr lang="en-US" baseline="-25000" dirty="0"/>
              <a:t>1/2 </a:t>
            </a:r>
            <a:r>
              <a:rPr lang="en-US" dirty="0"/>
              <a:t>= </a:t>
            </a:r>
            <a:r>
              <a:rPr lang="en-US" b="1" u="dbl" dirty="0" smtClean="0"/>
              <a:t>9</a:t>
            </a:r>
            <a:r>
              <a:rPr lang="en-US" dirty="0" smtClean="0"/>
              <a:t> </a:t>
            </a:r>
            <a:r>
              <a:rPr lang="en-US" dirty="0"/>
              <a:t>ms</a:t>
            </a:r>
            <a:r>
              <a:rPr lang="en-US" dirty="0" smtClean="0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 </a:t>
            </a:r>
            <a:r>
              <a:rPr lang="en-US" dirty="0"/>
              <a:t>M</a:t>
            </a:r>
            <a:r>
              <a:rPr lang="en-US" dirty="0" smtClean="0"/>
              <a:t>easurement </a:t>
            </a:r>
            <a:r>
              <a:rPr lang="en-US" dirty="0"/>
              <a:t>T</a:t>
            </a:r>
            <a:r>
              <a:rPr lang="en-US" dirty="0" smtClean="0"/>
              <a:t>imes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7,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ISOLDE Physics Seminar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cxnSp>
        <p:nvCxnSpPr>
          <p:cNvPr id="10" name="Straight Arrow Connector 9"/>
          <p:cNvCxnSpPr>
            <a:stCxn id="11" idx="2"/>
          </p:cNvCxnSpPr>
          <p:nvPr/>
        </p:nvCxnSpPr>
        <p:spPr>
          <a:xfrm flipH="1">
            <a:off x="7306259" y="4422324"/>
            <a:ext cx="71" cy="1113305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277700" y="4052992"/>
            <a:ext cx="2057259" cy="369332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 err="1" smtClean="0">
                <a:solidFill>
                  <a:srgbClr val="0000FF"/>
                </a:solidFill>
                <a:latin typeface="Symbol" pitchFamily="18" charset="2"/>
              </a:rPr>
              <a:t>n</a:t>
            </a:r>
            <a:r>
              <a:rPr lang="en-US" sz="1800" b="1" baseline="-25000" dirty="0" err="1" smtClean="0">
                <a:solidFill>
                  <a:srgbClr val="0000FF"/>
                </a:solidFill>
                <a:latin typeface="Tahoma" pitchFamily="34" charset="0"/>
              </a:rPr>
              <a:t>c</a:t>
            </a:r>
            <a:r>
              <a:rPr lang="en-US" sz="1800" b="1" dirty="0" smtClean="0">
                <a:solidFill>
                  <a:srgbClr val="0000FF"/>
                </a:solidFill>
              </a:rPr>
              <a:t> = </a:t>
            </a:r>
            <a:r>
              <a:rPr lang="en-US" sz="1800" b="1" dirty="0" err="1" smtClean="0">
                <a:solidFill>
                  <a:srgbClr val="0000FF"/>
                </a:solidFill>
              </a:rPr>
              <a:t>qe</a:t>
            </a:r>
            <a:r>
              <a:rPr lang="en-US" sz="1800" b="1" dirty="0" smtClean="0">
                <a:solidFill>
                  <a:srgbClr val="0000FF"/>
                </a:solidFill>
              </a:rPr>
              <a:t>/m ∙ B/2</a:t>
            </a:r>
            <a:r>
              <a:rPr lang="en-US" sz="1800" b="1" dirty="0" smtClean="0">
                <a:solidFill>
                  <a:srgbClr val="0000FF"/>
                </a:solidFill>
                <a:latin typeface="Symbol" pitchFamily="18" charset="2"/>
              </a:rPr>
              <a:t>p</a:t>
            </a:r>
            <a:endParaRPr lang="en-US" sz="1800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19750" y="2813505"/>
            <a:ext cx="1430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baseline="30000" dirty="0" smtClean="0">
                <a:solidFill>
                  <a:srgbClr val="113F7C"/>
                </a:solidFill>
              </a:rPr>
              <a:t>31</a:t>
            </a:r>
            <a:r>
              <a:rPr lang="en-US" sz="1800" b="1" dirty="0" smtClean="0">
                <a:solidFill>
                  <a:srgbClr val="113F7C"/>
                </a:solidFill>
              </a:rPr>
              <a:t>Na</a:t>
            </a:r>
            <a:r>
              <a:rPr lang="en-US" sz="1800" b="1" baseline="30000" dirty="0" smtClean="0">
                <a:solidFill>
                  <a:srgbClr val="113F7C"/>
                </a:solidFill>
              </a:rPr>
              <a:t>+</a:t>
            </a:r>
          </a:p>
          <a:p>
            <a:r>
              <a:rPr lang="en-US" sz="1800" dirty="0">
                <a:solidFill>
                  <a:srgbClr val="113F7C"/>
                </a:solidFill>
              </a:rPr>
              <a:t>T</a:t>
            </a:r>
            <a:r>
              <a:rPr lang="en-US" sz="1800" baseline="-25000" dirty="0">
                <a:solidFill>
                  <a:srgbClr val="113F7C"/>
                </a:solidFill>
              </a:rPr>
              <a:t>1/2</a:t>
            </a:r>
            <a:r>
              <a:rPr lang="en-US" sz="1800" dirty="0">
                <a:solidFill>
                  <a:srgbClr val="113F7C"/>
                </a:solidFill>
              </a:rPr>
              <a:t> = </a:t>
            </a:r>
            <a:r>
              <a:rPr lang="en-US" sz="1800" dirty="0" smtClean="0">
                <a:solidFill>
                  <a:srgbClr val="113F7C"/>
                </a:solidFill>
              </a:rPr>
              <a:t>17 </a:t>
            </a:r>
            <a:r>
              <a:rPr lang="en-US" sz="1800" dirty="0" err="1" smtClean="0">
                <a:solidFill>
                  <a:srgbClr val="113F7C"/>
                </a:solidFill>
              </a:rPr>
              <a:t>ms</a:t>
            </a:r>
            <a:endParaRPr lang="en-US" sz="1800" dirty="0">
              <a:solidFill>
                <a:srgbClr val="113F7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00700" y="5385029"/>
            <a:ext cx="1430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baseline="30000" dirty="0" smtClean="0">
                <a:solidFill>
                  <a:srgbClr val="113F7C"/>
                </a:solidFill>
              </a:rPr>
              <a:t>32</a:t>
            </a:r>
            <a:r>
              <a:rPr lang="en-US" sz="1800" b="1" dirty="0" smtClean="0">
                <a:solidFill>
                  <a:srgbClr val="113F7C"/>
                </a:solidFill>
              </a:rPr>
              <a:t>Na</a:t>
            </a:r>
            <a:r>
              <a:rPr lang="en-US" sz="1800" b="1" baseline="30000" dirty="0" smtClean="0">
                <a:solidFill>
                  <a:srgbClr val="113F7C"/>
                </a:solidFill>
              </a:rPr>
              <a:t>+</a:t>
            </a:r>
          </a:p>
          <a:p>
            <a:r>
              <a:rPr lang="en-US" sz="1800" dirty="0" smtClean="0">
                <a:solidFill>
                  <a:srgbClr val="113F7C"/>
                </a:solidFill>
              </a:rPr>
              <a:t>T</a:t>
            </a:r>
            <a:r>
              <a:rPr lang="en-US" sz="1800" baseline="-25000" dirty="0" smtClean="0">
                <a:solidFill>
                  <a:srgbClr val="113F7C"/>
                </a:solidFill>
              </a:rPr>
              <a:t>1/2</a:t>
            </a:r>
            <a:r>
              <a:rPr lang="en-US" sz="1800" dirty="0" smtClean="0">
                <a:solidFill>
                  <a:srgbClr val="113F7C"/>
                </a:solidFill>
              </a:rPr>
              <a:t> = 13 </a:t>
            </a:r>
            <a:r>
              <a:rPr lang="en-US" sz="1800" dirty="0" err="1" smtClean="0">
                <a:solidFill>
                  <a:srgbClr val="113F7C"/>
                </a:solidFill>
              </a:rPr>
              <a:t>ms</a:t>
            </a:r>
            <a:endParaRPr lang="en-US" sz="1800" dirty="0">
              <a:solidFill>
                <a:srgbClr val="113F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50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10 days</a:t>
            </a:r>
          </a:p>
          <a:p>
            <a:r>
              <a:rPr lang="en-US" dirty="0" smtClean="0"/>
              <a:t>Some of the cleanest beam from IGLIS</a:t>
            </a:r>
          </a:p>
          <a:p>
            <a:r>
              <a:rPr lang="en-US" dirty="0" smtClean="0"/>
              <a:t>Measured masses of 18 states:</a:t>
            </a:r>
          </a:p>
          <a:p>
            <a:pPr lvl="1"/>
            <a:r>
              <a:rPr lang="en-US" baseline="30000" dirty="0"/>
              <a:t>125,125m,126,127,127m</a:t>
            </a:r>
            <a:r>
              <a:rPr lang="en-US" dirty="0"/>
              <a:t>Cd</a:t>
            </a:r>
          </a:p>
          <a:p>
            <a:pPr lvl="1"/>
            <a:r>
              <a:rPr lang="en-US" baseline="30000" dirty="0"/>
              <a:t>125,125m,126,126m,127,127m</a:t>
            </a:r>
            <a:r>
              <a:rPr lang="en-US" dirty="0"/>
              <a:t>In</a:t>
            </a:r>
            <a:r>
              <a:rPr lang="en-US" baseline="30000" dirty="0"/>
              <a:t> 128,128m,129,129m</a:t>
            </a:r>
            <a:r>
              <a:rPr lang="en-US" dirty="0"/>
              <a:t>In </a:t>
            </a:r>
            <a:r>
              <a:rPr lang="en-US" baseline="30000" dirty="0"/>
              <a:t>130,130m1,130m2</a:t>
            </a:r>
            <a:r>
              <a:rPr lang="en-US" dirty="0"/>
              <a:t>In</a:t>
            </a:r>
          </a:p>
          <a:p>
            <a:r>
              <a:rPr lang="en-US" dirty="0"/>
              <a:t>Will yield 2 pubs. </a:t>
            </a:r>
            <a:r>
              <a:rPr lang="en-US" i="1" dirty="0"/>
              <a:t>min</a:t>
            </a:r>
            <a:r>
              <a:rPr lang="en-US" dirty="0"/>
              <a:t>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July 2016: S1466 &amp; S1502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7,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ISOLDE Physics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t="9383" r="62997" b="32346"/>
          <a:stretch/>
        </p:blipFill>
        <p:spPr bwMode="auto">
          <a:xfrm>
            <a:off x="5219700" y="833067"/>
            <a:ext cx="2952750" cy="258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81650" y="2533650"/>
            <a:ext cx="11887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 smtClean="0"/>
              <a:t>127,m</a:t>
            </a:r>
            <a:r>
              <a:rPr lang="en-US" dirty="0" smtClean="0"/>
              <a:t>Cd</a:t>
            </a:r>
            <a:endParaRPr lang="en-US" baseline="30000" dirty="0"/>
          </a:p>
        </p:txBody>
      </p:sp>
      <p:sp>
        <p:nvSpPr>
          <p:cNvPr id="9" name="AutoShape 4" descr="https://www.triumf.info/wiki/titan/img_auth.php/0/04/160705_Cd127p13g-Cs133p13_170ms_M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t="11742" r="4829" b="4167"/>
          <a:stretch/>
        </p:blipFill>
        <p:spPr bwMode="auto">
          <a:xfrm>
            <a:off x="4381500" y="3470329"/>
            <a:ext cx="3143250" cy="21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43500" y="4867568"/>
            <a:ext cx="179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Preliminary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43500" y="3860252"/>
            <a:ext cx="118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 smtClean="0"/>
              <a:t>127</a:t>
            </a:r>
            <a:r>
              <a:rPr lang="en-US" dirty="0" smtClean="0"/>
              <a:t>Cd</a:t>
            </a:r>
            <a:endParaRPr lang="en-US" baseline="30000" dirty="0"/>
          </a:p>
        </p:txBody>
      </p:sp>
      <p:sp>
        <p:nvSpPr>
          <p:cNvPr id="11" name="AutoShape 7" descr="https://www.triumf.info/wiki/titan/img_auth.php/c/c6/160705_Cd127mp13-Cs133p13_170ms_MM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974080" y="4169517"/>
            <a:ext cx="3145536" cy="2189056"/>
            <a:chOff x="5974080" y="4169517"/>
            <a:chExt cx="3145536" cy="2189056"/>
          </a:xfrm>
        </p:grpSpPr>
        <p:grpSp>
          <p:nvGrpSpPr>
            <p:cNvPr id="13" name="Group 12"/>
            <p:cNvGrpSpPr/>
            <p:nvPr/>
          </p:nvGrpSpPr>
          <p:grpSpPr>
            <a:xfrm>
              <a:off x="5974080" y="4169517"/>
              <a:ext cx="3145536" cy="2189056"/>
              <a:chOff x="6336030" y="4321917"/>
              <a:chExt cx="3145536" cy="2189056"/>
            </a:xfrm>
          </p:grpSpPr>
          <p:pic>
            <p:nvPicPr>
              <p:cNvPr id="1032" name="Picture 8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09" t="12501" r="5965" b="3409"/>
              <a:stretch/>
            </p:blipFill>
            <p:spPr bwMode="auto">
              <a:xfrm>
                <a:off x="6336030" y="4321917"/>
                <a:ext cx="3145536" cy="2189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7648893" y="4472084"/>
                <a:ext cx="11887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aseline="30000" dirty="0" smtClean="0"/>
                  <a:t>127m</a:t>
                </a:r>
                <a:r>
                  <a:rPr lang="en-US" dirty="0" smtClean="0"/>
                  <a:t>Cd</a:t>
                </a:r>
                <a:endParaRPr lang="en-US" baseline="30000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625139" y="5560497"/>
              <a:ext cx="17954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</a:rPr>
                <a:t>Preliminary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09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8225" y="1300162"/>
            <a:ext cx="7067550" cy="479107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masses tell us?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7,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ISOLDE Physics Seminar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0" y="827755"/>
            <a:ext cx="3736428" cy="562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113F7C"/>
                </a:solidFill>
                <a:latin typeface="Myriad Pro"/>
                <a:ea typeface="ＭＳ Ｐゴシック" pitchFamily="-109" charset="-128"/>
                <a:cs typeface="Myriad Pro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400">
                <a:solidFill>
                  <a:srgbClr val="4F4946"/>
                </a:solidFill>
                <a:latin typeface="Myriad Pro"/>
                <a:ea typeface="ＭＳ Ｐゴシック" pitchFamily="-109" charset="-128"/>
                <a:cs typeface="Myriad Pro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4F4946"/>
                </a:solidFill>
                <a:latin typeface="Myriad Pro"/>
                <a:ea typeface="ＭＳ Ｐゴシック" pitchFamily="-109" charset="-128"/>
                <a:cs typeface="Myriad Pro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>
                <a:solidFill>
                  <a:srgbClr val="4F4946"/>
                </a:solidFill>
                <a:latin typeface="+mj-lt"/>
                <a:ea typeface="ＭＳ Ｐゴシック" pitchFamily="-109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600">
                <a:solidFill>
                  <a:srgbClr val="4F4946"/>
                </a:solidFill>
                <a:latin typeface="+mj-lt"/>
                <a:ea typeface="ＭＳ Ｐゴシック" pitchFamily="-109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800000"/>
                </a:solidFill>
                <a:latin typeface="+mn-lt"/>
                <a:ea typeface="ＭＳ Ｐゴシック" pitchFamily="-109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800000"/>
                </a:solidFill>
                <a:latin typeface="+mn-lt"/>
                <a:ea typeface="ＭＳ Ｐゴシック" pitchFamily="-109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800000"/>
                </a:solidFill>
                <a:latin typeface="+mn-lt"/>
                <a:ea typeface="ＭＳ Ｐゴシック" pitchFamily="-109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800000"/>
                </a:solidFill>
                <a:latin typeface="+mn-lt"/>
                <a:ea typeface="ＭＳ Ｐゴシック" pitchFamily="-109" charset="-128"/>
              </a:defRPr>
            </a:lvl9pPr>
          </a:lstStyle>
          <a:p>
            <a:r>
              <a:rPr lang="en-US" dirty="0" smtClean="0"/>
              <a:t>Nuclear Masses of Rare Isotopes:</a:t>
            </a:r>
          </a:p>
          <a:p>
            <a:pPr lvl="1"/>
            <a:r>
              <a:rPr lang="en-US" dirty="0" smtClean="0"/>
              <a:t>Magic numbers of exotic nuclei (</a:t>
            </a:r>
            <a:r>
              <a:rPr lang="en-US" dirty="0"/>
              <a:t>new shell closures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</a:t>
            </a:r>
            <a:r>
              <a:rPr lang="en-US" dirty="0"/>
              <a:t>-process waiting </a:t>
            </a:r>
            <a:r>
              <a:rPr lang="en-US" dirty="0" smtClean="0"/>
              <a:t>points</a:t>
            </a:r>
            <a:endParaRPr lang="en-US" dirty="0"/>
          </a:p>
          <a:p>
            <a:pPr lvl="1"/>
            <a:r>
              <a:rPr lang="en-US" dirty="0" smtClean="0"/>
              <a:t>Inform theory</a:t>
            </a:r>
          </a:p>
          <a:p>
            <a:pPr lvl="1"/>
            <a:r>
              <a:rPr lang="en-US" dirty="0" smtClean="0"/>
              <a:t>CKM matrix</a:t>
            </a:r>
          </a:p>
          <a:p>
            <a:pPr lvl="1">
              <a:buFont typeface="Arial"/>
              <a:buNone/>
            </a:pP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6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10 days</a:t>
            </a:r>
          </a:p>
          <a:p>
            <a:r>
              <a:rPr lang="en-US" dirty="0" smtClean="0"/>
              <a:t>Some of the cleanest beam from IGLIS</a:t>
            </a:r>
          </a:p>
          <a:p>
            <a:r>
              <a:rPr lang="en-US" dirty="0" smtClean="0"/>
              <a:t>Measured masses of 18 states:</a:t>
            </a:r>
          </a:p>
          <a:p>
            <a:pPr lvl="1"/>
            <a:r>
              <a:rPr lang="en-US" baseline="30000" dirty="0" smtClean="0"/>
              <a:t>125,125m,126,127,127m</a:t>
            </a:r>
            <a:r>
              <a:rPr lang="en-US" dirty="0" smtClean="0"/>
              <a:t>Cd</a:t>
            </a:r>
          </a:p>
          <a:p>
            <a:pPr lvl="1"/>
            <a:r>
              <a:rPr lang="en-US" baseline="30000" dirty="0" smtClean="0"/>
              <a:t>125,125m,126,126m,127,127m</a:t>
            </a:r>
            <a:r>
              <a:rPr lang="en-US" dirty="0" smtClean="0"/>
              <a:t>In</a:t>
            </a:r>
            <a:r>
              <a:rPr lang="en-US" baseline="30000" dirty="0" smtClean="0"/>
              <a:t> 128,128m,129,129m</a:t>
            </a:r>
            <a:r>
              <a:rPr lang="en-US" dirty="0" smtClean="0"/>
              <a:t>In </a:t>
            </a:r>
            <a:r>
              <a:rPr lang="en-US" baseline="30000" dirty="0" smtClean="0"/>
              <a:t>130,130m1,130m2</a:t>
            </a:r>
            <a:r>
              <a:rPr lang="en-US" dirty="0" smtClean="0"/>
              <a:t>In</a:t>
            </a:r>
          </a:p>
          <a:p>
            <a:r>
              <a:rPr lang="en-US" dirty="0" smtClean="0"/>
              <a:t>Will yield 2 pubs. </a:t>
            </a:r>
            <a:r>
              <a:rPr lang="en-US" i="1" dirty="0" smtClean="0"/>
              <a:t>min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July 2016: S1466 &amp; S1502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7,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ISOLDE Physics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9" name="AutoShape 4" descr="https://www.triumf.info/wiki/titan/img_auth.php/0/04/160705_Cd127p13g-Cs133p13_170ms_M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7" descr="https://www.triumf.info/wiki/titan/img_auth.php/c/c6/160705_Cd127mp13-Cs133p13_170ms_MM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9144000" cy="65668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04675">
            <a:off x="400610" y="2310384"/>
            <a:ext cx="852221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solidFill>
                  <a:srgbClr val="FF0000">
                    <a:alpha val="15000"/>
                  </a:srgbClr>
                </a:solidFill>
              </a:rPr>
              <a:t>Preliminary</a:t>
            </a:r>
            <a:endParaRPr lang="en-US" sz="11500" dirty="0">
              <a:solidFill>
                <a:srgbClr val="FF0000">
                  <a:alpha val="15000"/>
                </a:srgbClr>
              </a:solidFill>
            </a:endParaRPr>
          </a:p>
        </p:txBody>
      </p:sp>
      <p:sp>
        <p:nvSpPr>
          <p:cNvPr id="12" name="Line Callout 2 11"/>
          <p:cNvSpPr/>
          <p:nvPr/>
        </p:nvSpPr>
        <p:spPr>
          <a:xfrm>
            <a:off x="5000076" y="1245476"/>
            <a:ext cx="1842158" cy="87261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47922"/>
              <a:gd name="adj6" fmla="val -91747"/>
            </a:avLst>
          </a:prstGeom>
          <a:grp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FF0000"/>
                </a:solidFill>
              </a:rPr>
              <a:t>Misidentified isomer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4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Analysis of July Cd and In data is ongoing</a:t>
            </a:r>
          </a:p>
          <a:p>
            <a:pPr lvl="1"/>
            <a:r>
              <a:rPr lang="en-US" dirty="0" smtClean="0"/>
              <a:t>Values will be included in the 2016AME</a:t>
            </a:r>
          </a:p>
          <a:p>
            <a:pPr lvl="1"/>
            <a:r>
              <a:rPr lang="en-US" i="1" dirty="0"/>
              <a:t>C</a:t>
            </a:r>
            <a:r>
              <a:rPr lang="en-US" i="1" dirty="0" smtClean="0"/>
              <a:t>utoff is the end of this month</a:t>
            </a:r>
          </a:p>
          <a:p>
            <a:r>
              <a:rPr lang="en-US" dirty="0" smtClean="0"/>
              <a:t>Able to resolve more isomers than ever before</a:t>
            </a:r>
          </a:p>
          <a:p>
            <a:r>
              <a:rPr lang="en-US" dirty="0" smtClean="0"/>
              <a:t>Still can’t resolve the 50 </a:t>
            </a:r>
            <a:r>
              <a:rPr lang="en-US" dirty="0" err="1" smtClean="0"/>
              <a:t>keV</a:t>
            </a:r>
            <a:r>
              <a:rPr lang="en-US" dirty="0" smtClean="0"/>
              <a:t> isomer at </a:t>
            </a:r>
            <a:r>
              <a:rPr lang="en-US" baseline="30000" dirty="0" smtClean="0"/>
              <a:t>130</a:t>
            </a:r>
            <a:r>
              <a:rPr lang="en-US" dirty="0" smtClean="0"/>
              <a:t>In</a:t>
            </a:r>
          </a:p>
          <a:p>
            <a:pPr lvl="1"/>
            <a:r>
              <a:rPr lang="en-US" dirty="0" smtClean="0"/>
              <a:t>Would like to try at ISOLTRAP – Third time’s the charm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Measurements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7,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ISOLDE Physics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08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66030"/>
            <a:ext cx="8229600" cy="322996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 TRIUM’s ISAC-II Area </a:t>
            </a:r>
          </a:p>
          <a:p>
            <a:pPr lvl="1"/>
            <a:r>
              <a:rPr lang="en-US" dirty="0" smtClean="0"/>
              <a:t>Up to 6.5 MeV/u</a:t>
            </a:r>
          </a:p>
          <a:p>
            <a:r>
              <a:rPr lang="en-US" dirty="0" smtClean="0"/>
              <a:t>A mass spectrometer that disperses reaction products according to their A/q ratio.</a:t>
            </a:r>
          </a:p>
          <a:p>
            <a:r>
              <a:rPr lang="en-US" dirty="0" smtClean="0"/>
              <a:t>Recoils are then focused onto detectors installed at </a:t>
            </a:r>
            <a:r>
              <a:rPr lang="en-US" dirty="0"/>
              <a:t>the focal plane </a:t>
            </a:r>
            <a:r>
              <a:rPr lang="en-US" dirty="0" smtClean="0"/>
              <a:t>which measure the x-y position (and hence mass dispersion) of incoming ions.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EMMA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931" y="220386"/>
            <a:ext cx="5868431" cy="25368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85062" y="6033188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alibri" panose="020F0502020204030204" pitchFamily="34" charset="0"/>
              </a:rPr>
              <a:t>Slide courtesy of M. Williams</a:t>
            </a:r>
            <a:endParaRPr lang="en-US" sz="1600" i="1" dirty="0">
              <a:latin typeface="Calibri" panose="020F050202020403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7, 2016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ISOLDE Physics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2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950"/>
            <a:ext cx="8229600" cy="34150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Ion Optical Layout</a:t>
            </a: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08151" y="3356010"/>
            <a:ext cx="8485094" cy="298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113F7C"/>
                </a:solidFill>
                <a:latin typeface="Myriad Pro"/>
                <a:ea typeface="ＭＳ Ｐゴシック" pitchFamily="-109" charset="-128"/>
                <a:cs typeface="Myriad Pro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400">
                <a:solidFill>
                  <a:srgbClr val="4F4946"/>
                </a:solidFill>
                <a:latin typeface="Myriad Pro"/>
                <a:ea typeface="ＭＳ Ｐゴシック" pitchFamily="-109" charset="-128"/>
                <a:cs typeface="Myriad Pro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4F4946"/>
                </a:solidFill>
                <a:latin typeface="Myriad Pro"/>
                <a:ea typeface="ＭＳ Ｐゴシック" pitchFamily="-109" charset="-128"/>
                <a:cs typeface="Myriad Pro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>
                <a:solidFill>
                  <a:srgbClr val="4F4946"/>
                </a:solidFill>
                <a:latin typeface="+mj-lt"/>
                <a:ea typeface="ＭＳ Ｐゴシック" pitchFamily="-109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600">
                <a:solidFill>
                  <a:srgbClr val="4F4946"/>
                </a:solidFill>
                <a:latin typeface="+mj-lt"/>
                <a:ea typeface="ＭＳ Ｐゴシック" pitchFamily="-109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800000"/>
                </a:solidFill>
                <a:latin typeface="+mn-lt"/>
                <a:ea typeface="ＭＳ Ｐゴシック" pitchFamily="-109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800000"/>
                </a:solidFill>
                <a:latin typeface="+mn-lt"/>
                <a:ea typeface="ＭＳ Ｐゴシック" pitchFamily="-109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800000"/>
                </a:solidFill>
                <a:latin typeface="+mn-lt"/>
                <a:ea typeface="ＭＳ Ｐゴシック" pitchFamily="-109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800000"/>
                </a:solidFill>
                <a:latin typeface="+mn-lt"/>
                <a:ea typeface="ＭＳ Ｐゴシック" pitchFamily="-109" charset="-128"/>
              </a:defRPr>
            </a:lvl9pPr>
          </a:lstStyle>
          <a:p>
            <a:pPr defTabSz="914400"/>
            <a:r>
              <a:rPr lang="en-US" kern="0" dirty="0" smtClean="0"/>
              <a:t>Based on EME design similar to the FMA.</a:t>
            </a:r>
          </a:p>
          <a:p>
            <a:pPr defTabSz="914400"/>
            <a:r>
              <a:rPr lang="en-US" kern="0" dirty="0" smtClean="0"/>
              <a:t>Key differences in the design allows for greater angular acceptance. (±3.7°Average)</a:t>
            </a:r>
          </a:p>
          <a:p>
            <a:pPr defTabSz="914400"/>
            <a:r>
              <a:rPr lang="en-US" kern="0" dirty="0" smtClean="0"/>
              <a:t>Maximum magnetic and electric rigidities of 1 Tm and 20 MV respectively. Calculate with </a:t>
            </a:r>
            <a:r>
              <a:rPr lang="en-US" kern="0" dirty="0" err="1" smtClean="0"/>
              <a:t>NuTEMMA</a:t>
            </a:r>
            <a:r>
              <a:rPr lang="en-US" kern="0" dirty="0" smtClean="0"/>
              <a:t>: (davids24.triumf.ca/~</a:t>
            </a:r>
            <a:r>
              <a:rPr lang="en-US" kern="0" dirty="0" err="1" smtClean="0"/>
              <a:t>oliver</a:t>
            </a:r>
            <a:r>
              <a:rPr lang="en-US" kern="0" dirty="0" smtClean="0"/>
              <a:t>/NUTEMMA/home.html)</a:t>
            </a:r>
          </a:p>
          <a:p>
            <a:pPr defTabSz="914400"/>
            <a:endParaRPr lang="en-US" kern="0" dirty="0" smtClean="0"/>
          </a:p>
          <a:p>
            <a:pPr defTabSz="914400"/>
            <a:endParaRPr lang="en-US" kern="0" dirty="0" smtClean="0"/>
          </a:p>
          <a:p>
            <a:pPr defTabSz="914400"/>
            <a:endParaRPr lang="en-US" kern="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885062" y="6142372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alibri" panose="020F0502020204030204" pitchFamily="34" charset="0"/>
              </a:rPr>
              <a:t>Slide courtesy of M. Williams</a:t>
            </a:r>
            <a:endParaRPr lang="en-US" sz="1600" i="1" dirty="0">
              <a:latin typeface="Calibri" panose="020F05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7, 2016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ISOLDE Physics Seminar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4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9317" r="20420"/>
          <a:stretch/>
        </p:blipFill>
        <p:spPr>
          <a:xfrm>
            <a:off x="1993900" y="1245352"/>
            <a:ext cx="7150100" cy="5102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Exotic nuclei at EMMA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 rot="19188146">
            <a:off x="2549759" y="4434697"/>
            <a:ext cx="2057400" cy="210118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9889795">
            <a:off x="3806384" y="4131328"/>
            <a:ext cx="1714633" cy="687699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" y="1041117"/>
            <a:ext cx="358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Physics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92D050"/>
                </a:solidFill>
                <a:latin typeface="+mj-lt"/>
              </a:rPr>
              <a:t>Nuclear astrophysics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/>
                </a:solidFill>
                <a:latin typeface="+mj-lt"/>
              </a:rPr>
              <a:t>N=Z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Investigation of nuclear shell structure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4715204" y="3821718"/>
            <a:ext cx="6858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188146">
            <a:off x="2384947" y="4434697"/>
            <a:ext cx="2057400" cy="210118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974812" y="3912352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7, 2016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ISOLDE Physics Seminar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445178" y="1797269"/>
            <a:ext cx="1371600" cy="731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Far from Stability</a:t>
            </a:r>
            <a:endParaRPr lang="en-US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71896" y="2990225"/>
            <a:ext cx="8229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N=Z</a:t>
            </a:r>
            <a:endParaRPr lang="en-US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39700" y="3476205"/>
            <a:ext cx="164592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latin typeface="+mj-lt"/>
              </a:rPr>
              <a:t>rp</a:t>
            </a:r>
            <a:r>
              <a:rPr lang="en-US" dirty="0" smtClean="0">
                <a:latin typeface="+mj-lt"/>
              </a:rPr>
              <a:t>-process</a:t>
            </a:r>
            <a:endParaRPr lang="en-US" i="1" dirty="0">
              <a:latin typeface="+mj-lt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619500" y="3476205"/>
            <a:ext cx="393040" cy="436147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186472" y="5616057"/>
            <a:ext cx="3017520" cy="731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Haloes – </a:t>
            </a:r>
          </a:p>
          <a:p>
            <a:r>
              <a:rPr lang="en-US" dirty="0" smtClean="0">
                <a:latin typeface="+mj-lt"/>
              </a:rPr>
              <a:t>Continuum Structure</a:t>
            </a:r>
            <a:endParaRPr lang="en-US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57366" y="5090519"/>
            <a:ext cx="32004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Position of the dripline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96282" y="4249661"/>
            <a:ext cx="1554480" cy="731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Structural Changes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49852" y="3628604"/>
            <a:ext cx="219456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j-lt"/>
              </a:rPr>
              <a:t>r</a:t>
            </a:r>
            <a:r>
              <a:rPr lang="en-US" dirty="0" smtClean="0">
                <a:latin typeface="+mj-lt"/>
              </a:rPr>
              <a:t>-process path</a:t>
            </a:r>
            <a:endParaRPr lang="en-US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376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of </a:t>
            </a:r>
            <a:r>
              <a:rPr lang="en-US" dirty="0" err="1" smtClean="0"/>
              <a:t>EMMATrap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9317" r="20420"/>
          <a:stretch/>
        </p:blipFill>
        <p:spPr>
          <a:xfrm>
            <a:off x="1993900" y="1190760"/>
            <a:ext cx="7150100" cy="510222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9188146">
            <a:off x="2549759" y="4380105"/>
            <a:ext cx="2057400" cy="210118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9889795">
            <a:off x="3806384" y="4076736"/>
            <a:ext cx="1714633" cy="687699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715204" y="3767126"/>
            <a:ext cx="6858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188146">
            <a:off x="2384947" y="4380105"/>
            <a:ext cx="2057400" cy="210118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44500" y="1733201"/>
            <a:ext cx="1219200" cy="9880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203411" y="2474280"/>
            <a:ext cx="549793" cy="9880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5853" y="923663"/>
            <a:ext cx="48722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113F7C"/>
                </a:solidFill>
              </a:rPr>
              <a:t>Contamination reduction of ~10</a:t>
            </a:r>
            <a:r>
              <a:rPr lang="en-US" sz="2400" baseline="30000" dirty="0" smtClean="0">
                <a:solidFill>
                  <a:srgbClr val="113F7C"/>
                </a:solidFill>
              </a:rPr>
              <a:t>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113F7C"/>
                </a:solidFill>
              </a:rPr>
              <a:t>Access to exotic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113F7C"/>
                </a:solidFill>
              </a:rPr>
              <a:t>Not limited by ISAC target chemistry</a:t>
            </a:r>
            <a:endParaRPr lang="en-US" sz="2400" dirty="0">
              <a:solidFill>
                <a:srgbClr val="113F7C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974812" y="385776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7, 2016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ISOLDE Physics Seminar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171896" y="2990225"/>
            <a:ext cx="8229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N=Z</a:t>
            </a:r>
            <a:endParaRPr lang="en-US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9700" y="3476205"/>
            <a:ext cx="164592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latin typeface="+mj-lt"/>
              </a:rPr>
              <a:t>rp</a:t>
            </a:r>
            <a:r>
              <a:rPr lang="en-US" dirty="0" smtClean="0">
                <a:latin typeface="+mj-lt"/>
              </a:rPr>
              <a:t>-process</a:t>
            </a:r>
            <a:endParaRPr lang="en-US" i="1" dirty="0">
              <a:latin typeface="+mj-lt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651032" y="3460439"/>
            <a:ext cx="393040" cy="436147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139174" y="5631823"/>
            <a:ext cx="3017520" cy="731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Haloes – </a:t>
            </a:r>
          </a:p>
          <a:p>
            <a:r>
              <a:rPr lang="en-US" dirty="0" smtClean="0">
                <a:latin typeface="+mj-lt"/>
              </a:rPr>
              <a:t>Continuum Structure</a:t>
            </a:r>
            <a:endParaRPr lang="en-US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4664" y="5043221"/>
            <a:ext cx="32004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Position of the dripline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43580" y="4202363"/>
            <a:ext cx="1554480" cy="731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Structural Changes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39306" y="3581306"/>
            <a:ext cx="219456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j-lt"/>
              </a:rPr>
              <a:t>r</a:t>
            </a:r>
            <a:r>
              <a:rPr lang="en-US" dirty="0" smtClean="0">
                <a:latin typeface="+mj-lt"/>
              </a:rPr>
              <a:t>-process path</a:t>
            </a:r>
            <a:endParaRPr lang="en-US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536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"/>
          <a:stretch/>
        </p:blipFill>
        <p:spPr bwMode="auto">
          <a:xfrm>
            <a:off x="526473" y="666004"/>
            <a:ext cx="7010400" cy="218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0" y="1211310"/>
            <a:ext cx="1447800" cy="699223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1216" y="1237755"/>
            <a:ext cx="979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Stopper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gas cell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43800" y="1294221"/>
            <a:ext cx="45719" cy="5334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8153400" y="1973310"/>
            <a:ext cx="381000" cy="137160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10450" y="3421110"/>
            <a:ext cx="1714500" cy="9233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Quadrupole stopper and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buncher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52400" y="1560921"/>
            <a:ext cx="533400" cy="0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337" y="760201"/>
            <a:ext cx="969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Primary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beam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Bent Arrow 13"/>
          <p:cNvSpPr/>
          <p:nvPr/>
        </p:nvSpPr>
        <p:spPr>
          <a:xfrm rot="10800000">
            <a:off x="7620000" y="4460108"/>
            <a:ext cx="807027" cy="1323201"/>
          </a:xfrm>
          <a:prstGeom prst="bentArrow">
            <a:avLst>
              <a:gd name="adj1" fmla="val 21567"/>
              <a:gd name="adj2" fmla="val 25000"/>
              <a:gd name="adj3" fmla="val 25000"/>
              <a:gd name="adj4" fmla="val 4375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grpSp>
        <p:nvGrpSpPr>
          <p:cNvPr id="1024" name="Group 1023"/>
          <p:cNvGrpSpPr/>
          <p:nvPr/>
        </p:nvGrpSpPr>
        <p:grpSpPr>
          <a:xfrm>
            <a:off x="2590800" y="4880710"/>
            <a:ext cx="4953000" cy="1295400"/>
            <a:chOff x="2667000" y="4953000"/>
            <a:chExt cx="4953000" cy="1295400"/>
          </a:xfrm>
        </p:grpSpPr>
        <p:grpSp>
          <p:nvGrpSpPr>
            <p:cNvPr id="17" name="Group 16"/>
            <p:cNvGrpSpPr/>
            <p:nvPr/>
          </p:nvGrpSpPr>
          <p:grpSpPr>
            <a:xfrm>
              <a:off x="2792000" y="5201620"/>
              <a:ext cx="4720508" cy="970579"/>
              <a:chOff x="2792000" y="5201620"/>
              <a:chExt cx="4720508" cy="970579"/>
            </a:xfrm>
          </p:grpSpPr>
          <p:grpSp>
            <p:nvGrpSpPr>
              <p:cNvPr id="18" name="Group 16"/>
              <p:cNvGrpSpPr>
                <a:grpSpLocks/>
              </p:cNvGrpSpPr>
              <p:nvPr/>
            </p:nvGrpSpPr>
            <p:grpSpPr bwMode="auto">
              <a:xfrm flipH="1">
                <a:off x="2792000" y="5201620"/>
                <a:ext cx="4599873" cy="970579"/>
                <a:chOff x="3882180" y="3309"/>
                <a:chExt cx="4599841" cy="970579"/>
              </a:xfrm>
            </p:grpSpPr>
            <p:pic>
              <p:nvPicPr>
                <p:cNvPr id="19" name="Picture 17" descr="image10.pn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82180" y="3309"/>
                  <a:ext cx="729423" cy="506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0" name="AutoShape 19"/>
                <p:cNvSpPr>
                  <a:spLocks/>
                </p:cNvSpPr>
                <p:nvPr/>
              </p:nvSpPr>
              <p:spPr bwMode="auto">
                <a:xfrm>
                  <a:off x="5076459" y="622921"/>
                  <a:ext cx="1905000" cy="12236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12012"/>
                      </a:lnTo>
                      <a:cubicBezTo>
                        <a:pt x="0" y="5378"/>
                        <a:pt x="345" y="0"/>
                        <a:pt x="771" y="0"/>
                      </a:cubicBezTo>
                      <a:lnTo>
                        <a:pt x="20548" y="0"/>
                      </a:lnTo>
                      <a:cubicBezTo>
                        <a:pt x="20974" y="0"/>
                        <a:pt x="21320" y="5378"/>
                        <a:pt x="21320" y="12012"/>
                      </a:cubicBezTo>
                      <a:lnTo>
                        <a:pt x="21600" y="12012"/>
                      </a:lnTo>
                      <a:lnTo>
                        <a:pt x="21320" y="21600"/>
                      </a:lnTo>
                      <a:lnTo>
                        <a:pt x="21040" y="12012"/>
                      </a:lnTo>
                      <a:lnTo>
                        <a:pt x="21320" y="12012"/>
                      </a:lnTo>
                      <a:cubicBezTo>
                        <a:pt x="21320" y="5378"/>
                        <a:pt x="20974" y="0"/>
                        <a:pt x="20548" y="0"/>
                      </a:cubicBezTo>
                      <a:lnTo>
                        <a:pt x="771" y="0"/>
                      </a:lnTo>
                      <a:cubicBezTo>
                        <a:pt x="345" y="0"/>
                        <a:pt x="0" y="5378"/>
                        <a:pt x="0" y="12012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4F81BD"/>
                </a:solidFill>
                <a:ln w="25400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45719" tIns="45719" rIns="45719" bIns="45719" anchor="ctr"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altLang="en-US" sz="1800" u="sng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AutoShape 20"/>
                <p:cNvSpPr>
                  <a:spLocks/>
                </p:cNvSpPr>
                <p:nvPr/>
              </p:nvSpPr>
              <p:spPr bwMode="auto">
                <a:xfrm rot="10800000">
                  <a:off x="5076459" y="851520"/>
                  <a:ext cx="1905000" cy="12236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12012"/>
                      </a:lnTo>
                      <a:cubicBezTo>
                        <a:pt x="0" y="5378"/>
                        <a:pt x="345" y="0"/>
                        <a:pt x="771" y="0"/>
                      </a:cubicBezTo>
                      <a:lnTo>
                        <a:pt x="20548" y="0"/>
                      </a:lnTo>
                      <a:cubicBezTo>
                        <a:pt x="20974" y="0"/>
                        <a:pt x="21320" y="5378"/>
                        <a:pt x="21320" y="12012"/>
                      </a:cubicBezTo>
                      <a:lnTo>
                        <a:pt x="21600" y="12012"/>
                      </a:lnTo>
                      <a:lnTo>
                        <a:pt x="21320" y="21600"/>
                      </a:lnTo>
                      <a:lnTo>
                        <a:pt x="21040" y="12012"/>
                      </a:lnTo>
                      <a:lnTo>
                        <a:pt x="21320" y="12012"/>
                      </a:lnTo>
                      <a:cubicBezTo>
                        <a:pt x="21320" y="5378"/>
                        <a:pt x="20974" y="0"/>
                        <a:pt x="20548" y="0"/>
                      </a:cubicBezTo>
                      <a:lnTo>
                        <a:pt x="771" y="0"/>
                      </a:lnTo>
                      <a:cubicBezTo>
                        <a:pt x="345" y="0"/>
                        <a:pt x="0" y="5378"/>
                        <a:pt x="0" y="12012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4F81BD"/>
                </a:solidFill>
                <a:ln w="25400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45719" tIns="45719" rIns="45719" bIns="45719" anchor="ctr"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altLang="en-US" sz="1800" u="sng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Line 22"/>
                <p:cNvSpPr>
                  <a:spLocks noChangeShapeType="1"/>
                </p:cNvSpPr>
                <p:nvPr/>
              </p:nvSpPr>
              <p:spPr bwMode="auto">
                <a:xfrm>
                  <a:off x="7260141" y="821488"/>
                  <a:ext cx="1166967" cy="1"/>
                </a:xfrm>
                <a:prstGeom prst="line">
                  <a:avLst/>
                </a:pr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45719" tIns="45719" rIns="45719" bIns="45719"/>
                <a:lstStyle>
                  <a:lvl1pPr defTabSz="457200"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1pPr>
                  <a:lvl2pPr defTabSz="457200"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2pPr>
                  <a:lvl3pPr defTabSz="457200"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3pPr>
                  <a:lvl4pPr defTabSz="457200"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4pPr>
                  <a:lvl5pPr defTabSz="457200"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5pPr>
                  <a:lvl6pPr marL="1371600" algn="ctr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6pPr>
                  <a:lvl7pPr marL="1828800" algn="ctr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7pPr>
                  <a:lvl8pPr marL="2286000" algn="ctr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8pPr>
                  <a:lvl9pPr marL="2743200" algn="ctr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altLang="en-US" sz="1200" u="sng">
                    <a:latin typeface="Helvetica" pitchFamily="34" charset="0"/>
                    <a:ea typeface="Helvetica" pitchFamily="34" charset="0"/>
                    <a:cs typeface="Helvetica" pitchFamily="34" charset="0"/>
                    <a:sym typeface="Helvetica" pitchFamily="34" charset="0"/>
                  </a:endParaRPr>
                </a:p>
              </p:txBody>
            </p:sp>
            <p:pic>
              <p:nvPicPr>
                <p:cNvPr id="27" name="Picture 26" descr="image11.pn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05221" y="9025"/>
                  <a:ext cx="1276800" cy="50046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28" name="Line 22"/>
              <p:cNvSpPr>
                <a:spLocks noChangeShapeType="1"/>
              </p:cNvSpPr>
              <p:nvPr/>
            </p:nvSpPr>
            <p:spPr bwMode="auto">
              <a:xfrm flipH="1">
                <a:off x="6345533" y="5943599"/>
                <a:ext cx="1166975" cy="1"/>
              </a:xfrm>
              <a:prstGeom prst="line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45719" tIns="45719" rIns="45719" bIns="45719"/>
              <a:lstStyle>
                <a:lvl1pPr defTabSz="457200"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1pPr>
                <a:lvl2pPr defTabSz="457200"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2pPr>
                <a:lvl3pPr defTabSz="457200"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3pPr>
                <a:lvl4pPr defTabSz="457200"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4pPr>
                <a:lvl5pPr defTabSz="457200"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5pPr>
                <a:lvl6pPr marL="1371600" algn="ctr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6pPr>
                <a:lvl7pPr marL="1828800" algn="ctr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7pPr>
                <a:lvl8pPr marL="2286000" algn="ctr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8pPr>
                <a:lvl9pPr marL="2743200" algn="ctr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altLang="en-US" sz="1200" u="sng">
                  <a:latin typeface="Helvetica" pitchFamily="34" charset="0"/>
                  <a:ea typeface="Helvetica" pitchFamily="34" charset="0"/>
                  <a:cs typeface="Helvetica" pitchFamily="34" charset="0"/>
                  <a:sym typeface="Helvetica" pitchFamily="34" charset="0"/>
                </a:endParaRP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2667000" y="4953000"/>
              <a:ext cx="4953000" cy="12954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197479" y="5068669"/>
              <a:ext cx="21271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Multi-reflection TOF </a:t>
              </a: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m/q separation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2866796" y="5140070"/>
              <a:ext cx="638404" cy="80353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1027" name="TextBox 1026"/>
          <p:cNvSpPr txBox="1"/>
          <p:nvPr/>
        </p:nvSpPr>
        <p:spPr>
          <a:xfrm>
            <a:off x="381000" y="2963910"/>
            <a:ext cx="54298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Tagging of reaction products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Stopping of ions in He gas cell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Possibility of laser-ionization (optional)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Cooling and bunching of ions 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Separation from contamination in TOF spectrometer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High-precision m/q measurement in Penning trap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7" name="Elbow Connector 6"/>
          <p:cNvCxnSpPr>
            <a:endCxn id="4" idx="2"/>
          </p:cNvCxnSpPr>
          <p:nvPr/>
        </p:nvCxnSpPr>
        <p:spPr>
          <a:xfrm flipV="1">
            <a:off x="6677966" y="1910533"/>
            <a:ext cx="1665934" cy="1053377"/>
          </a:xfrm>
          <a:prstGeom prst="bentConnector2">
            <a:avLst/>
          </a:prstGeom>
          <a:ln w="57150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586245" y="2636054"/>
            <a:ext cx="1103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Laser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ionization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89519" y="976558"/>
            <a:ext cx="1853020" cy="525646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701369" y="2647723"/>
            <a:ext cx="1835503" cy="207051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81000" y="2963909"/>
            <a:ext cx="5429820" cy="14097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319776" y="2928582"/>
            <a:ext cx="2800340" cy="163121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Mounted on a platform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Off-line test of setup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Interchangeable with focal plane detector of EMMA </a:t>
            </a:r>
          </a:p>
        </p:txBody>
      </p:sp>
      <p:sp>
        <p:nvSpPr>
          <p:cNvPr id="40" name="Right Arrow 39"/>
          <p:cNvSpPr/>
          <p:nvPr/>
        </p:nvSpPr>
        <p:spPr>
          <a:xfrm>
            <a:off x="5638800" y="3497310"/>
            <a:ext cx="680976" cy="333397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EMMA without trap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7, 2016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ISOLDE Physics Seminar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303920" y="94596"/>
            <a:ext cx="2695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>
                <a:solidFill>
                  <a:srgbClr val="FF0000"/>
                </a:solidFill>
              </a:rPr>
              <a:t>Slide courtesy of T. Brunner</a:t>
            </a:r>
            <a:endParaRPr lang="en-U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90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"/>
          <a:stretch/>
        </p:blipFill>
        <p:spPr bwMode="auto">
          <a:xfrm>
            <a:off x="526473" y="760600"/>
            <a:ext cx="7010400" cy="218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0" y="1305906"/>
            <a:ext cx="1447800" cy="699223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1216" y="1332351"/>
            <a:ext cx="979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Stopper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gas cell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43800" y="1388817"/>
            <a:ext cx="45719" cy="5334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536874" y="924906"/>
            <a:ext cx="6926" cy="4074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69664" y="543906"/>
            <a:ext cx="162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Particle tagging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8153400" y="2067906"/>
            <a:ext cx="381000" cy="1371600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10450" y="3515706"/>
            <a:ext cx="1714500" cy="9233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Quadrupole stopper and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buncher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(LPT)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52400" y="1655517"/>
            <a:ext cx="533400" cy="0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337" y="791733"/>
            <a:ext cx="969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Primary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beam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" y="5148779"/>
            <a:ext cx="2035814" cy="64633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Mass measurement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Penning trap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Bent Arrow 13"/>
          <p:cNvSpPr/>
          <p:nvPr/>
        </p:nvSpPr>
        <p:spPr>
          <a:xfrm rot="10800000">
            <a:off x="7620000" y="4554704"/>
            <a:ext cx="807027" cy="1323201"/>
          </a:xfrm>
          <a:prstGeom prst="bentArrow">
            <a:avLst>
              <a:gd name="adj1" fmla="val 21567"/>
              <a:gd name="adj2" fmla="val 25000"/>
              <a:gd name="adj3" fmla="val 25000"/>
              <a:gd name="adj4" fmla="val 4375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grpSp>
        <p:nvGrpSpPr>
          <p:cNvPr id="1024" name="Group 1023"/>
          <p:cNvGrpSpPr/>
          <p:nvPr/>
        </p:nvGrpSpPr>
        <p:grpSpPr>
          <a:xfrm>
            <a:off x="2590800" y="4880710"/>
            <a:ext cx="4953000" cy="1295400"/>
            <a:chOff x="2667000" y="4953000"/>
            <a:chExt cx="4953000" cy="1295400"/>
          </a:xfrm>
        </p:grpSpPr>
        <p:grpSp>
          <p:nvGrpSpPr>
            <p:cNvPr id="17" name="Group 16"/>
            <p:cNvGrpSpPr/>
            <p:nvPr/>
          </p:nvGrpSpPr>
          <p:grpSpPr>
            <a:xfrm>
              <a:off x="2792000" y="5201620"/>
              <a:ext cx="4720508" cy="970579"/>
              <a:chOff x="2792000" y="5201620"/>
              <a:chExt cx="4720508" cy="970579"/>
            </a:xfrm>
          </p:grpSpPr>
          <p:grpSp>
            <p:nvGrpSpPr>
              <p:cNvPr id="18" name="Group 16"/>
              <p:cNvGrpSpPr>
                <a:grpSpLocks/>
              </p:cNvGrpSpPr>
              <p:nvPr/>
            </p:nvGrpSpPr>
            <p:grpSpPr bwMode="auto">
              <a:xfrm flipH="1">
                <a:off x="2792000" y="5201620"/>
                <a:ext cx="4599873" cy="970579"/>
                <a:chOff x="3882180" y="3309"/>
                <a:chExt cx="4599841" cy="970579"/>
              </a:xfrm>
            </p:grpSpPr>
            <p:pic>
              <p:nvPicPr>
                <p:cNvPr id="19" name="Picture 17" descr="image10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82180" y="3309"/>
                  <a:ext cx="729423" cy="506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0" name="AutoShape 19"/>
                <p:cNvSpPr>
                  <a:spLocks/>
                </p:cNvSpPr>
                <p:nvPr/>
              </p:nvSpPr>
              <p:spPr bwMode="auto">
                <a:xfrm>
                  <a:off x="5076459" y="622921"/>
                  <a:ext cx="1905000" cy="12236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12012"/>
                      </a:lnTo>
                      <a:cubicBezTo>
                        <a:pt x="0" y="5378"/>
                        <a:pt x="345" y="0"/>
                        <a:pt x="771" y="0"/>
                      </a:cubicBezTo>
                      <a:lnTo>
                        <a:pt x="20548" y="0"/>
                      </a:lnTo>
                      <a:cubicBezTo>
                        <a:pt x="20974" y="0"/>
                        <a:pt x="21320" y="5378"/>
                        <a:pt x="21320" y="12012"/>
                      </a:cubicBezTo>
                      <a:lnTo>
                        <a:pt x="21600" y="12012"/>
                      </a:lnTo>
                      <a:lnTo>
                        <a:pt x="21320" y="21600"/>
                      </a:lnTo>
                      <a:lnTo>
                        <a:pt x="21040" y="12012"/>
                      </a:lnTo>
                      <a:lnTo>
                        <a:pt x="21320" y="12012"/>
                      </a:lnTo>
                      <a:cubicBezTo>
                        <a:pt x="21320" y="5378"/>
                        <a:pt x="20974" y="0"/>
                        <a:pt x="20548" y="0"/>
                      </a:cubicBezTo>
                      <a:lnTo>
                        <a:pt x="771" y="0"/>
                      </a:lnTo>
                      <a:cubicBezTo>
                        <a:pt x="345" y="0"/>
                        <a:pt x="0" y="5378"/>
                        <a:pt x="0" y="12012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4F81BD"/>
                </a:solidFill>
                <a:ln w="25400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45719" tIns="45719" rIns="45719" bIns="45719" anchor="ctr"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altLang="en-US" sz="1800" u="sng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AutoShape 20"/>
                <p:cNvSpPr>
                  <a:spLocks/>
                </p:cNvSpPr>
                <p:nvPr/>
              </p:nvSpPr>
              <p:spPr bwMode="auto">
                <a:xfrm rot="10800000">
                  <a:off x="5076459" y="851520"/>
                  <a:ext cx="1905000" cy="12236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0" y="12012"/>
                      </a:lnTo>
                      <a:cubicBezTo>
                        <a:pt x="0" y="5378"/>
                        <a:pt x="345" y="0"/>
                        <a:pt x="771" y="0"/>
                      </a:cubicBezTo>
                      <a:lnTo>
                        <a:pt x="20548" y="0"/>
                      </a:lnTo>
                      <a:cubicBezTo>
                        <a:pt x="20974" y="0"/>
                        <a:pt x="21320" y="5378"/>
                        <a:pt x="21320" y="12012"/>
                      </a:cubicBezTo>
                      <a:lnTo>
                        <a:pt x="21600" y="12012"/>
                      </a:lnTo>
                      <a:lnTo>
                        <a:pt x="21320" y="21600"/>
                      </a:lnTo>
                      <a:lnTo>
                        <a:pt x="21040" y="12012"/>
                      </a:lnTo>
                      <a:lnTo>
                        <a:pt x="21320" y="12012"/>
                      </a:lnTo>
                      <a:cubicBezTo>
                        <a:pt x="21320" y="5378"/>
                        <a:pt x="20974" y="0"/>
                        <a:pt x="20548" y="0"/>
                      </a:cubicBezTo>
                      <a:lnTo>
                        <a:pt x="771" y="0"/>
                      </a:lnTo>
                      <a:cubicBezTo>
                        <a:pt x="345" y="0"/>
                        <a:pt x="0" y="5378"/>
                        <a:pt x="0" y="12012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4F81BD"/>
                </a:solidFill>
                <a:ln w="25400" cap="flat" cmpd="sng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45719" tIns="45719" rIns="45719" bIns="45719" anchor="ctr"/>
                <a:lstStyle/>
                <a:p>
                  <a:pPr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altLang="en-US" sz="1800" u="sng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Line 22"/>
                <p:cNvSpPr>
                  <a:spLocks noChangeShapeType="1"/>
                </p:cNvSpPr>
                <p:nvPr/>
              </p:nvSpPr>
              <p:spPr bwMode="auto">
                <a:xfrm>
                  <a:off x="7260141" y="821488"/>
                  <a:ext cx="1166967" cy="1"/>
                </a:xfrm>
                <a:prstGeom prst="line">
                  <a:avLst/>
                </a:pr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45719" tIns="45719" rIns="45719" bIns="45719"/>
                <a:lstStyle>
                  <a:lvl1pPr defTabSz="457200"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1pPr>
                  <a:lvl2pPr defTabSz="457200"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2pPr>
                  <a:lvl3pPr defTabSz="457200"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3pPr>
                  <a:lvl4pPr defTabSz="457200"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4pPr>
                  <a:lvl5pPr defTabSz="457200"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5pPr>
                  <a:lvl6pPr marL="1371600" algn="ctr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6pPr>
                  <a:lvl7pPr marL="1828800" algn="ctr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7pPr>
                  <a:lvl8pPr marL="2286000" algn="ctr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8pPr>
                  <a:lvl9pPr marL="2743200" algn="ctr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defRPr sz="4000">
                      <a:solidFill>
                        <a:srgbClr val="000000"/>
                      </a:solidFill>
                      <a:latin typeface="Calibri" pitchFamily="34" charset="0"/>
                      <a:ea typeface="Calibri" pitchFamily="34" charset="0"/>
                      <a:cs typeface="Calibri" pitchFamily="34" charset="0"/>
                      <a:sym typeface="Calibri" pitchFamily="34" charset="0"/>
                    </a:defRPr>
                  </a:lvl9pPr>
                </a:lstStyle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altLang="en-US" sz="1200" u="sng">
                    <a:latin typeface="Helvetica" pitchFamily="34" charset="0"/>
                    <a:ea typeface="Helvetica" pitchFamily="34" charset="0"/>
                    <a:cs typeface="Helvetica" pitchFamily="34" charset="0"/>
                    <a:sym typeface="Helvetica" pitchFamily="34" charset="0"/>
                  </a:endParaRPr>
                </a:p>
              </p:txBody>
            </p:sp>
            <p:pic>
              <p:nvPicPr>
                <p:cNvPr id="27" name="Picture 26" descr="image11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05221" y="9025"/>
                  <a:ext cx="1276800" cy="50046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28" name="Line 22"/>
              <p:cNvSpPr>
                <a:spLocks noChangeShapeType="1"/>
              </p:cNvSpPr>
              <p:nvPr/>
            </p:nvSpPr>
            <p:spPr bwMode="auto">
              <a:xfrm flipH="1">
                <a:off x="6345533" y="5943599"/>
                <a:ext cx="1166975" cy="1"/>
              </a:xfrm>
              <a:prstGeom prst="line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45719" tIns="45719" rIns="45719" bIns="45719"/>
              <a:lstStyle>
                <a:lvl1pPr defTabSz="457200"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1pPr>
                <a:lvl2pPr defTabSz="457200"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2pPr>
                <a:lvl3pPr defTabSz="457200"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3pPr>
                <a:lvl4pPr defTabSz="457200"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4pPr>
                <a:lvl5pPr defTabSz="457200"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5pPr>
                <a:lvl6pPr marL="1371600" algn="ctr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6pPr>
                <a:lvl7pPr marL="1828800" algn="ctr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7pPr>
                <a:lvl8pPr marL="2286000" algn="ctr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8pPr>
                <a:lvl9pPr marL="2743200" algn="ctr" defTabSz="45720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0000"/>
                    </a:solidFill>
                    <a:latin typeface="Calibri" pitchFamily="34" charset="0"/>
                    <a:ea typeface="Calibri" pitchFamily="34" charset="0"/>
                    <a:cs typeface="Calibri" pitchFamily="34" charset="0"/>
                    <a:sym typeface="Calibri" pitchFamily="34" charset="0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altLang="en-US" sz="1200" u="sng">
                  <a:latin typeface="Helvetica" pitchFamily="34" charset="0"/>
                  <a:ea typeface="Helvetica" pitchFamily="34" charset="0"/>
                  <a:cs typeface="Helvetica" pitchFamily="34" charset="0"/>
                  <a:sym typeface="Helvetica" pitchFamily="34" charset="0"/>
                </a:endParaRP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2667000" y="4953000"/>
              <a:ext cx="4953000" cy="12954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197479" y="5068669"/>
              <a:ext cx="21271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Multi-reflection TOF </a:t>
              </a: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m/q separation</a:t>
              </a:r>
              <a:endParaRPr lang="en-US" sz="18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2866796" y="5140070"/>
              <a:ext cx="638404" cy="80353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35" name="Down Arrow 34"/>
          <p:cNvSpPr/>
          <p:nvPr/>
        </p:nvSpPr>
        <p:spPr>
          <a:xfrm rot="5400000">
            <a:off x="2257196" y="5126645"/>
            <a:ext cx="381000" cy="68580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27" name="TextBox 1026"/>
          <p:cNvSpPr txBox="1"/>
          <p:nvPr/>
        </p:nvSpPr>
        <p:spPr>
          <a:xfrm>
            <a:off x="381000" y="3058506"/>
            <a:ext cx="54298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Tagging of reaction products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Stopping of ions in He gas cell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Possibility of laser-ionization (optional)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Cooling and bunching of ions 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Separation from contamination in TOF spectrometer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High-precision m/q measurement in Penning trap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TextBox 1028"/>
              <p:cNvSpPr txBox="1"/>
              <p:nvPr/>
            </p:nvSpPr>
            <p:spPr>
              <a:xfrm>
                <a:off x="304800" y="5763578"/>
                <a:ext cx="1303434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𝜈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𝑐</m:t>
                          </m:r>
                        </m:sub>
                      </m:sSub>
                      <m:r>
                        <a:rPr lang="en-US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𝑞</m:t>
                          </m:r>
                        </m:num>
                        <m:den>
                          <m:r>
                            <a:rPr 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𝑚</m:t>
                          </m:r>
                        </m:den>
                      </m:f>
                      <m:r>
                        <a:rPr lang="en-US" sz="18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𝐵</m:t>
                          </m:r>
                        </m:num>
                        <m:den>
                          <m:r>
                            <a:rPr 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2</m:t>
                          </m:r>
                          <m:r>
                            <a:rPr lang="en-US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9" name="TextBox 10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763578"/>
                <a:ext cx="1303434" cy="61093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Elbow Connector 6"/>
          <p:cNvCxnSpPr>
            <a:endCxn id="4" idx="2"/>
          </p:cNvCxnSpPr>
          <p:nvPr/>
        </p:nvCxnSpPr>
        <p:spPr>
          <a:xfrm flipV="1">
            <a:off x="6677966" y="2005129"/>
            <a:ext cx="1665934" cy="1053377"/>
          </a:xfrm>
          <a:prstGeom prst="bentConnector2">
            <a:avLst/>
          </a:prstGeom>
          <a:ln w="57150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586245" y="2730650"/>
            <a:ext cx="1103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Laser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ionization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EMMATrap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7, 2016</a:t>
            </a: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ISOLDE Physics Seminar</a:t>
            </a:r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4303920" y="94596"/>
            <a:ext cx="2695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>
                <a:solidFill>
                  <a:srgbClr val="FF0000"/>
                </a:solidFill>
              </a:rPr>
              <a:t>Slide courtesy of T. Brunner</a:t>
            </a:r>
            <a:endParaRPr lang="en-U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3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EMMA scheduled to accept first beam December 2016.</a:t>
            </a:r>
          </a:p>
          <a:p>
            <a:pPr lvl="1"/>
            <a:r>
              <a:rPr lang="el-GR" dirty="0" smtClean="0">
                <a:latin typeface="Calibri"/>
              </a:rPr>
              <a:t>Α</a:t>
            </a:r>
            <a:r>
              <a:rPr lang="en-US" dirty="0" smtClean="0">
                <a:latin typeface="Calibri"/>
              </a:rPr>
              <a:t>-</a:t>
            </a:r>
            <a:r>
              <a:rPr lang="en-GB" dirty="0" smtClean="0"/>
              <a:t>source commissioning tests before &amp; after in-beam commissioning.</a:t>
            </a:r>
          </a:p>
          <a:p>
            <a:pPr lvl="1"/>
            <a:r>
              <a:rPr lang="en-GB" dirty="0" smtClean="0"/>
              <a:t>Will measure Acceptances and R of spectrometer</a:t>
            </a:r>
          </a:p>
          <a:p>
            <a:r>
              <a:rPr lang="en-US" dirty="0"/>
              <a:t>EMMATrap allows measurement of very exotic isotopes that are inaccessible through ISAC</a:t>
            </a:r>
          </a:p>
          <a:p>
            <a:r>
              <a:rPr lang="en-US" dirty="0" smtClean="0"/>
              <a:t>Undergoing Gate 0 review and preparing for Gate 1 review.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Commissioning of EMMA &amp; EMMATrap Planning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7,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ISOLDE Physics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0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We’re…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7,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ISOLDE Physics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0099"/>
            <a:ext cx="9144000" cy="454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1971632" y="982976"/>
            <a:ext cx="0" cy="2597309"/>
          </a:xfrm>
          <a:prstGeom prst="straightConnector1">
            <a:avLst/>
          </a:prstGeom>
          <a:ln w="57150">
            <a:solidFill>
              <a:schemeClr val="tx1"/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69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Explosive nucleosynthesis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7,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ISOLDE Physics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7D6E3-EA9D-E741-9881-B35FD450293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2" name="lmxb2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5803" y="876301"/>
            <a:ext cx="2834640" cy="28346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603" y="3763632"/>
            <a:ext cx="1592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j-lt"/>
              </a:rPr>
              <a:t>Courtesy of J. </a:t>
            </a:r>
            <a:r>
              <a:rPr lang="en-US" sz="1200" dirty="0" err="1" smtClean="0">
                <a:latin typeface="+mj-lt"/>
              </a:rPr>
              <a:t>Blondin</a:t>
            </a:r>
            <a:r>
              <a:rPr lang="en-US" sz="1200" dirty="0" smtClean="0">
                <a:latin typeface="+mj-lt"/>
              </a:rPr>
              <a:t> </a:t>
            </a:r>
            <a:r>
              <a:rPr lang="en-US" sz="1200" i="1" dirty="0" smtClean="0">
                <a:latin typeface="+mj-lt"/>
              </a:rPr>
              <a:t>NCSU</a:t>
            </a:r>
          </a:p>
          <a:p>
            <a:r>
              <a:rPr lang="en-US" sz="1200" i="1" dirty="0">
                <a:latin typeface="+mj-lt"/>
                <a:hlinkClick r:id="rId9"/>
              </a:rPr>
              <a:t>http://wonka.physics.ncsu.edu/~blondin/AAS</a:t>
            </a:r>
            <a:r>
              <a:rPr lang="en-US" sz="1200" i="1" dirty="0" smtClean="0">
                <a:latin typeface="+mj-lt"/>
                <a:hlinkClick r:id="rId9"/>
              </a:rPr>
              <a:t>/</a:t>
            </a:r>
            <a:r>
              <a:rPr lang="en-US" sz="1200" i="1" dirty="0" smtClean="0">
                <a:latin typeface="+mj-lt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42200" y="3763632"/>
            <a:ext cx="1789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j-lt"/>
              </a:rPr>
              <a:t>C. </a:t>
            </a:r>
            <a:r>
              <a:rPr lang="en-US" sz="1200" dirty="0" err="1" smtClean="0">
                <a:latin typeface="+mj-lt"/>
              </a:rPr>
              <a:t>Ott</a:t>
            </a:r>
            <a:r>
              <a:rPr lang="en-US" sz="1200" dirty="0" smtClean="0">
                <a:latin typeface="+mj-lt"/>
              </a:rPr>
              <a:t> </a:t>
            </a:r>
            <a:r>
              <a:rPr lang="en-US" sz="1200" i="1" dirty="0" smtClean="0">
                <a:latin typeface="+mj-lt"/>
              </a:rPr>
              <a:t>et al</a:t>
            </a:r>
            <a:r>
              <a:rPr lang="en-US" sz="1200" dirty="0" smtClean="0">
                <a:latin typeface="+mj-lt"/>
              </a:rPr>
              <a:t> </a:t>
            </a:r>
            <a:r>
              <a:rPr lang="en-US" sz="1200" dirty="0" err="1" smtClean="0">
                <a:latin typeface="+mj-lt"/>
              </a:rPr>
              <a:t>ApJ</a:t>
            </a:r>
            <a:r>
              <a:rPr lang="en-US" sz="1200" dirty="0" smtClean="0">
                <a:latin typeface="+mj-lt"/>
              </a:rPr>
              <a:t> </a:t>
            </a:r>
            <a:r>
              <a:rPr lang="en-US" sz="1200" b="1" dirty="0" smtClean="0">
                <a:latin typeface="+mj-lt"/>
              </a:rPr>
              <a:t>768</a:t>
            </a:r>
            <a:r>
              <a:rPr lang="en-US" sz="1200" i="1" dirty="0" smtClean="0">
                <a:latin typeface="+mj-lt"/>
              </a:rPr>
              <a:t>,</a:t>
            </a:r>
            <a:r>
              <a:rPr lang="en-US" sz="1200" b="1" i="1" dirty="0" smtClean="0">
                <a:latin typeface="+mj-lt"/>
              </a:rPr>
              <a:t> </a:t>
            </a:r>
            <a:r>
              <a:rPr lang="en-US" sz="1200" dirty="0" smtClean="0">
                <a:latin typeface="+mj-lt"/>
              </a:rPr>
              <a:t>115 (2013)</a:t>
            </a:r>
          </a:p>
        </p:txBody>
      </p:sp>
      <p:pic>
        <p:nvPicPr>
          <p:cNvPr id="12" name="Three-Dimensional Core-Collapse Supernova2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19388" r="16418"/>
          <a:stretch/>
        </p:blipFill>
        <p:spPr>
          <a:xfrm>
            <a:off x="5713745" y="876301"/>
            <a:ext cx="3234998" cy="2834640"/>
          </a:xfrm>
          <a:prstGeom prst="rect">
            <a:avLst/>
          </a:prstGeom>
        </p:spPr>
      </p:pic>
      <p:pic>
        <p:nvPicPr>
          <p:cNvPr id="13" name="NS_merger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9560" r="14018"/>
          <a:stretch/>
        </p:blipFill>
        <p:spPr>
          <a:xfrm>
            <a:off x="2685484" y="3826719"/>
            <a:ext cx="3474720" cy="25575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803" y="3261433"/>
            <a:ext cx="2819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Type-I X-ray burst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3745" y="3261433"/>
            <a:ext cx="3234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Type-II (CC) SN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34684" y="5941999"/>
            <a:ext cx="3234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Neutron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s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tar merger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8145" y="5954905"/>
            <a:ext cx="1762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j-lt"/>
              </a:rPr>
              <a:t>S. </a:t>
            </a:r>
            <a:r>
              <a:rPr lang="en-US" sz="1200" dirty="0" err="1" smtClean="0">
                <a:latin typeface="+mj-lt"/>
              </a:rPr>
              <a:t>Rosswog</a:t>
            </a:r>
            <a:r>
              <a:rPr lang="en-US" sz="1200" dirty="0" smtClean="0">
                <a:latin typeface="+mj-lt"/>
              </a:rPr>
              <a:t> </a:t>
            </a:r>
            <a:r>
              <a:rPr lang="en-US" sz="1200" i="1" dirty="0" smtClean="0">
                <a:latin typeface="+mj-lt"/>
              </a:rPr>
              <a:t>et al</a:t>
            </a:r>
            <a:r>
              <a:rPr lang="en-US" sz="1200" dirty="0" smtClean="0">
                <a:latin typeface="+mj-lt"/>
              </a:rPr>
              <a:t> MNRAS </a:t>
            </a:r>
            <a:r>
              <a:rPr lang="en-US" sz="1200" b="1" dirty="0" smtClean="0">
                <a:latin typeface="+mj-lt"/>
              </a:rPr>
              <a:t>430</a:t>
            </a:r>
            <a:r>
              <a:rPr lang="en-US" sz="1200" dirty="0" smtClean="0">
                <a:latin typeface="+mj-lt"/>
              </a:rPr>
              <a:t> 4 (2013)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769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Commissioning of EMMA &amp; EMMATrap Planning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EMMA scheduled to accept first beam December 2016.</a:t>
            </a:r>
          </a:p>
          <a:p>
            <a:pPr lvl="1"/>
            <a:r>
              <a:rPr lang="el-GR" dirty="0" smtClean="0">
                <a:latin typeface="Calibri"/>
              </a:rPr>
              <a:t>Α</a:t>
            </a:r>
            <a:r>
              <a:rPr lang="en-US" dirty="0" smtClean="0">
                <a:latin typeface="Calibri"/>
              </a:rPr>
              <a:t>-</a:t>
            </a:r>
            <a:r>
              <a:rPr lang="en-GB" dirty="0" smtClean="0"/>
              <a:t>source commissioning tests before &amp; after in-beam commissioning.</a:t>
            </a:r>
          </a:p>
          <a:p>
            <a:pPr lvl="1"/>
            <a:r>
              <a:rPr lang="en-GB" dirty="0" smtClean="0"/>
              <a:t>Will measure Acceptances and R of spectrometer</a:t>
            </a:r>
          </a:p>
          <a:p>
            <a:r>
              <a:rPr lang="en-US" dirty="0"/>
              <a:t>EMMATrap allows measurement of very exotic isotopes that are inaccessible through ISAC</a:t>
            </a:r>
          </a:p>
          <a:p>
            <a:r>
              <a:rPr lang="en-US" dirty="0" smtClean="0"/>
              <a:t>Undergoing Gate 0 review and preparing for Gate 1 review. </a:t>
            </a:r>
          </a:p>
          <a:p>
            <a:r>
              <a:rPr lang="en-US" b="1" i="1" dirty="0" smtClean="0"/>
              <a:t>Looking for collaborators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10556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66446" y="726502"/>
            <a:ext cx="5486400" cy="317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113F7C"/>
                </a:solidFill>
                <a:latin typeface="Myriad Pro"/>
              </a:rPr>
              <a:t>Thank you!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113F7C"/>
              </a:solidFill>
              <a:latin typeface="Myriad Pro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113F7C"/>
                </a:solidFill>
                <a:latin typeface="Myriad Pro"/>
              </a:rPr>
              <a:t>		Merci!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6953631" y="1562100"/>
            <a:ext cx="2066544" cy="1287875"/>
            <a:chOff x="2448" y="2530"/>
            <a:chExt cx="3312" cy="1790"/>
          </a:xfrm>
        </p:grpSpPr>
        <p:pic>
          <p:nvPicPr>
            <p:cNvPr id="7" name="Picture 6" descr="titan2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48" y="2530"/>
              <a:ext cx="3312" cy="1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3114" y="3990"/>
              <a:ext cx="345" cy="27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111" charset="0"/>
                <a:ea typeface="ヒラギノ角ゴ Pro W3"/>
                <a:cs typeface="ヒラギノ角ゴ Pro W3"/>
              </a:endParaRPr>
            </a:p>
          </p:txBody>
        </p:sp>
        <p:pic>
          <p:nvPicPr>
            <p:cNvPr id="9" name="Picture 7" descr="jlu_logo_s.gif (4292 Byte)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73" y="4051"/>
              <a:ext cx="454" cy="179"/>
            </a:xfrm>
            <a:prstGeom prst="rect">
              <a:avLst/>
            </a:prstGeom>
            <a:noFill/>
          </p:spPr>
        </p:pic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2656" y="4041"/>
              <a:ext cx="345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-111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2672" y="4021"/>
              <a:ext cx="403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b="1" dirty="0">
                  <a:solidFill>
                    <a:srgbClr val="000000"/>
                  </a:solidFill>
                  <a:latin typeface="Times New Roman" pitchFamily="18" charset="0"/>
                  <a:ea typeface="ヒラギノ角ゴ Pro W3"/>
                  <a:cs typeface="Times New Roman" pitchFamily="18" charset="0"/>
                </a:rPr>
                <a:t>Giessen</a:t>
              </a:r>
              <a:endParaRPr lang="en-CA" sz="600" b="1" dirty="0">
                <a:solidFill>
                  <a:srgbClr val="000000"/>
                </a:solidFill>
                <a:latin typeface="Times New Roman" pitchFamily="18" charset="0"/>
                <a:ea typeface="ヒラギノ角ゴ Pro W3"/>
                <a:cs typeface="Times New Roman" pitchFamily="18" charset="0"/>
              </a:endParaRPr>
            </a:p>
          </p:txBody>
        </p:sp>
      </p:grpSp>
      <p:pic>
        <p:nvPicPr>
          <p:cNvPr id="143362" name="Picture 2" descr="C:\Users\Ania\Documents\presentations\1407_TITANgroup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2"/>
          <a:stretch/>
        </p:blipFill>
        <p:spPr bwMode="auto">
          <a:xfrm>
            <a:off x="866446" y="3446734"/>
            <a:ext cx="5486400" cy="293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nia\Documents\presentations\titanLogo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694" y="1733093"/>
            <a:ext cx="1500956" cy="161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6446" y="5219220"/>
            <a:ext cx="5486400" cy="1169551"/>
          </a:xfrm>
          <a:prstGeom prst="rect">
            <a:avLst/>
          </a:prstGeom>
          <a:solidFill>
            <a:schemeClr val="bg2">
              <a:lumMod val="9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just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C. </a:t>
            </a:r>
            <a:r>
              <a:rPr lang="en-US" sz="1400" dirty="0" err="1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Andreoiu</a:t>
            </a:r>
            <a:r>
              <a:rPr lang="en-US" sz="1400" dirty="0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, </a:t>
            </a:r>
            <a:r>
              <a:rPr lang="en-US" sz="1400" dirty="0">
                <a:solidFill>
                  <a:srgbClr val="113F7C"/>
                </a:solidFill>
                <a:latin typeface="Arial" pitchFamily="-111" charset="0"/>
                <a:ea typeface="ヒラギノ角ゴ Pro W3" pitchFamily="-111" charset="-128"/>
              </a:rPr>
              <a:t>J.C. Bale, </a:t>
            </a:r>
            <a:r>
              <a:rPr lang="en-US" sz="1400" dirty="0">
                <a:solidFill>
                  <a:srgbClr val="689550">
                    <a:lumMod val="50000"/>
                  </a:srgbClr>
                </a:solidFill>
                <a:latin typeface="Arial" pitchFamily="-111" charset="0"/>
                <a:ea typeface="ヒラギノ角ゴ Pro W3" pitchFamily="-111" charset="-128"/>
              </a:rPr>
              <a:t>B.R. </a:t>
            </a:r>
            <a:r>
              <a:rPr lang="en-US" sz="1400" dirty="0" err="1">
                <a:solidFill>
                  <a:srgbClr val="689550">
                    <a:lumMod val="50000"/>
                  </a:srgbClr>
                </a:solidFill>
                <a:latin typeface="Arial" pitchFamily="-111" charset="0"/>
                <a:ea typeface="ヒラギノ角ゴ Pro W3" pitchFamily="-111" charset="-128"/>
              </a:rPr>
              <a:t>Barquest</a:t>
            </a:r>
            <a:r>
              <a:rPr lang="en-US" sz="1400" dirty="0">
                <a:solidFill>
                  <a:srgbClr val="689550">
                    <a:lumMod val="50000"/>
                  </a:srgbClr>
                </a:solidFill>
                <a:latin typeface="Arial" pitchFamily="-111" charset="0"/>
                <a:ea typeface="ヒラギノ角ゴ Pro W3" pitchFamily="-111" charset="-128"/>
              </a:rPr>
              <a:t>, </a:t>
            </a:r>
            <a:r>
              <a:rPr lang="en-US" sz="1400" dirty="0" smtClean="0">
                <a:latin typeface="Arial" pitchFamily="-111" charset="0"/>
                <a:ea typeface="ヒラギノ角ゴ Pro W3" pitchFamily="-111" charset="-128"/>
              </a:rPr>
              <a:t>T. </a:t>
            </a:r>
            <a:r>
              <a:rPr lang="en-US" sz="1400" dirty="0" smtClean="0"/>
              <a:t>Brunner, </a:t>
            </a:r>
            <a:r>
              <a:rPr lang="en-US" sz="1400" dirty="0" smtClean="0">
                <a:solidFill>
                  <a:srgbClr val="113F7C"/>
                </a:solidFill>
                <a:latin typeface="Arial" pitchFamily="-111" charset="0"/>
                <a:ea typeface="ヒラギノ角ゴ Pro W3" pitchFamily="-111" charset="-128"/>
              </a:rPr>
              <a:t>U</a:t>
            </a:r>
            <a:r>
              <a:rPr lang="en-US" sz="1400" dirty="0">
                <a:solidFill>
                  <a:srgbClr val="113F7C"/>
                </a:solidFill>
                <a:latin typeface="Arial" pitchFamily="-111" charset="0"/>
                <a:ea typeface="ヒラギノ角ゴ Pro W3" pitchFamily="-111" charset="-128"/>
              </a:rPr>
              <a:t>. Chowdhury, </a:t>
            </a:r>
            <a:r>
              <a:rPr lang="en-US" sz="1400" dirty="0" smtClean="0">
                <a:solidFill>
                  <a:srgbClr val="113F7C"/>
                </a:solidFill>
                <a:latin typeface="Arial" pitchFamily="-111" charset="0"/>
                <a:ea typeface="ヒラギノ角ゴ Pro W3" pitchFamily="-111" charset="-128"/>
              </a:rPr>
              <a:t>A</a:t>
            </a:r>
            <a:r>
              <a:rPr lang="en-US" sz="1400" dirty="0">
                <a:solidFill>
                  <a:srgbClr val="113F7C"/>
                </a:solidFill>
                <a:latin typeface="Arial" pitchFamily="-111" charset="0"/>
                <a:ea typeface="ヒラギノ角ゴ Pro W3" pitchFamily="-111" charset="-128"/>
              </a:rPr>
              <a:t>. Finlay, </a:t>
            </a:r>
            <a:r>
              <a:rPr lang="en-US" sz="1400" dirty="0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D. </a:t>
            </a:r>
            <a:r>
              <a:rPr lang="en-US" sz="1400" dirty="0" err="1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Frekers</a:t>
            </a:r>
            <a:r>
              <a:rPr lang="en-US" sz="1400" dirty="0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, </a:t>
            </a:r>
            <a:r>
              <a:rPr lang="en-US" sz="1400" dirty="0">
                <a:solidFill>
                  <a:srgbClr val="689550">
                    <a:lumMod val="50000"/>
                  </a:srgbClr>
                </a:solidFill>
                <a:latin typeface="Arial" pitchFamily="-111" charset="0"/>
                <a:ea typeface="ヒラギノ角ゴ Pro W3" pitchFamily="-111" charset="-128"/>
              </a:rPr>
              <a:t>A.T. Gallant</a:t>
            </a:r>
            <a:r>
              <a:rPr lang="en-US" sz="1400" dirty="0">
                <a:solidFill>
                  <a:srgbClr val="113F7C"/>
                </a:solidFill>
                <a:latin typeface="Arial" pitchFamily="-111" charset="0"/>
                <a:ea typeface="ヒラギノ角ゴ Pro W3" pitchFamily="-111" charset="-128"/>
              </a:rPr>
              <a:t>, </a:t>
            </a:r>
            <a:r>
              <a:rPr lang="en-US" sz="1400" dirty="0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G. </a:t>
            </a:r>
            <a:r>
              <a:rPr lang="en-US" sz="1400" dirty="0" err="1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Gwinner</a:t>
            </a:r>
            <a:r>
              <a:rPr lang="en-US" sz="1400" dirty="0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, </a:t>
            </a:r>
            <a:r>
              <a:rPr lang="en-US" sz="1400" dirty="0">
                <a:solidFill>
                  <a:srgbClr val="113F7C"/>
                </a:solidFill>
                <a:latin typeface="Arial" pitchFamily="-111" charset="0"/>
                <a:ea typeface="ヒラギノ角ゴ Pro W3" pitchFamily="-111" charset="-128"/>
              </a:rPr>
              <a:t>R. </a:t>
            </a:r>
            <a:r>
              <a:rPr lang="en-US" sz="1400" dirty="0" err="1">
                <a:solidFill>
                  <a:srgbClr val="113F7C"/>
                </a:solidFill>
                <a:latin typeface="Arial" pitchFamily="-111" charset="0"/>
                <a:ea typeface="ヒラギノ角ゴ Pro W3" pitchFamily="-111" charset="-128"/>
              </a:rPr>
              <a:t>Klawitter</a:t>
            </a:r>
            <a:r>
              <a:rPr lang="en-US" sz="1400" dirty="0">
                <a:solidFill>
                  <a:srgbClr val="113F7C"/>
                </a:solidFill>
                <a:latin typeface="Arial" pitchFamily="-111" charset="0"/>
                <a:ea typeface="ヒラギノ角ゴ Pro W3" pitchFamily="-111" charset="-128"/>
              </a:rPr>
              <a:t>, B</a:t>
            </a:r>
            <a:r>
              <a:rPr lang="en-US" sz="1400" dirty="0" smtClean="0">
                <a:solidFill>
                  <a:srgbClr val="113F7C"/>
                </a:solidFill>
                <a:latin typeface="Arial" pitchFamily="-111" charset="0"/>
                <a:ea typeface="ヒラギノ角ゴ Pro W3" pitchFamily="-111" charset="-128"/>
              </a:rPr>
              <a:t>. </a:t>
            </a:r>
            <a:r>
              <a:rPr lang="en-US" sz="1400" dirty="0">
                <a:solidFill>
                  <a:srgbClr val="113F7C"/>
                </a:solidFill>
                <a:latin typeface="Arial" pitchFamily="-111" charset="0"/>
                <a:ea typeface="ヒラギノ角ゴ Pro W3" pitchFamily="-111" charset="-128"/>
              </a:rPr>
              <a:t>Kootte</a:t>
            </a:r>
            <a:r>
              <a:rPr lang="en-US" sz="1400" dirty="0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, A.A. Kwiatkowski</a:t>
            </a:r>
            <a:r>
              <a:rPr lang="en-US" sz="1400" dirty="0">
                <a:solidFill>
                  <a:srgbClr val="689550">
                    <a:lumMod val="50000"/>
                  </a:srgbClr>
                </a:solidFill>
                <a:latin typeface="Arial" pitchFamily="-111" charset="0"/>
                <a:ea typeface="ヒラギノ角ゴ Pro W3" pitchFamily="-111" charset="-128"/>
              </a:rPr>
              <a:t>, D. Lascar, </a:t>
            </a:r>
            <a:r>
              <a:rPr lang="en-US" sz="1400" dirty="0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K.G. Leach</a:t>
            </a:r>
            <a:r>
              <a:rPr lang="en-US" sz="1400" dirty="0">
                <a:solidFill>
                  <a:srgbClr val="689550">
                    <a:lumMod val="50000"/>
                  </a:srgbClr>
                </a:solidFill>
                <a:latin typeface="Arial" pitchFamily="-111" charset="0"/>
                <a:ea typeface="ヒラギノ角ゴ Pro W3" pitchFamily="-111" charset="-128"/>
              </a:rPr>
              <a:t>, A. </a:t>
            </a:r>
            <a:r>
              <a:rPr lang="en-US" sz="1400" dirty="0" err="1">
                <a:solidFill>
                  <a:srgbClr val="689550">
                    <a:lumMod val="50000"/>
                  </a:srgbClr>
                </a:solidFill>
                <a:latin typeface="Arial" pitchFamily="-111" charset="0"/>
                <a:ea typeface="ヒラギノ角ゴ Pro W3" pitchFamily="-111" charset="-128"/>
              </a:rPr>
              <a:t>Lennarz</a:t>
            </a:r>
            <a:r>
              <a:rPr lang="en-US" sz="1400" dirty="0">
                <a:solidFill>
                  <a:srgbClr val="113F7C"/>
                </a:solidFill>
                <a:latin typeface="Arial" pitchFamily="-111" charset="0"/>
                <a:ea typeface="ヒラギノ角ゴ Pro W3" pitchFamily="-111" charset="-128"/>
              </a:rPr>
              <a:t>, E. Leistenschneider, </a:t>
            </a:r>
            <a:r>
              <a:rPr lang="en-US" sz="1400" dirty="0" smtClean="0">
                <a:solidFill>
                  <a:srgbClr val="113F7C"/>
                </a:solidFill>
                <a:latin typeface="Arial" pitchFamily="-111" charset="0"/>
                <a:ea typeface="ヒラギノ角ゴ Pro W3" pitchFamily="-111" charset="-128"/>
              </a:rPr>
              <a:t>D.A</a:t>
            </a:r>
            <a:r>
              <a:rPr lang="en-US" sz="1400" dirty="0">
                <a:solidFill>
                  <a:srgbClr val="113F7C"/>
                </a:solidFill>
                <a:latin typeface="Arial" pitchFamily="-111" charset="0"/>
                <a:ea typeface="ヒラギノ角ゴ Pro W3" pitchFamily="-111" charset="-128"/>
              </a:rPr>
              <a:t>. Short,</a:t>
            </a:r>
            <a:r>
              <a:rPr lang="en-US" sz="1400" dirty="0">
                <a:solidFill>
                  <a:srgbClr val="0070C0"/>
                </a:solidFill>
                <a:latin typeface="Arial" pitchFamily="-111" charset="0"/>
                <a:ea typeface="ヒラギノ角ゴ Pro W3" pitchFamily="-111" charset="-128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J. </a:t>
            </a:r>
            <a:r>
              <a:rPr lang="en-US" sz="1400" dirty="0" err="1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Dilling</a:t>
            </a:r>
            <a:r>
              <a:rPr lang="en-US" sz="1400" dirty="0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 (</a:t>
            </a:r>
            <a:r>
              <a:rPr lang="en-US" sz="1400" dirty="0">
                <a:solidFill>
                  <a:srgbClr val="689550">
                    <a:lumMod val="50000"/>
                  </a:srgbClr>
                </a:solidFill>
                <a:latin typeface="Arial" pitchFamily="-111" charset="0"/>
                <a:ea typeface="ヒラギノ角ゴ Pro W3" pitchFamily="-111" charset="-128"/>
              </a:rPr>
              <a:t>C. Babcock, P. Reiter </a:t>
            </a:r>
            <a:r>
              <a:rPr lang="en-US" sz="1400" dirty="0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&amp; </a:t>
            </a:r>
            <a:r>
              <a:rPr lang="en-US" sz="1400" dirty="0">
                <a:solidFill>
                  <a:srgbClr val="113F7C"/>
                </a:solidFill>
                <a:latin typeface="Arial" pitchFamily="-111" charset="0"/>
                <a:ea typeface="ヒラギノ角ゴ Pro W3" pitchFamily="-111" charset="-128"/>
              </a:rPr>
              <a:t>Y. Lan </a:t>
            </a:r>
            <a:r>
              <a:rPr lang="en-US" sz="1400" i="1" dirty="0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not pictured</a:t>
            </a:r>
            <a:r>
              <a:rPr lang="en-US" sz="1400" dirty="0">
                <a:solidFill>
                  <a:srgbClr val="000000"/>
                </a:solidFill>
                <a:latin typeface="Arial" pitchFamily="-111" charset="0"/>
                <a:ea typeface="ヒラギノ角ゴ Pro W3" pitchFamily="-111" charset="-128"/>
              </a:rPr>
              <a:t>) and the TITAN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53652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23850" indent="-304800"/>
            <a:r>
              <a:rPr lang="en-US" sz="2100" b="1" dirty="0" smtClean="0"/>
              <a:t>Temperatures are very high (T~10</a:t>
            </a:r>
            <a:r>
              <a:rPr lang="en-US" sz="2100" b="1" baseline="30000" dirty="0" smtClean="0"/>
              <a:t>9</a:t>
            </a:r>
            <a:r>
              <a:rPr lang="en-US" sz="2100" b="1" dirty="0" smtClean="0"/>
              <a:t>K)</a:t>
            </a:r>
          </a:p>
          <a:p>
            <a:pPr marL="323850" indent="-304800"/>
            <a:r>
              <a:rPr lang="en-US" sz="2100" b="1" dirty="0" smtClean="0"/>
              <a:t>Neutron densities are very high (</a:t>
            </a:r>
            <a:r>
              <a:rPr lang="en-US" sz="2100" b="1" dirty="0" err="1" smtClean="0"/>
              <a:t>n</a:t>
            </a:r>
            <a:r>
              <a:rPr lang="en-US" sz="2100" b="1" baseline="-25000" dirty="0" err="1" smtClean="0"/>
              <a:t>n</a:t>
            </a:r>
            <a:r>
              <a:rPr lang="en-US" sz="2100" b="1" dirty="0" smtClean="0"/>
              <a:t> &gt; 10</a:t>
            </a:r>
            <a:r>
              <a:rPr lang="en-US" sz="2100" b="1" baseline="30000" dirty="0" smtClean="0"/>
              <a:t>20</a:t>
            </a:r>
            <a:r>
              <a:rPr lang="en-US" sz="2100" b="1" dirty="0" smtClean="0"/>
              <a:t> cm</a:t>
            </a:r>
            <a:r>
              <a:rPr lang="en-US" sz="2100" b="1" baseline="30000" dirty="0" smtClean="0"/>
              <a:t>-3</a:t>
            </a:r>
            <a:r>
              <a:rPr lang="en-US" sz="2100" b="1" dirty="0" smtClean="0"/>
              <a:t>)</a:t>
            </a:r>
          </a:p>
          <a:p>
            <a:pPr marL="304800" indent="-304800"/>
            <a:r>
              <a:rPr lang="en-US" sz="2100" b="1" dirty="0" smtClean="0"/>
              <a:t>(</a:t>
            </a:r>
            <a:r>
              <a:rPr lang="en-US" sz="2100" b="1" dirty="0" err="1" smtClean="0"/>
              <a:t>n,</a:t>
            </a:r>
            <a:r>
              <a:rPr lang="en-US" sz="2100" b="1" dirty="0" err="1" smtClean="0">
                <a:latin typeface="Symbol" pitchFamily="18" charset="2"/>
              </a:rPr>
              <a:t>g</a:t>
            </a:r>
            <a:r>
              <a:rPr lang="en-US" sz="2100" b="1" dirty="0" smtClean="0"/>
              <a:t>) rate is high ( &lt; 1 </a:t>
            </a:r>
            <a:r>
              <a:rPr lang="en-US" sz="2100" b="1" dirty="0" smtClean="0">
                <a:latin typeface="Symbol" pitchFamily="18" charset="2"/>
              </a:rPr>
              <a:t>m</a:t>
            </a:r>
            <a:r>
              <a:rPr lang="en-US" sz="2100" b="1" dirty="0" smtClean="0"/>
              <a:t>s/capture )</a:t>
            </a:r>
          </a:p>
          <a:p>
            <a:pPr marL="304800" indent="-304800"/>
            <a:r>
              <a:rPr lang="en-US" sz="2100" b="1" dirty="0" smtClean="0"/>
              <a:t>As region of low neutron separation energy (S</a:t>
            </a:r>
            <a:r>
              <a:rPr lang="en-US" sz="2100" b="1" baseline="-25000" dirty="0" smtClean="0"/>
              <a:t>n</a:t>
            </a:r>
            <a:r>
              <a:rPr lang="en-US" sz="2100" b="1" dirty="0" smtClean="0"/>
              <a:t>) reached (</a:t>
            </a:r>
            <a:r>
              <a:rPr lang="en-US" sz="2100" b="1" dirty="0" err="1" smtClean="0"/>
              <a:t>n,</a:t>
            </a:r>
            <a:r>
              <a:rPr lang="en-US" sz="2100" b="1" dirty="0" err="1" smtClean="0">
                <a:latin typeface="Symbol" pitchFamily="18" charset="2"/>
              </a:rPr>
              <a:t>g</a:t>
            </a:r>
            <a:r>
              <a:rPr lang="en-US" sz="2100" b="1" dirty="0" smtClean="0"/>
              <a:t>) </a:t>
            </a:r>
            <a:r>
              <a:rPr lang="en-US" sz="2100" b="1" dirty="0">
                <a:latin typeface="Calibri"/>
              </a:rPr>
              <a:t>↔</a:t>
            </a:r>
            <a:r>
              <a:rPr lang="en-US" sz="2100" b="1" dirty="0" smtClean="0"/>
              <a:t> (</a:t>
            </a:r>
            <a:r>
              <a:rPr lang="en-US" sz="2100" b="1" dirty="0" err="1" smtClean="0">
                <a:latin typeface="Symbol" pitchFamily="18" charset="2"/>
              </a:rPr>
              <a:t>g</a:t>
            </a:r>
            <a:r>
              <a:rPr lang="en-US" sz="2100" b="1" dirty="0" err="1" smtClean="0"/>
              <a:t>,n</a:t>
            </a:r>
            <a:r>
              <a:rPr lang="en-US" sz="2100" b="1" dirty="0" smtClean="0"/>
              <a:t>) equilibrium achieved</a:t>
            </a: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astrophysical </a:t>
            </a:r>
            <a:r>
              <a:rPr lang="en-US" i="1" dirty="0" smtClean="0"/>
              <a:t>r</a:t>
            </a:r>
            <a:r>
              <a:rPr lang="en-US" dirty="0" smtClean="0"/>
              <a:t>-process</a:t>
            </a:r>
            <a:endParaRPr lang="en-US" dirty="0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46C8-9893-4F0D-96CE-D0A3665AAC6B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23" name="Equilibrium"/>
          <p:cNvGrpSpPr>
            <a:grpSpLocks/>
          </p:cNvGrpSpPr>
          <p:nvPr/>
        </p:nvGrpSpPr>
        <p:grpSpPr bwMode="auto">
          <a:xfrm>
            <a:off x="457200" y="3868472"/>
            <a:ext cx="8451849" cy="2352675"/>
            <a:chOff x="561" y="762"/>
            <a:chExt cx="5324" cy="1482"/>
          </a:xfrm>
        </p:grpSpPr>
        <p:pic>
          <p:nvPicPr>
            <p:cNvPr id="24" name="Picture 5" descr="r_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61" y="762"/>
              <a:ext cx="4289" cy="1161"/>
            </a:xfrm>
            <a:prstGeom prst="rect">
              <a:avLst/>
            </a:prstGeom>
            <a:noFill/>
          </p:spPr>
        </p:pic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3249" y="2050"/>
              <a:ext cx="2636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 smtClean="0">
                  <a:solidFill>
                    <a:schemeClr val="tx2"/>
                  </a:solidFill>
                  <a:latin typeface="+mj-lt"/>
                </a:rPr>
                <a:t>[A. Champagne, RIA Summer School ‘06</a:t>
              </a:r>
              <a:r>
                <a:rPr lang="en-US" sz="1400" dirty="0">
                  <a:solidFill>
                    <a:schemeClr val="tx2"/>
                  </a:solidFill>
                  <a:latin typeface="+mj-lt"/>
                </a:rPr>
                <a:t>]</a:t>
              </a:r>
              <a:endParaRPr lang="en-US" sz="1800" dirty="0">
                <a:solidFill>
                  <a:schemeClr val="tx2"/>
                </a:solidFill>
                <a:latin typeface="+mj-lt"/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7,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ISOLDE Physics Seminar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2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23850" indent="-304800"/>
            <a:r>
              <a:rPr lang="en-US" sz="2100" b="1" dirty="0" smtClean="0"/>
              <a:t>Temperatures are very high (T~10</a:t>
            </a:r>
            <a:r>
              <a:rPr lang="en-US" sz="2100" b="1" baseline="30000" dirty="0" smtClean="0"/>
              <a:t>9</a:t>
            </a:r>
            <a:r>
              <a:rPr lang="en-US" sz="2100" b="1" dirty="0" smtClean="0"/>
              <a:t>K)</a:t>
            </a:r>
          </a:p>
          <a:p>
            <a:pPr marL="323850" indent="-304800"/>
            <a:r>
              <a:rPr lang="en-US" sz="2100" b="1" dirty="0" smtClean="0"/>
              <a:t>Neutron densities are very high (</a:t>
            </a:r>
            <a:r>
              <a:rPr lang="en-US" sz="2100" b="1" dirty="0" err="1" smtClean="0"/>
              <a:t>n</a:t>
            </a:r>
            <a:r>
              <a:rPr lang="en-US" sz="2100" b="1" baseline="-25000" dirty="0" err="1" smtClean="0"/>
              <a:t>n</a:t>
            </a:r>
            <a:r>
              <a:rPr lang="en-US" sz="2100" b="1" dirty="0" smtClean="0"/>
              <a:t> &gt; 10</a:t>
            </a:r>
            <a:r>
              <a:rPr lang="en-US" sz="2100" b="1" baseline="30000" dirty="0" smtClean="0"/>
              <a:t>20</a:t>
            </a:r>
            <a:r>
              <a:rPr lang="en-US" sz="2100" b="1" dirty="0" smtClean="0"/>
              <a:t> cm</a:t>
            </a:r>
            <a:r>
              <a:rPr lang="en-US" sz="2100" b="1" baseline="30000" dirty="0" smtClean="0"/>
              <a:t>-3</a:t>
            </a:r>
            <a:r>
              <a:rPr lang="en-US" sz="2100" b="1" dirty="0" smtClean="0"/>
              <a:t>)</a:t>
            </a:r>
          </a:p>
          <a:p>
            <a:pPr marL="304800" indent="-304800"/>
            <a:r>
              <a:rPr lang="en-US" sz="2100" b="1" dirty="0" smtClean="0"/>
              <a:t>(</a:t>
            </a:r>
            <a:r>
              <a:rPr lang="en-US" sz="2100" b="1" dirty="0" err="1" smtClean="0"/>
              <a:t>n,</a:t>
            </a:r>
            <a:r>
              <a:rPr lang="en-US" sz="2100" b="1" dirty="0" err="1" smtClean="0">
                <a:latin typeface="Symbol" pitchFamily="18" charset="2"/>
              </a:rPr>
              <a:t>g</a:t>
            </a:r>
            <a:r>
              <a:rPr lang="en-US" sz="2100" b="1" dirty="0" smtClean="0"/>
              <a:t>) rate is high ( &lt; 1 </a:t>
            </a:r>
            <a:r>
              <a:rPr lang="en-US" sz="2100" b="1" dirty="0" smtClean="0">
                <a:latin typeface="Symbol" pitchFamily="18" charset="2"/>
              </a:rPr>
              <a:t>m</a:t>
            </a:r>
            <a:r>
              <a:rPr lang="en-US" sz="2100" b="1" dirty="0" smtClean="0"/>
              <a:t>s/capture )</a:t>
            </a:r>
          </a:p>
          <a:p>
            <a:pPr marL="304800" indent="-304800"/>
            <a:r>
              <a:rPr lang="en-US" sz="2100" b="1" dirty="0" smtClean="0"/>
              <a:t>As region of low neutron separation energy (</a:t>
            </a:r>
            <a:r>
              <a:rPr lang="en-US" sz="2100" b="1" dirty="0" err="1" smtClean="0"/>
              <a:t>S</a:t>
            </a:r>
            <a:r>
              <a:rPr lang="en-US" sz="2100" b="1" baseline="-25000" dirty="0" err="1" smtClean="0"/>
              <a:t>n</a:t>
            </a:r>
            <a:r>
              <a:rPr lang="en-US" sz="2100" b="1" dirty="0" smtClean="0"/>
              <a:t>) reached (</a:t>
            </a:r>
            <a:r>
              <a:rPr lang="en-US" sz="2100" b="1" dirty="0" err="1" smtClean="0"/>
              <a:t>n,</a:t>
            </a:r>
            <a:r>
              <a:rPr lang="en-US" sz="2100" b="1" dirty="0" err="1" smtClean="0">
                <a:latin typeface="Symbol" pitchFamily="18" charset="2"/>
              </a:rPr>
              <a:t>g</a:t>
            </a:r>
            <a:r>
              <a:rPr lang="en-US" sz="2100" b="1" dirty="0" smtClean="0"/>
              <a:t>) &lt;-&gt; (</a:t>
            </a:r>
            <a:r>
              <a:rPr lang="en-US" sz="2100" b="1" dirty="0" err="1" smtClean="0">
                <a:latin typeface="Symbol" pitchFamily="18" charset="2"/>
              </a:rPr>
              <a:t>g</a:t>
            </a:r>
            <a:r>
              <a:rPr lang="en-US" sz="2100" b="1" dirty="0" err="1" smtClean="0"/>
              <a:t>,n</a:t>
            </a:r>
            <a:r>
              <a:rPr lang="en-US" sz="2100" b="1" dirty="0" smtClean="0"/>
              <a:t>) equilibrium achieved</a:t>
            </a:r>
          </a:p>
          <a:p>
            <a:pPr marL="304800" indent="-304800"/>
            <a:r>
              <a:rPr lang="en-US" sz="2100" b="1" dirty="0" smtClean="0"/>
              <a:t>Equilibrium point defined by </a:t>
            </a:r>
            <a:r>
              <a:rPr lang="en-US" sz="2100" b="1" dirty="0" err="1" smtClean="0"/>
              <a:t>Saha</a:t>
            </a:r>
            <a:r>
              <a:rPr lang="en-US" sz="2100" b="1" dirty="0" smtClean="0"/>
              <a:t> Equation</a:t>
            </a: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astrophysical </a:t>
            </a:r>
            <a:r>
              <a:rPr lang="en-US" i="1" dirty="0" smtClean="0"/>
              <a:t>r</a:t>
            </a:r>
            <a:r>
              <a:rPr lang="en-US" dirty="0" smtClean="0"/>
              <a:t>-process</a:t>
            </a:r>
            <a:endParaRPr lang="en-US" dirty="0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146C8-9893-4F0D-96CE-D0A3665AAC6B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2" name="Group 42" hidden="1"/>
          <p:cNvGrpSpPr>
            <a:grpSpLocks/>
          </p:cNvGrpSpPr>
          <p:nvPr/>
        </p:nvGrpSpPr>
        <p:grpSpPr bwMode="auto">
          <a:xfrm>
            <a:off x="130175" y="4189413"/>
            <a:ext cx="8778875" cy="2192337"/>
            <a:chOff x="82" y="2627"/>
            <a:chExt cx="5530" cy="1381"/>
          </a:xfrm>
        </p:grpSpPr>
        <p:sp>
          <p:nvSpPr>
            <p:cNvPr id="44042" name="Rectangle 10" hidden="1"/>
            <p:cNvSpPr>
              <a:spLocks noChangeArrowheads="1"/>
            </p:cNvSpPr>
            <p:nvPr/>
          </p:nvSpPr>
          <p:spPr bwMode="auto">
            <a:xfrm>
              <a:off x="622" y="2922"/>
              <a:ext cx="463" cy="4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3" name="Line 11" hidden="1"/>
            <p:cNvSpPr>
              <a:spLocks noChangeShapeType="1"/>
            </p:cNvSpPr>
            <p:nvPr/>
          </p:nvSpPr>
          <p:spPr bwMode="auto">
            <a:xfrm>
              <a:off x="1086" y="3147"/>
              <a:ext cx="37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6" name="Rectangle 14" hidden="1"/>
            <p:cNvSpPr>
              <a:spLocks noChangeArrowheads="1"/>
            </p:cNvSpPr>
            <p:nvPr/>
          </p:nvSpPr>
          <p:spPr bwMode="auto">
            <a:xfrm>
              <a:off x="1454" y="2927"/>
              <a:ext cx="463" cy="4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7" name="Line 15" hidden="1"/>
            <p:cNvSpPr>
              <a:spLocks noChangeShapeType="1"/>
            </p:cNvSpPr>
            <p:nvPr/>
          </p:nvSpPr>
          <p:spPr bwMode="auto">
            <a:xfrm>
              <a:off x="1918" y="3165"/>
              <a:ext cx="37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1" name="Rectangle 19" hidden="1"/>
            <p:cNvSpPr>
              <a:spLocks noChangeArrowheads="1"/>
            </p:cNvSpPr>
            <p:nvPr/>
          </p:nvSpPr>
          <p:spPr bwMode="auto">
            <a:xfrm>
              <a:off x="2285" y="2929"/>
              <a:ext cx="463" cy="46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5" name="Rectangle 23" hidden="1"/>
            <p:cNvSpPr>
              <a:spLocks noChangeArrowheads="1"/>
            </p:cNvSpPr>
            <p:nvPr/>
          </p:nvSpPr>
          <p:spPr bwMode="auto">
            <a:xfrm>
              <a:off x="3117" y="2934"/>
              <a:ext cx="463" cy="46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6" name="Line 24" hidden="1"/>
            <p:cNvSpPr>
              <a:spLocks noChangeShapeType="1"/>
            </p:cNvSpPr>
            <p:nvPr/>
          </p:nvSpPr>
          <p:spPr bwMode="auto">
            <a:xfrm>
              <a:off x="3581" y="3168"/>
              <a:ext cx="37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0" name="Rectangle 28" hidden="1"/>
            <p:cNvSpPr>
              <a:spLocks noChangeArrowheads="1"/>
            </p:cNvSpPr>
            <p:nvPr/>
          </p:nvSpPr>
          <p:spPr bwMode="auto">
            <a:xfrm>
              <a:off x="3946" y="2922"/>
              <a:ext cx="463" cy="4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1" name="Line 29" hidden="1"/>
            <p:cNvSpPr>
              <a:spLocks noChangeShapeType="1"/>
            </p:cNvSpPr>
            <p:nvPr/>
          </p:nvSpPr>
          <p:spPr bwMode="auto">
            <a:xfrm>
              <a:off x="4410" y="3160"/>
              <a:ext cx="37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4" name="Rectangle 32" hidden="1"/>
            <p:cNvSpPr>
              <a:spLocks noChangeArrowheads="1"/>
            </p:cNvSpPr>
            <p:nvPr/>
          </p:nvSpPr>
          <p:spPr bwMode="auto">
            <a:xfrm>
              <a:off x="4778" y="2927"/>
              <a:ext cx="463" cy="47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5" name="Line 33" hidden="1"/>
            <p:cNvSpPr>
              <a:spLocks noChangeShapeType="1"/>
            </p:cNvSpPr>
            <p:nvPr/>
          </p:nvSpPr>
          <p:spPr bwMode="auto">
            <a:xfrm>
              <a:off x="5242" y="3165"/>
              <a:ext cx="37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9" name="Line 37" hidden="1"/>
            <p:cNvSpPr>
              <a:spLocks noChangeShapeType="1"/>
            </p:cNvSpPr>
            <p:nvPr/>
          </p:nvSpPr>
          <p:spPr bwMode="auto">
            <a:xfrm flipV="1">
              <a:off x="331" y="2627"/>
              <a:ext cx="0" cy="10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70" name="Line 38" hidden="1"/>
            <p:cNvSpPr>
              <a:spLocks noChangeShapeType="1"/>
            </p:cNvSpPr>
            <p:nvPr/>
          </p:nvSpPr>
          <p:spPr bwMode="auto">
            <a:xfrm>
              <a:off x="331" y="3661"/>
              <a:ext cx="11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71" name="Text Box 39" hidden="1"/>
            <p:cNvSpPr txBox="1">
              <a:spLocks noChangeArrowheads="1"/>
            </p:cNvSpPr>
            <p:nvPr/>
          </p:nvSpPr>
          <p:spPr bwMode="auto">
            <a:xfrm>
              <a:off x="82" y="2917"/>
              <a:ext cx="26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/>
                <a:t>Z</a:t>
              </a:r>
            </a:p>
          </p:txBody>
        </p:sp>
        <p:sp>
          <p:nvSpPr>
            <p:cNvPr id="44072" name="Text Box 40" hidden="1"/>
            <p:cNvSpPr txBox="1">
              <a:spLocks noChangeArrowheads="1"/>
            </p:cNvSpPr>
            <p:nvPr/>
          </p:nvSpPr>
          <p:spPr bwMode="auto">
            <a:xfrm rot="-11402">
              <a:off x="934" y="3681"/>
              <a:ext cx="25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/>
                <a:t>N</a:t>
              </a:r>
            </a:p>
          </p:txBody>
        </p:sp>
        <p:sp>
          <p:nvSpPr>
            <p:cNvPr id="44073" name="Text Box 41" hidden="1"/>
            <p:cNvSpPr txBox="1">
              <a:spLocks noChangeArrowheads="1"/>
            </p:cNvSpPr>
            <p:nvPr/>
          </p:nvSpPr>
          <p:spPr bwMode="auto">
            <a:xfrm>
              <a:off x="2671" y="2747"/>
              <a:ext cx="464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5400"/>
                <a:t>…</a:t>
              </a: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7,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ISOLDE Physics Seminar</a:t>
            </a:r>
            <a:endParaRPr lang="en-US"/>
          </a:p>
        </p:txBody>
      </p:sp>
      <p:sp>
        <p:nvSpPr>
          <p:cNvPr id="25" name="Line Callout 2 24"/>
          <p:cNvSpPr/>
          <p:nvPr/>
        </p:nvSpPr>
        <p:spPr>
          <a:xfrm>
            <a:off x="525463" y="5364479"/>
            <a:ext cx="956401" cy="548640"/>
          </a:xfrm>
          <a:prstGeom prst="borderCallout2">
            <a:avLst>
              <a:gd name="adj1" fmla="val 20052"/>
              <a:gd name="adj2" fmla="val 104948"/>
              <a:gd name="adj3" fmla="val 20052"/>
              <a:gd name="adj4" fmla="val 146093"/>
              <a:gd name="adj5" fmla="val -75334"/>
              <a:gd name="adj6" fmla="val 192241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Neutron density</a:t>
            </a:r>
          </a:p>
        </p:txBody>
      </p:sp>
      <p:sp>
        <p:nvSpPr>
          <p:cNvPr id="26" name="Line Callout 2 25"/>
          <p:cNvSpPr/>
          <p:nvPr/>
        </p:nvSpPr>
        <p:spPr>
          <a:xfrm>
            <a:off x="5517931" y="5516880"/>
            <a:ext cx="1371600" cy="365760"/>
          </a:xfrm>
          <a:prstGeom prst="borderCallout2">
            <a:avLst>
              <a:gd name="adj1" fmla="val 20052"/>
              <a:gd name="adj2" fmla="val 104948"/>
              <a:gd name="adj3" fmla="val 20052"/>
              <a:gd name="adj4" fmla="val 146093"/>
              <a:gd name="adj5" fmla="val -165850"/>
              <a:gd name="adj6" fmla="val 165786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Temperature</a:t>
            </a:r>
          </a:p>
        </p:txBody>
      </p:sp>
      <p:sp>
        <p:nvSpPr>
          <p:cNvPr id="27" name="Line Callout 2 26"/>
          <p:cNvSpPr/>
          <p:nvPr/>
        </p:nvSpPr>
        <p:spPr>
          <a:xfrm>
            <a:off x="7890116" y="3004908"/>
            <a:ext cx="1215783" cy="807446"/>
          </a:xfrm>
          <a:prstGeom prst="borderCallout2">
            <a:avLst>
              <a:gd name="adj1" fmla="val 18099"/>
              <a:gd name="adj2" fmla="val -4248"/>
              <a:gd name="adj3" fmla="val 16147"/>
              <a:gd name="adj4" fmla="val -42125"/>
              <a:gd name="adj5" fmla="val 153634"/>
              <a:gd name="adj6" fmla="val -64728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Neutron separation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38107" y="3868827"/>
                <a:ext cx="8067786" cy="14967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𝑍</m:t>
                              </m:r>
                              <m:r>
                                <a:rPr lang="en-US" sz="3200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3200" b="0" i="1" smtClean="0">
                                  <a:latin typeface="Cambria Math"/>
                                </a:rPr>
                                <m:t>𝐴</m:t>
                              </m:r>
                              <m:r>
                                <a:rPr lang="en-US" sz="3200" b="0" i="1" smtClean="0">
                                  <a:latin typeface="Cambria Math"/>
                                </a:rPr>
                                <m:t>+1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𝑍</m:t>
                              </m:r>
                              <m:r>
                                <a:rPr lang="en-US" sz="3200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3200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2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latin typeface="Cambria Math"/>
                                    </a:rPr>
                                    <m:t>𝐴</m:t>
                                  </m:r>
                                  <m:r>
                                    <a:rPr lang="en-US" sz="3200" b="0" i="1" smtClean="0">
                                      <a:latin typeface="Cambria Math"/>
                                    </a:rPr>
                                    <m:t>+1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latin typeface="Cambria Math"/>
                                    </a:rPr>
                                    <m:t>𝐴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sz="32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sz="3200" b="0" i="1" smtClean="0">
                                      <a:latin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latin typeface="Cambria Math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latin typeface="Cambria Math"/>
                                        </a:rPr>
                                        <m:t>𝑢</m:t>
                                      </m:r>
                                    </m:sub>
                                  </m:sSub>
                                  <m:r>
                                    <a:rPr lang="en-US" sz="3200" b="0" i="1" smtClean="0">
                                      <a:latin typeface="Cambria Math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f>
                        <m:f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𝑍</m:t>
                              </m:r>
                              <m:r>
                                <a:rPr lang="en-US" sz="3200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3200" b="0" i="1" smtClean="0">
                                  <a:latin typeface="Cambria Math"/>
                                </a:rPr>
                                <m:t>𝐴</m:t>
                              </m:r>
                              <m:r>
                                <a:rPr lang="en-US" sz="3200" b="0" i="1" smtClean="0">
                                  <a:latin typeface="Cambria Math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sz="3200" b="0" i="1" smtClean="0"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latin typeface="Cambria Math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/>
                                </a:rPr>
                                <m:t>𝑍</m:t>
                              </m:r>
                              <m:r>
                                <a:rPr lang="en-US" sz="3200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3200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sz="3200" b="0" i="1" smtClean="0"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32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2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latin typeface="Cambria Math"/>
                                    </a:rPr>
                                    <m:t>𝑍</m:t>
                                  </m:r>
                                  <m:r>
                                    <a:rPr lang="en-US" sz="32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3200" b="0" i="1" smtClean="0">
                                      <a:latin typeface="Cambria Math"/>
                                    </a:rPr>
                                    <m:t>𝐴</m:t>
                                  </m:r>
                                  <m:r>
                                    <a:rPr lang="en-US" sz="3200" b="0" i="1" smtClean="0">
                                      <a:latin typeface="Cambria Math"/>
                                    </a:rPr>
                                    <m:t>+1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3200" b="0" i="1" smtClean="0">
                                  <a:latin typeface="Cambria Math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107" y="3868827"/>
                <a:ext cx="8067786" cy="149675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860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" y="1169272"/>
            <a:ext cx="5925312" cy="493776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Calculated </a:t>
            </a:r>
            <a:r>
              <a:rPr lang="en-US" dirty="0"/>
              <a:t>a</a:t>
            </a:r>
            <a:r>
              <a:rPr lang="en-US" dirty="0" smtClean="0"/>
              <a:t>bundances – AME </a:t>
            </a:r>
            <a:r>
              <a:rPr lang="en-US" i="1" dirty="0" smtClean="0"/>
              <a:t>only</a:t>
            </a:r>
            <a:endParaRPr lang="en-US" i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7,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ISOLDE Physics Seminar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5530850" y="2128345"/>
            <a:ext cx="1800116" cy="2764683"/>
            <a:chOff x="2609850" y="1372264"/>
            <a:chExt cx="1800116" cy="2764683"/>
          </a:xfrm>
        </p:grpSpPr>
        <p:cxnSp>
          <p:nvCxnSpPr>
            <p:cNvPr id="12" name="Straight Arrow Connector 11"/>
            <p:cNvCxnSpPr>
              <a:stCxn id="22" idx="0"/>
            </p:cNvCxnSpPr>
            <p:nvPr/>
          </p:nvCxnSpPr>
          <p:spPr>
            <a:xfrm flipH="1" flipV="1">
              <a:off x="2864945" y="1372264"/>
              <a:ext cx="383080" cy="202601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22" idx="0"/>
            </p:cNvCxnSpPr>
            <p:nvPr/>
          </p:nvCxnSpPr>
          <p:spPr>
            <a:xfrm flipV="1">
              <a:off x="3248025" y="1924057"/>
              <a:ext cx="447675" cy="147422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22" idx="0"/>
            </p:cNvCxnSpPr>
            <p:nvPr/>
          </p:nvCxnSpPr>
          <p:spPr>
            <a:xfrm flipV="1">
              <a:off x="3248025" y="2176305"/>
              <a:ext cx="1161941" cy="122197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609850" y="3398283"/>
              <a:ext cx="1276350" cy="7386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Errors and values extrapolated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070353" y="2276105"/>
            <a:ext cx="2085975" cy="2616923"/>
            <a:chOff x="457200" y="1876427"/>
            <a:chExt cx="2085975" cy="2616923"/>
          </a:xfrm>
        </p:grpSpPr>
        <p:sp>
          <p:nvSpPr>
            <p:cNvPr id="29" name="Oval 28"/>
            <p:cNvSpPr/>
            <p:nvPr/>
          </p:nvSpPr>
          <p:spPr>
            <a:xfrm>
              <a:off x="2181225" y="1876427"/>
              <a:ext cx="361950" cy="180837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Line Callout 1 (Border and Accent Bar) 31"/>
                <p:cNvSpPr/>
                <p:nvPr/>
              </p:nvSpPr>
              <p:spPr>
                <a:xfrm>
                  <a:off x="457200" y="3969475"/>
                  <a:ext cx="1504950" cy="523875"/>
                </a:xfrm>
                <a:prstGeom prst="accentBorderCallout1">
                  <a:avLst>
                    <a:gd name="adj1" fmla="val 36014"/>
                    <a:gd name="adj2" fmla="val 102824"/>
                    <a:gd name="adj3" fmla="val -48195"/>
                    <a:gd name="adj4" fmla="val 123381"/>
                  </a:avLst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𝛿</m:t>
                      </m:r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𝑚</m:t>
                      </m:r>
                    </m:oMath>
                  </a14:m>
                  <a:r>
                    <a:rPr lang="en-US" sz="1600" dirty="0" smtClean="0">
                      <a:solidFill>
                        <a:srgbClr val="FF0000"/>
                      </a:solidFill>
                      <a:latin typeface="+mj-lt"/>
                    </a:rPr>
                    <a:t> = 580 </a:t>
                  </a:r>
                  <a:r>
                    <a:rPr lang="en-US" sz="1600" dirty="0" err="1" smtClean="0">
                      <a:solidFill>
                        <a:srgbClr val="FF0000"/>
                      </a:solidFill>
                      <a:latin typeface="+mj-lt"/>
                    </a:rPr>
                    <a:t>keV</a:t>
                  </a:r>
                  <a:endParaRPr lang="en-US" sz="1600" dirty="0">
                    <a:solidFill>
                      <a:srgbClr val="FF000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2" name="Line Callout 1 (Border and Accent Bar)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" y="3969475"/>
                  <a:ext cx="1504950" cy="523875"/>
                </a:xfrm>
                <a:prstGeom prst="accentBorderCallout1">
                  <a:avLst>
                    <a:gd name="adj1" fmla="val 36014"/>
                    <a:gd name="adj2" fmla="val 102824"/>
                    <a:gd name="adj3" fmla="val -48195"/>
                    <a:gd name="adj4" fmla="val 123381"/>
                  </a:avLst>
                </a:prstGeom>
                <a:blipFill rotWithShape="1">
                  <a:blip r:embed="rId4"/>
                  <a:stretch>
                    <a:fillRect/>
                  </a:stretch>
                </a:blipFill>
                <a:ln>
                  <a:solidFill>
                    <a:srgbClr val="FF0000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6826469" y="909803"/>
                <a:ext cx="2214004" cy="8351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𝑇</m:t>
                    </m:r>
                    <m:r>
                      <a:rPr lang="en-US" b="0" i="1" smtClean="0">
                        <a:latin typeface="Cambria Math"/>
                      </a:rPr>
                      <m:t>=2×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dirty="0" smtClean="0"/>
                  <a:t> K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25</m:t>
                        </m:r>
                      </m:sup>
                    </m:sSup>
                  </m:oMath>
                </a14:m>
                <a:r>
                  <a:rPr lang="en-US" dirty="0" smtClean="0"/>
                  <a:t> cm</a:t>
                </a:r>
                <a:r>
                  <a:rPr lang="en-US" baseline="30000" dirty="0" smtClean="0"/>
                  <a:t>-3</a:t>
                </a:r>
                <a:endParaRPr lang="en-US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469" y="909803"/>
                <a:ext cx="2214004" cy="835165"/>
              </a:xfrm>
              <a:prstGeom prst="rect">
                <a:avLst/>
              </a:prstGeom>
              <a:blipFill rotWithShape="1">
                <a:blip r:embed="rId5"/>
                <a:stretch>
                  <a:fillRect l="-548" t="-4317" b="-1510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0" y="5521500"/>
                <a:ext cx="4794378" cy="882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/>
                                </a:rPr>
                                <m:t>𝑍</m:t>
                              </m:r>
                              <m:r>
                                <a:rPr lang="en-US" sz="1800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800" b="0" i="1" smtClean="0">
                                  <a:latin typeface="Cambria Math"/>
                                </a:rPr>
                                <m:t>𝐴</m:t>
                              </m:r>
                              <m:r>
                                <a:rPr lang="en-US" sz="1800" b="0" i="1" smtClean="0">
                                  <a:latin typeface="Cambria Math"/>
                                </a:rPr>
                                <m:t>+1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/>
                                </a:rPr>
                                <m:t>𝑍</m:t>
                              </m:r>
                              <m:r>
                                <a:rPr lang="en-US" sz="1800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800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lang="en-US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8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𝐴</m:t>
                                  </m:r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+1</m:t>
                                  </m:r>
                                </m:num>
                                <m:den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𝐴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sz="18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en-US" sz="1800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0" i="1" smtClean="0">
                                          <a:latin typeface="Cambria Math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sz="18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/>
                                        </a:rPr>
                                        <m:t>𝑢</m:t>
                                      </m:r>
                                    </m:sub>
                                  </m:sSub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18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1800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f>
                        <m:f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8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1800" b="0" i="1" smtClean="0">
                                  <a:latin typeface="Cambria Math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/>
                                </a:rPr>
                                <m:t>𝑍</m:t>
                              </m:r>
                              <m:r>
                                <a:rPr lang="en-US" sz="1800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800" b="0" i="1" smtClean="0">
                                  <a:latin typeface="Cambria Math"/>
                                </a:rPr>
                                <m:t>𝐴</m:t>
                              </m:r>
                              <m:r>
                                <a:rPr lang="en-US" sz="1800" b="0" i="1" smtClean="0">
                                  <a:latin typeface="Cambria Math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sz="1800" b="0" i="1" smtClean="0"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18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1800" b="0" i="1" smtClean="0">
                                  <a:latin typeface="Cambria Math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/>
                                </a:rPr>
                                <m:t>𝑍</m:t>
                              </m:r>
                              <m:r>
                                <a:rPr lang="en-US" sz="1800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800" b="0" i="1" smtClean="0">
                                  <a:latin typeface="Cambria Math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sz="1800" b="0" i="1" smtClean="0"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sz="18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18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𝑍</m:t>
                                  </m:r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𝐴</m:t>
                                  </m:r>
                                  <m:r>
                                    <a:rPr lang="en-US" sz="1800" b="0" i="1" smtClean="0">
                                      <a:latin typeface="Cambria Math"/>
                                    </a:rPr>
                                    <m:t>+1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1800" b="0" i="1" smtClean="0">
                                  <a:latin typeface="Cambria Math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521500"/>
                <a:ext cx="4794378" cy="88203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273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hidden="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" y="1169272"/>
            <a:ext cx="5925312" cy="493776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Calculated </a:t>
            </a:r>
            <a:r>
              <a:rPr lang="en-US" dirty="0"/>
              <a:t>a</a:t>
            </a:r>
            <a:r>
              <a:rPr lang="en-US" dirty="0" smtClean="0"/>
              <a:t>bundances – AME </a:t>
            </a:r>
            <a:r>
              <a:rPr lang="en-US" i="1" dirty="0" smtClean="0"/>
              <a:t>only</a:t>
            </a:r>
            <a:endParaRPr lang="en-US" i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7,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ISOLDE Physics Seminar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2C25A-5506-FD4F-B37D-9145376A3A2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" y="1169272"/>
            <a:ext cx="5925312" cy="49377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6826469" y="909803"/>
                <a:ext cx="2214004" cy="8351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𝑇</m:t>
                    </m:r>
                    <m:r>
                      <a:rPr lang="en-US" b="0" i="1" smtClean="0">
                        <a:latin typeface="Cambria Math"/>
                      </a:rPr>
                      <m:t>=2×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dirty="0" smtClean="0"/>
                  <a:t> K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25</m:t>
                        </m:r>
                      </m:sup>
                    </m:sSup>
                  </m:oMath>
                </a14:m>
                <a:r>
                  <a:rPr lang="en-US" dirty="0" smtClean="0"/>
                  <a:t> cm</a:t>
                </a:r>
                <a:r>
                  <a:rPr lang="en-US" baseline="30000" dirty="0" smtClean="0"/>
                  <a:t>-3</a:t>
                </a:r>
                <a:endParaRPr lang="en-US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469" y="909803"/>
                <a:ext cx="2214004" cy="835165"/>
              </a:xfrm>
              <a:prstGeom prst="rect">
                <a:avLst/>
              </a:prstGeom>
              <a:blipFill rotWithShape="1">
                <a:blip r:embed="rId5"/>
                <a:stretch>
                  <a:fillRect l="-548" t="-4317" b="-1510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580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 hidden="1"/>
          <p:cNvSpPr>
            <a:spLocks noChangeArrowheads="1"/>
          </p:cNvSpPr>
          <p:nvPr/>
        </p:nvSpPr>
        <p:spPr bwMode="auto">
          <a:xfrm>
            <a:off x="0" y="1079500"/>
            <a:ext cx="9144000" cy="57785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2" name="Rectangle 6" hidden="1"/>
          <p:cNvSpPr>
            <a:spLocks noChangeArrowheads="1"/>
          </p:cNvSpPr>
          <p:nvPr/>
        </p:nvSpPr>
        <p:spPr bwMode="auto">
          <a:xfrm>
            <a:off x="0" y="3124200"/>
            <a:ext cx="28956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7414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2084252"/>
            <a:ext cx="2947988" cy="311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5" name="AutoShape 16"/>
          <p:cNvSpPr>
            <a:spLocks noChangeArrowheads="1"/>
          </p:cNvSpPr>
          <p:nvPr/>
        </p:nvSpPr>
        <p:spPr bwMode="auto">
          <a:xfrm>
            <a:off x="557213" y="4257540"/>
            <a:ext cx="5399087" cy="200501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defTabSz="914400" eaLnBrk="1" hangingPunct="1"/>
            <a:r>
              <a:rPr lang="en-US" altLang="en-US" sz="1800" dirty="0"/>
              <a:t>Motion of ions well understood:</a:t>
            </a:r>
          </a:p>
          <a:p>
            <a:pPr algn="ctr" defTabSz="914400" eaLnBrk="1" hangingPunct="1"/>
            <a:r>
              <a:rPr lang="en-US" altLang="en-US" sz="1800" dirty="0">
                <a:solidFill>
                  <a:schemeClr val="accent1"/>
                </a:solidFill>
              </a:rPr>
              <a:t>Three </a:t>
            </a:r>
            <a:r>
              <a:rPr lang="en-US" altLang="en-US" sz="1800" dirty="0" err="1">
                <a:solidFill>
                  <a:schemeClr val="accent1"/>
                </a:solidFill>
              </a:rPr>
              <a:t>Eigenmotions</a:t>
            </a:r>
            <a:r>
              <a:rPr lang="en-US" altLang="en-US" sz="1800" dirty="0">
                <a:solidFill>
                  <a:schemeClr val="accent1"/>
                </a:solidFill>
              </a:rPr>
              <a:t> can be coupled using RF</a:t>
            </a:r>
          </a:p>
          <a:p>
            <a:pPr algn="ctr" defTabSz="914400" eaLnBrk="1" hangingPunct="1"/>
            <a:endParaRPr lang="en-US" altLang="en-US" sz="1800" dirty="0">
              <a:solidFill>
                <a:schemeClr val="accent1"/>
              </a:solidFill>
            </a:endParaRPr>
          </a:p>
          <a:p>
            <a:pPr algn="ctr" defTabSz="914400" eaLnBrk="1" hangingPunct="1"/>
            <a:endParaRPr lang="en-US" altLang="en-US" sz="1800" dirty="0">
              <a:solidFill>
                <a:schemeClr val="accent2"/>
              </a:solidFill>
            </a:endParaRPr>
          </a:p>
          <a:p>
            <a:pPr algn="ctr" defTabSz="914400" eaLnBrk="1" hangingPunct="1"/>
            <a:r>
              <a:rPr lang="en-US" altLang="en-US" sz="1800" dirty="0">
                <a:solidFill>
                  <a:schemeClr val="accent2"/>
                </a:solidFill>
              </a:rPr>
              <a:t>Allows us to manipulate motion</a:t>
            </a:r>
            <a:r>
              <a:rPr lang="en-US" altLang="en-US" sz="1800" dirty="0"/>
              <a:t>: </a:t>
            </a:r>
            <a:endParaRPr lang="en-US" altLang="en-US" sz="1800" dirty="0" smtClean="0"/>
          </a:p>
          <a:p>
            <a:pPr algn="ctr" defTabSz="914400" eaLnBrk="1" hangingPunct="1"/>
            <a:r>
              <a:rPr lang="en-US" altLang="en-US" sz="1800" dirty="0" smtClean="0"/>
              <a:t>transfer </a:t>
            </a:r>
            <a:r>
              <a:rPr lang="en-US" altLang="en-US" sz="1800" dirty="0"/>
              <a:t>from one motion into the </a:t>
            </a:r>
            <a:r>
              <a:rPr lang="en-US" altLang="en-US" sz="1800" dirty="0" smtClean="0"/>
              <a:t>other</a:t>
            </a:r>
            <a:endParaRPr lang="en-CA" altLang="en-US" dirty="0"/>
          </a:p>
        </p:txBody>
      </p:sp>
      <p:grpSp>
        <p:nvGrpSpPr>
          <p:cNvPr id="17416" name="Group 27"/>
          <p:cNvGrpSpPr>
            <a:grpSpLocks/>
          </p:cNvGrpSpPr>
          <p:nvPr/>
        </p:nvGrpSpPr>
        <p:grpSpPr bwMode="auto">
          <a:xfrm>
            <a:off x="133350" y="987290"/>
            <a:ext cx="4057650" cy="3206750"/>
            <a:chOff x="84" y="997"/>
            <a:chExt cx="2556" cy="2020"/>
          </a:xfrm>
        </p:grpSpPr>
        <p:pic>
          <p:nvPicPr>
            <p:cNvPr id="17422" name="Picture 20" descr="TITAN_PT_schemati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" y="997"/>
              <a:ext cx="2508" cy="2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3" name="Rectangle 21"/>
            <p:cNvSpPr>
              <a:spLocks noChangeArrowheads="1"/>
            </p:cNvSpPr>
            <p:nvPr/>
          </p:nvSpPr>
          <p:spPr bwMode="auto">
            <a:xfrm>
              <a:off x="2209" y="1411"/>
              <a:ext cx="431" cy="1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24" name="Rectangle 22"/>
            <p:cNvSpPr>
              <a:spLocks noChangeArrowheads="1"/>
            </p:cNvSpPr>
            <p:nvPr/>
          </p:nvSpPr>
          <p:spPr bwMode="auto">
            <a:xfrm>
              <a:off x="2125" y="1563"/>
              <a:ext cx="165" cy="1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25" name="Rectangle 23"/>
            <p:cNvSpPr>
              <a:spLocks noChangeArrowheads="1"/>
            </p:cNvSpPr>
            <p:nvPr/>
          </p:nvSpPr>
          <p:spPr bwMode="auto">
            <a:xfrm>
              <a:off x="2136" y="1783"/>
              <a:ext cx="110" cy="7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26" name="Rectangle 24"/>
            <p:cNvSpPr>
              <a:spLocks noChangeArrowheads="1"/>
            </p:cNvSpPr>
            <p:nvPr/>
          </p:nvSpPr>
          <p:spPr bwMode="auto">
            <a:xfrm>
              <a:off x="84" y="1448"/>
              <a:ext cx="270" cy="150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27" name="Rectangle 25"/>
            <p:cNvSpPr>
              <a:spLocks noChangeArrowheads="1"/>
            </p:cNvSpPr>
            <p:nvPr/>
          </p:nvSpPr>
          <p:spPr bwMode="auto">
            <a:xfrm>
              <a:off x="353" y="1524"/>
              <a:ext cx="180" cy="1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28" name="Rectangle 26"/>
            <p:cNvSpPr>
              <a:spLocks noChangeArrowheads="1"/>
            </p:cNvSpPr>
            <p:nvPr/>
          </p:nvSpPr>
          <p:spPr bwMode="auto">
            <a:xfrm>
              <a:off x="359" y="2717"/>
              <a:ext cx="180" cy="1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665538" y="588827"/>
            <a:ext cx="5264150" cy="938213"/>
            <a:chOff x="3665538" y="588827"/>
            <a:chExt cx="5264150" cy="938213"/>
          </a:xfrm>
        </p:grpSpPr>
        <p:graphicFrame>
          <p:nvGraphicFramePr>
            <p:cNvPr id="17411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75429297"/>
                </p:ext>
              </p:extLst>
            </p:nvPr>
          </p:nvGraphicFramePr>
          <p:xfrm>
            <a:off x="6705600" y="635000"/>
            <a:ext cx="1993900" cy="846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25" name="Equation" r:id="rId6" imgW="926698" imgH="393529" progId="Equation.3">
                    <p:embed/>
                  </p:oleObj>
                </mc:Choice>
                <mc:Fallback>
                  <p:oleObj name="Equation" r:id="rId6" imgW="926698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05600" y="635000"/>
                          <a:ext cx="1993900" cy="8461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17" name="AutoShape 19"/>
            <p:cNvSpPr>
              <a:spLocks noChangeArrowheads="1"/>
            </p:cNvSpPr>
            <p:nvPr/>
          </p:nvSpPr>
          <p:spPr bwMode="auto">
            <a:xfrm>
              <a:off x="3665538" y="588827"/>
              <a:ext cx="5264150" cy="938213"/>
            </a:xfrm>
            <a:prstGeom prst="roundRect">
              <a:avLst>
                <a:gd name="adj" fmla="val 16667"/>
              </a:avLst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18" name="Rectangle 4"/>
            <p:cNvSpPr>
              <a:spLocks noChangeArrowheads="1"/>
            </p:cNvSpPr>
            <p:nvPr/>
          </p:nvSpPr>
          <p:spPr bwMode="auto">
            <a:xfrm>
              <a:off x="3984625" y="847590"/>
              <a:ext cx="33528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defTabSz="914400" eaLnBrk="1" hangingPunct="1"/>
              <a:r>
                <a:rPr lang="en-US" altLang="en-US" sz="2000" b="1" dirty="0">
                  <a:solidFill>
                    <a:srgbClr val="000000"/>
                  </a:solidFill>
                </a:rPr>
                <a:t>Cyclotron frequency:</a:t>
              </a:r>
            </a:p>
          </p:txBody>
        </p:sp>
      </p:grpSp>
      <p:sp>
        <p:nvSpPr>
          <p:cNvPr id="17419" name="Rectangle 9"/>
          <p:cNvSpPr>
            <a:spLocks noChangeArrowheads="1"/>
          </p:cNvSpPr>
          <p:nvPr/>
        </p:nvSpPr>
        <p:spPr bwMode="auto">
          <a:xfrm>
            <a:off x="3606800" y="1649277"/>
            <a:ext cx="34004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381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defTabSz="381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defTabSz="381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defTabSz="381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defTabSz="3810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381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en-US" altLang="en-US" sz="2000" dirty="0" smtClean="0">
                <a:solidFill>
                  <a:schemeClr val="accent2"/>
                </a:solidFill>
              </a:rPr>
              <a:t>Superposition of</a:t>
            </a:r>
            <a:endParaRPr lang="en-US" altLang="en-US" sz="2000" dirty="0">
              <a:solidFill>
                <a:schemeClr val="accent2"/>
              </a:solidFill>
            </a:endParaRPr>
          </a:p>
          <a:p>
            <a:pPr marL="342900" indent="-165100" eaLnBrk="1" hangingPunct="1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chemeClr val="accent2"/>
                </a:solidFill>
              </a:rPr>
              <a:t>strong </a:t>
            </a:r>
            <a:r>
              <a:rPr lang="en-US" altLang="en-US" sz="2000" dirty="0">
                <a:solidFill>
                  <a:schemeClr val="accent2"/>
                </a:solidFill>
              </a:rPr>
              <a:t>magnetic </a:t>
            </a:r>
            <a:r>
              <a:rPr lang="en-US" altLang="en-US" sz="2000" dirty="0" smtClean="0">
                <a:solidFill>
                  <a:schemeClr val="accent2"/>
                </a:solidFill>
              </a:rPr>
              <a:t>field</a:t>
            </a:r>
          </a:p>
          <a:p>
            <a:pPr marL="342900" indent="-165100" eaLnBrk="1" hangingPunct="1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chemeClr val="accent2"/>
                </a:solidFill>
              </a:rPr>
              <a:t>weak electrostatic quadrupole </a:t>
            </a:r>
            <a:r>
              <a:rPr lang="en-US" altLang="en-US" sz="2000" dirty="0">
                <a:solidFill>
                  <a:schemeClr val="accent2"/>
                </a:solidFill>
              </a:rPr>
              <a:t>field</a:t>
            </a:r>
          </a:p>
        </p:txBody>
      </p:sp>
      <p:pic>
        <p:nvPicPr>
          <p:cNvPr id="17420" name="Picture 28" descr="TITAN_P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5" y="3036752"/>
            <a:ext cx="2157413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9300" y="5070340"/>
            <a:ext cx="2790825" cy="39052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807"/>
            <a:ext cx="8229600" cy="605977"/>
          </a:xfrm>
        </p:spPr>
        <p:txBody>
          <a:bodyPr/>
          <a:lstStyle/>
          <a:p>
            <a:r>
              <a:rPr lang="en-US" dirty="0" smtClean="0"/>
              <a:t>Penning trap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 7,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ISOLDE Physics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2733-F38B-6A49-BC10-73E8D4B90B7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344444" y="5275127"/>
            <a:ext cx="2459328" cy="950182"/>
            <a:chOff x="6344444" y="5275127"/>
            <a:chExt cx="2459328" cy="9501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6344444" y="5275127"/>
                  <a:ext cx="168142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∼1</m:t>
                      </m:r>
                    </m:oMath>
                  </a14:m>
                  <a:r>
                    <a:rPr lang="en-US" dirty="0" smtClean="0"/>
                    <a:t> kHz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4444" y="5275127"/>
                  <a:ext cx="1681422" cy="461665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t="-9211" r="-4348" b="-30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6344444" y="5763644"/>
                  <a:ext cx="245932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∼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∼1</m:t>
                      </m:r>
                    </m:oMath>
                  </a14:m>
                  <a:r>
                    <a:rPr lang="en-US" dirty="0" smtClean="0"/>
                    <a:t> MHz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4444" y="5763644"/>
                  <a:ext cx="2459328" cy="461665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t="-9211" r="-2730" b="-30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840207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Conversion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 7,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ISOLDE Physics Seminar</a:t>
            </a:r>
            <a:endParaRPr lang="en-US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057400" y="838200"/>
            <a:ext cx="4902200" cy="55403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2" name="B field"/>
          <p:cNvGrpSpPr/>
          <p:nvPr/>
        </p:nvGrpSpPr>
        <p:grpSpPr>
          <a:xfrm>
            <a:off x="2863850" y="1905000"/>
            <a:ext cx="2882900" cy="3127375"/>
            <a:chOff x="2863850" y="1905000"/>
            <a:chExt cx="2882900" cy="3127375"/>
          </a:xfrm>
        </p:grpSpPr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2863850" y="1905000"/>
              <a:ext cx="628650" cy="3127375"/>
            </a:xfrm>
            <a:custGeom>
              <a:avLst/>
              <a:gdLst/>
              <a:ahLst/>
              <a:cxnLst>
                <a:cxn ang="0">
                  <a:pos x="395" y="1923"/>
                </a:cxn>
                <a:cxn ang="0">
                  <a:pos x="394" y="1869"/>
                </a:cxn>
                <a:cxn ang="0">
                  <a:pos x="394" y="1815"/>
                </a:cxn>
                <a:cxn ang="0">
                  <a:pos x="393" y="1761"/>
                </a:cxn>
                <a:cxn ang="0">
                  <a:pos x="391" y="1708"/>
                </a:cxn>
                <a:cxn ang="0">
                  <a:pos x="390" y="1655"/>
                </a:cxn>
                <a:cxn ang="0">
                  <a:pos x="388" y="1602"/>
                </a:cxn>
                <a:cxn ang="0">
                  <a:pos x="386" y="1550"/>
                </a:cxn>
                <a:cxn ang="0">
                  <a:pos x="384" y="1499"/>
                </a:cxn>
                <a:cxn ang="0">
                  <a:pos x="381" y="1448"/>
                </a:cxn>
                <a:cxn ang="0">
                  <a:pos x="378" y="1398"/>
                </a:cxn>
                <a:cxn ang="0">
                  <a:pos x="375" y="1348"/>
                </a:cxn>
                <a:cxn ang="0">
                  <a:pos x="372" y="1299"/>
                </a:cxn>
                <a:cxn ang="0">
                  <a:pos x="368" y="1250"/>
                </a:cxn>
                <a:cxn ang="0">
                  <a:pos x="364" y="1202"/>
                </a:cxn>
                <a:cxn ang="0">
                  <a:pos x="360" y="1155"/>
                </a:cxn>
                <a:cxn ang="0">
                  <a:pos x="355" y="1108"/>
                </a:cxn>
                <a:cxn ang="0">
                  <a:pos x="351" y="1062"/>
                </a:cxn>
                <a:cxn ang="0">
                  <a:pos x="346" y="1017"/>
                </a:cxn>
                <a:cxn ang="0">
                  <a:pos x="341" y="972"/>
                </a:cxn>
                <a:cxn ang="0">
                  <a:pos x="335" y="928"/>
                </a:cxn>
                <a:cxn ang="0">
                  <a:pos x="330" y="885"/>
                </a:cxn>
                <a:cxn ang="0">
                  <a:pos x="324" y="843"/>
                </a:cxn>
                <a:cxn ang="0">
                  <a:pos x="318" y="802"/>
                </a:cxn>
                <a:cxn ang="0">
                  <a:pos x="312" y="761"/>
                </a:cxn>
                <a:cxn ang="0">
                  <a:pos x="306" y="721"/>
                </a:cxn>
                <a:cxn ang="0">
                  <a:pos x="299" y="682"/>
                </a:cxn>
                <a:cxn ang="0">
                  <a:pos x="292" y="644"/>
                </a:cxn>
                <a:cxn ang="0">
                  <a:pos x="285" y="607"/>
                </a:cxn>
                <a:cxn ang="0">
                  <a:pos x="278" y="571"/>
                </a:cxn>
                <a:cxn ang="0">
                  <a:pos x="271" y="535"/>
                </a:cxn>
                <a:cxn ang="0">
                  <a:pos x="263" y="501"/>
                </a:cxn>
                <a:cxn ang="0">
                  <a:pos x="256" y="467"/>
                </a:cxn>
                <a:cxn ang="0">
                  <a:pos x="248" y="435"/>
                </a:cxn>
                <a:cxn ang="0">
                  <a:pos x="240" y="403"/>
                </a:cxn>
                <a:cxn ang="0">
                  <a:pos x="231" y="373"/>
                </a:cxn>
                <a:cxn ang="0">
                  <a:pos x="223" y="343"/>
                </a:cxn>
                <a:cxn ang="0">
                  <a:pos x="215" y="315"/>
                </a:cxn>
                <a:cxn ang="0">
                  <a:pos x="206" y="287"/>
                </a:cxn>
                <a:cxn ang="0">
                  <a:pos x="197" y="261"/>
                </a:cxn>
                <a:cxn ang="0">
                  <a:pos x="188" y="236"/>
                </a:cxn>
                <a:cxn ang="0">
                  <a:pos x="179" y="212"/>
                </a:cxn>
                <a:cxn ang="0">
                  <a:pos x="170" y="190"/>
                </a:cxn>
                <a:cxn ang="0">
                  <a:pos x="160" y="168"/>
                </a:cxn>
                <a:cxn ang="0">
                  <a:pos x="151" y="148"/>
                </a:cxn>
                <a:cxn ang="0">
                  <a:pos x="141" y="128"/>
                </a:cxn>
                <a:cxn ang="0">
                  <a:pos x="131" y="111"/>
                </a:cxn>
                <a:cxn ang="0">
                  <a:pos x="121" y="94"/>
                </a:cxn>
                <a:cxn ang="0">
                  <a:pos x="111" y="79"/>
                </a:cxn>
                <a:cxn ang="0">
                  <a:pos x="101" y="65"/>
                </a:cxn>
                <a:cxn ang="0">
                  <a:pos x="91" y="52"/>
                </a:cxn>
                <a:cxn ang="0">
                  <a:pos x="81" y="40"/>
                </a:cxn>
                <a:cxn ang="0">
                  <a:pos x="70" y="30"/>
                </a:cxn>
                <a:cxn ang="0">
                  <a:pos x="60" y="22"/>
                </a:cxn>
                <a:cxn ang="0">
                  <a:pos x="49" y="15"/>
                </a:cxn>
                <a:cxn ang="0">
                  <a:pos x="38" y="9"/>
                </a:cxn>
                <a:cxn ang="0">
                  <a:pos x="28" y="4"/>
                </a:cxn>
                <a:cxn ang="0">
                  <a:pos x="17" y="1"/>
                </a:cxn>
                <a:cxn ang="0">
                  <a:pos x="6" y="0"/>
                </a:cxn>
              </a:cxnLst>
              <a:rect l="0" t="0" r="r" b="b"/>
              <a:pathLst>
                <a:path w="396" h="1970">
                  <a:moveTo>
                    <a:pt x="395" y="1969"/>
                  </a:moveTo>
                  <a:lnTo>
                    <a:pt x="395" y="1960"/>
                  </a:lnTo>
                  <a:lnTo>
                    <a:pt x="395" y="1951"/>
                  </a:lnTo>
                  <a:lnTo>
                    <a:pt x="395" y="1942"/>
                  </a:lnTo>
                  <a:lnTo>
                    <a:pt x="395" y="1933"/>
                  </a:lnTo>
                  <a:lnTo>
                    <a:pt x="395" y="1923"/>
                  </a:lnTo>
                  <a:lnTo>
                    <a:pt x="395" y="1914"/>
                  </a:lnTo>
                  <a:lnTo>
                    <a:pt x="395" y="1905"/>
                  </a:lnTo>
                  <a:lnTo>
                    <a:pt x="395" y="1896"/>
                  </a:lnTo>
                  <a:lnTo>
                    <a:pt x="395" y="1887"/>
                  </a:lnTo>
                  <a:lnTo>
                    <a:pt x="394" y="1878"/>
                  </a:lnTo>
                  <a:lnTo>
                    <a:pt x="394" y="1869"/>
                  </a:lnTo>
                  <a:lnTo>
                    <a:pt x="394" y="1860"/>
                  </a:lnTo>
                  <a:lnTo>
                    <a:pt x="394" y="1851"/>
                  </a:lnTo>
                  <a:lnTo>
                    <a:pt x="394" y="1842"/>
                  </a:lnTo>
                  <a:lnTo>
                    <a:pt x="394" y="1833"/>
                  </a:lnTo>
                  <a:lnTo>
                    <a:pt x="394" y="1824"/>
                  </a:lnTo>
                  <a:lnTo>
                    <a:pt x="394" y="1815"/>
                  </a:lnTo>
                  <a:lnTo>
                    <a:pt x="394" y="1806"/>
                  </a:lnTo>
                  <a:lnTo>
                    <a:pt x="393" y="1797"/>
                  </a:lnTo>
                  <a:lnTo>
                    <a:pt x="393" y="1788"/>
                  </a:lnTo>
                  <a:lnTo>
                    <a:pt x="393" y="1779"/>
                  </a:lnTo>
                  <a:lnTo>
                    <a:pt x="393" y="1770"/>
                  </a:lnTo>
                  <a:lnTo>
                    <a:pt x="393" y="1761"/>
                  </a:lnTo>
                  <a:lnTo>
                    <a:pt x="393" y="1752"/>
                  </a:lnTo>
                  <a:lnTo>
                    <a:pt x="392" y="1743"/>
                  </a:lnTo>
                  <a:lnTo>
                    <a:pt x="392" y="1734"/>
                  </a:lnTo>
                  <a:lnTo>
                    <a:pt x="392" y="1725"/>
                  </a:lnTo>
                  <a:lnTo>
                    <a:pt x="392" y="1717"/>
                  </a:lnTo>
                  <a:lnTo>
                    <a:pt x="391" y="1708"/>
                  </a:lnTo>
                  <a:lnTo>
                    <a:pt x="391" y="1699"/>
                  </a:lnTo>
                  <a:lnTo>
                    <a:pt x="391" y="1690"/>
                  </a:lnTo>
                  <a:lnTo>
                    <a:pt x="391" y="1681"/>
                  </a:lnTo>
                  <a:lnTo>
                    <a:pt x="390" y="1672"/>
                  </a:lnTo>
                  <a:lnTo>
                    <a:pt x="390" y="1664"/>
                  </a:lnTo>
                  <a:lnTo>
                    <a:pt x="390" y="1655"/>
                  </a:lnTo>
                  <a:lnTo>
                    <a:pt x="390" y="1646"/>
                  </a:lnTo>
                  <a:lnTo>
                    <a:pt x="389" y="1637"/>
                  </a:lnTo>
                  <a:lnTo>
                    <a:pt x="389" y="1629"/>
                  </a:lnTo>
                  <a:lnTo>
                    <a:pt x="389" y="1620"/>
                  </a:lnTo>
                  <a:lnTo>
                    <a:pt x="388" y="1611"/>
                  </a:lnTo>
                  <a:lnTo>
                    <a:pt x="388" y="1602"/>
                  </a:lnTo>
                  <a:lnTo>
                    <a:pt x="388" y="1594"/>
                  </a:lnTo>
                  <a:lnTo>
                    <a:pt x="387" y="1585"/>
                  </a:lnTo>
                  <a:lnTo>
                    <a:pt x="387" y="1576"/>
                  </a:lnTo>
                  <a:lnTo>
                    <a:pt x="387" y="1568"/>
                  </a:lnTo>
                  <a:lnTo>
                    <a:pt x="386" y="1559"/>
                  </a:lnTo>
                  <a:lnTo>
                    <a:pt x="386" y="1550"/>
                  </a:lnTo>
                  <a:lnTo>
                    <a:pt x="386" y="1542"/>
                  </a:lnTo>
                  <a:lnTo>
                    <a:pt x="385" y="1533"/>
                  </a:lnTo>
                  <a:lnTo>
                    <a:pt x="385" y="1525"/>
                  </a:lnTo>
                  <a:lnTo>
                    <a:pt x="384" y="1516"/>
                  </a:lnTo>
                  <a:lnTo>
                    <a:pt x="384" y="1508"/>
                  </a:lnTo>
                  <a:lnTo>
                    <a:pt x="384" y="1499"/>
                  </a:lnTo>
                  <a:lnTo>
                    <a:pt x="383" y="1491"/>
                  </a:lnTo>
                  <a:lnTo>
                    <a:pt x="383" y="1482"/>
                  </a:lnTo>
                  <a:lnTo>
                    <a:pt x="382" y="1474"/>
                  </a:lnTo>
                  <a:lnTo>
                    <a:pt x="382" y="1465"/>
                  </a:lnTo>
                  <a:lnTo>
                    <a:pt x="381" y="1457"/>
                  </a:lnTo>
                  <a:lnTo>
                    <a:pt x="381" y="1448"/>
                  </a:lnTo>
                  <a:lnTo>
                    <a:pt x="381" y="1440"/>
                  </a:lnTo>
                  <a:lnTo>
                    <a:pt x="380" y="1431"/>
                  </a:lnTo>
                  <a:lnTo>
                    <a:pt x="380" y="1423"/>
                  </a:lnTo>
                  <a:lnTo>
                    <a:pt x="379" y="1415"/>
                  </a:lnTo>
                  <a:lnTo>
                    <a:pt x="379" y="1406"/>
                  </a:lnTo>
                  <a:lnTo>
                    <a:pt x="378" y="1398"/>
                  </a:lnTo>
                  <a:lnTo>
                    <a:pt x="378" y="1389"/>
                  </a:lnTo>
                  <a:lnTo>
                    <a:pt x="377" y="1381"/>
                  </a:lnTo>
                  <a:lnTo>
                    <a:pt x="377" y="1373"/>
                  </a:lnTo>
                  <a:lnTo>
                    <a:pt x="376" y="1365"/>
                  </a:lnTo>
                  <a:lnTo>
                    <a:pt x="375" y="1356"/>
                  </a:lnTo>
                  <a:lnTo>
                    <a:pt x="375" y="1348"/>
                  </a:lnTo>
                  <a:lnTo>
                    <a:pt x="374" y="1340"/>
                  </a:lnTo>
                  <a:lnTo>
                    <a:pt x="374" y="1331"/>
                  </a:lnTo>
                  <a:lnTo>
                    <a:pt x="373" y="1323"/>
                  </a:lnTo>
                  <a:lnTo>
                    <a:pt x="373" y="1315"/>
                  </a:lnTo>
                  <a:lnTo>
                    <a:pt x="372" y="1307"/>
                  </a:lnTo>
                  <a:lnTo>
                    <a:pt x="372" y="1299"/>
                  </a:lnTo>
                  <a:lnTo>
                    <a:pt x="371" y="1291"/>
                  </a:lnTo>
                  <a:lnTo>
                    <a:pt x="370" y="1282"/>
                  </a:lnTo>
                  <a:lnTo>
                    <a:pt x="370" y="1274"/>
                  </a:lnTo>
                  <a:lnTo>
                    <a:pt x="369" y="1266"/>
                  </a:lnTo>
                  <a:lnTo>
                    <a:pt x="368" y="1258"/>
                  </a:lnTo>
                  <a:lnTo>
                    <a:pt x="368" y="1250"/>
                  </a:lnTo>
                  <a:lnTo>
                    <a:pt x="367" y="1242"/>
                  </a:lnTo>
                  <a:lnTo>
                    <a:pt x="367" y="1234"/>
                  </a:lnTo>
                  <a:lnTo>
                    <a:pt x="366" y="1226"/>
                  </a:lnTo>
                  <a:lnTo>
                    <a:pt x="365" y="1218"/>
                  </a:lnTo>
                  <a:lnTo>
                    <a:pt x="365" y="1210"/>
                  </a:lnTo>
                  <a:lnTo>
                    <a:pt x="364" y="1202"/>
                  </a:lnTo>
                  <a:lnTo>
                    <a:pt x="363" y="1194"/>
                  </a:lnTo>
                  <a:lnTo>
                    <a:pt x="363" y="1186"/>
                  </a:lnTo>
                  <a:lnTo>
                    <a:pt x="362" y="1178"/>
                  </a:lnTo>
                  <a:lnTo>
                    <a:pt x="361" y="1170"/>
                  </a:lnTo>
                  <a:lnTo>
                    <a:pt x="361" y="1163"/>
                  </a:lnTo>
                  <a:lnTo>
                    <a:pt x="360" y="1155"/>
                  </a:lnTo>
                  <a:lnTo>
                    <a:pt x="359" y="1147"/>
                  </a:lnTo>
                  <a:lnTo>
                    <a:pt x="358" y="1139"/>
                  </a:lnTo>
                  <a:lnTo>
                    <a:pt x="358" y="1131"/>
                  </a:lnTo>
                  <a:lnTo>
                    <a:pt x="357" y="1124"/>
                  </a:lnTo>
                  <a:lnTo>
                    <a:pt x="356" y="1116"/>
                  </a:lnTo>
                  <a:lnTo>
                    <a:pt x="355" y="1108"/>
                  </a:lnTo>
                  <a:lnTo>
                    <a:pt x="355" y="1100"/>
                  </a:lnTo>
                  <a:lnTo>
                    <a:pt x="354" y="1093"/>
                  </a:lnTo>
                  <a:lnTo>
                    <a:pt x="353" y="1085"/>
                  </a:lnTo>
                  <a:lnTo>
                    <a:pt x="352" y="1077"/>
                  </a:lnTo>
                  <a:lnTo>
                    <a:pt x="352" y="1070"/>
                  </a:lnTo>
                  <a:lnTo>
                    <a:pt x="351" y="1062"/>
                  </a:lnTo>
                  <a:lnTo>
                    <a:pt x="350" y="1054"/>
                  </a:lnTo>
                  <a:lnTo>
                    <a:pt x="349" y="1047"/>
                  </a:lnTo>
                  <a:lnTo>
                    <a:pt x="348" y="1039"/>
                  </a:lnTo>
                  <a:lnTo>
                    <a:pt x="348" y="1032"/>
                  </a:lnTo>
                  <a:lnTo>
                    <a:pt x="347" y="1024"/>
                  </a:lnTo>
                  <a:lnTo>
                    <a:pt x="346" y="1017"/>
                  </a:lnTo>
                  <a:lnTo>
                    <a:pt x="345" y="1009"/>
                  </a:lnTo>
                  <a:lnTo>
                    <a:pt x="344" y="1002"/>
                  </a:lnTo>
                  <a:lnTo>
                    <a:pt x="343" y="994"/>
                  </a:lnTo>
                  <a:lnTo>
                    <a:pt x="343" y="987"/>
                  </a:lnTo>
                  <a:lnTo>
                    <a:pt x="342" y="979"/>
                  </a:lnTo>
                  <a:lnTo>
                    <a:pt x="341" y="972"/>
                  </a:lnTo>
                  <a:lnTo>
                    <a:pt x="340" y="965"/>
                  </a:lnTo>
                  <a:lnTo>
                    <a:pt x="339" y="957"/>
                  </a:lnTo>
                  <a:lnTo>
                    <a:pt x="338" y="950"/>
                  </a:lnTo>
                  <a:lnTo>
                    <a:pt x="337" y="943"/>
                  </a:lnTo>
                  <a:lnTo>
                    <a:pt x="336" y="935"/>
                  </a:lnTo>
                  <a:lnTo>
                    <a:pt x="335" y="928"/>
                  </a:lnTo>
                  <a:lnTo>
                    <a:pt x="335" y="921"/>
                  </a:lnTo>
                  <a:lnTo>
                    <a:pt x="334" y="914"/>
                  </a:lnTo>
                  <a:lnTo>
                    <a:pt x="333" y="907"/>
                  </a:lnTo>
                  <a:lnTo>
                    <a:pt x="332" y="899"/>
                  </a:lnTo>
                  <a:lnTo>
                    <a:pt x="331" y="892"/>
                  </a:lnTo>
                  <a:lnTo>
                    <a:pt x="330" y="885"/>
                  </a:lnTo>
                  <a:lnTo>
                    <a:pt x="329" y="878"/>
                  </a:lnTo>
                  <a:lnTo>
                    <a:pt x="328" y="871"/>
                  </a:lnTo>
                  <a:lnTo>
                    <a:pt x="327" y="864"/>
                  </a:lnTo>
                  <a:lnTo>
                    <a:pt x="326" y="857"/>
                  </a:lnTo>
                  <a:lnTo>
                    <a:pt x="325" y="850"/>
                  </a:lnTo>
                  <a:lnTo>
                    <a:pt x="324" y="843"/>
                  </a:lnTo>
                  <a:lnTo>
                    <a:pt x="323" y="836"/>
                  </a:lnTo>
                  <a:lnTo>
                    <a:pt x="322" y="829"/>
                  </a:lnTo>
                  <a:lnTo>
                    <a:pt x="321" y="822"/>
                  </a:lnTo>
                  <a:lnTo>
                    <a:pt x="320" y="815"/>
                  </a:lnTo>
                  <a:lnTo>
                    <a:pt x="319" y="809"/>
                  </a:lnTo>
                  <a:lnTo>
                    <a:pt x="318" y="802"/>
                  </a:lnTo>
                  <a:lnTo>
                    <a:pt x="317" y="795"/>
                  </a:lnTo>
                  <a:lnTo>
                    <a:pt x="316" y="788"/>
                  </a:lnTo>
                  <a:lnTo>
                    <a:pt x="315" y="782"/>
                  </a:lnTo>
                  <a:lnTo>
                    <a:pt x="314" y="775"/>
                  </a:lnTo>
                  <a:lnTo>
                    <a:pt x="313" y="768"/>
                  </a:lnTo>
                  <a:lnTo>
                    <a:pt x="312" y="761"/>
                  </a:lnTo>
                  <a:lnTo>
                    <a:pt x="311" y="755"/>
                  </a:lnTo>
                  <a:lnTo>
                    <a:pt x="310" y="748"/>
                  </a:lnTo>
                  <a:lnTo>
                    <a:pt x="309" y="741"/>
                  </a:lnTo>
                  <a:lnTo>
                    <a:pt x="308" y="735"/>
                  </a:lnTo>
                  <a:lnTo>
                    <a:pt x="307" y="728"/>
                  </a:lnTo>
                  <a:lnTo>
                    <a:pt x="306" y="721"/>
                  </a:lnTo>
                  <a:lnTo>
                    <a:pt x="305" y="715"/>
                  </a:lnTo>
                  <a:lnTo>
                    <a:pt x="304" y="708"/>
                  </a:lnTo>
                  <a:lnTo>
                    <a:pt x="302" y="702"/>
                  </a:lnTo>
                  <a:lnTo>
                    <a:pt x="301" y="695"/>
                  </a:lnTo>
                  <a:lnTo>
                    <a:pt x="300" y="689"/>
                  </a:lnTo>
                  <a:lnTo>
                    <a:pt x="299" y="682"/>
                  </a:lnTo>
                  <a:lnTo>
                    <a:pt x="298" y="676"/>
                  </a:lnTo>
                  <a:lnTo>
                    <a:pt x="297" y="670"/>
                  </a:lnTo>
                  <a:lnTo>
                    <a:pt x="296" y="663"/>
                  </a:lnTo>
                  <a:lnTo>
                    <a:pt x="295" y="657"/>
                  </a:lnTo>
                  <a:lnTo>
                    <a:pt x="293" y="651"/>
                  </a:lnTo>
                  <a:lnTo>
                    <a:pt x="292" y="644"/>
                  </a:lnTo>
                  <a:lnTo>
                    <a:pt x="291" y="638"/>
                  </a:lnTo>
                  <a:lnTo>
                    <a:pt x="290" y="632"/>
                  </a:lnTo>
                  <a:lnTo>
                    <a:pt x="289" y="625"/>
                  </a:lnTo>
                  <a:lnTo>
                    <a:pt x="288" y="619"/>
                  </a:lnTo>
                  <a:lnTo>
                    <a:pt x="287" y="613"/>
                  </a:lnTo>
                  <a:lnTo>
                    <a:pt x="285" y="607"/>
                  </a:lnTo>
                  <a:lnTo>
                    <a:pt x="284" y="601"/>
                  </a:lnTo>
                  <a:lnTo>
                    <a:pt x="283" y="595"/>
                  </a:lnTo>
                  <a:lnTo>
                    <a:pt x="282" y="589"/>
                  </a:lnTo>
                  <a:lnTo>
                    <a:pt x="281" y="583"/>
                  </a:lnTo>
                  <a:lnTo>
                    <a:pt x="279" y="577"/>
                  </a:lnTo>
                  <a:lnTo>
                    <a:pt x="278" y="571"/>
                  </a:lnTo>
                  <a:lnTo>
                    <a:pt x="277" y="565"/>
                  </a:lnTo>
                  <a:lnTo>
                    <a:pt x="276" y="559"/>
                  </a:lnTo>
                  <a:lnTo>
                    <a:pt x="275" y="553"/>
                  </a:lnTo>
                  <a:lnTo>
                    <a:pt x="273" y="547"/>
                  </a:lnTo>
                  <a:lnTo>
                    <a:pt x="272" y="541"/>
                  </a:lnTo>
                  <a:lnTo>
                    <a:pt x="271" y="535"/>
                  </a:lnTo>
                  <a:lnTo>
                    <a:pt x="270" y="529"/>
                  </a:lnTo>
                  <a:lnTo>
                    <a:pt x="268" y="524"/>
                  </a:lnTo>
                  <a:lnTo>
                    <a:pt x="267" y="518"/>
                  </a:lnTo>
                  <a:lnTo>
                    <a:pt x="266" y="512"/>
                  </a:lnTo>
                  <a:lnTo>
                    <a:pt x="265" y="506"/>
                  </a:lnTo>
                  <a:lnTo>
                    <a:pt x="263" y="501"/>
                  </a:lnTo>
                  <a:lnTo>
                    <a:pt x="262" y="495"/>
                  </a:lnTo>
                  <a:lnTo>
                    <a:pt x="261" y="489"/>
                  </a:lnTo>
                  <a:lnTo>
                    <a:pt x="259" y="484"/>
                  </a:lnTo>
                  <a:lnTo>
                    <a:pt x="258" y="478"/>
                  </a:lnTo>
                  <a:lnTo>
                    <a:pt x="257" y="473"/>
                  </a:lnTo>
                  <a:lnTo>
                    <a:pt x="256" y="467"/>
                  </a:lnTo>
                  <a:lnTo>
                    <a:pt x="254" y="462"/>
                  </a:lnTo>
                  <a:lnTo>
                    <a:pt x="253" y="456"/>
                  </a:lnTo>
                  <a:lnTo>
                    <a:pt x="252" y="451"/>
                  </a:lnTo>
                  <a:lnTo>
                    <a:pt x="250" y="445"/>
                  </a:lnTo>
                  <a:lnTo>
                    <a:pt x="249" y="440"/>
                  </a:lnTo>
                  <a:lnTo>
                    <a:pt x="248" y="435"/>
                  </a:lnTo>
                  <a:lnTo>
                    <a:pt x="246" y="429"/>
                  </a:lnTo>
                  <a:lnTo>
                    <a:pt x="245" y="424"/>
                  </a:lnTo>
                  <a:lnTo>
                    <a:pt x="244" y="419"/>
                  </a:lnTo>
                  <a:lnTo>
                    <a:pt x="242" y="413"/>
                  </a:lnTo>
                  <a:lnTo>
                    <a:pt x="241" y="408"/>
                  </a:lnTo>
                  <a:lnTo>
                    <a:pt x="240" y="403"/>
                  </a:lnTo>
                  <a:lnTo>
                    <a:pt x="238" y="398"/>
                  </a:lnTo>
                  <a:lnTo>
                    <a:pt x="237" y="393"/>
                  </a:lnTo>
                  <a:lnTo>
                    <a:pt x="236" y="388"/>
                  </a:lnTo>
                  <a:lnTo>
                    <a:pt x="234" y="383"/>
                  </a:lnTo>
                  <a:lnTo>
                    <a:pt x="233" y="378"/>
                  </a:lnTo>
                  <a:lnTo>
                    <a:pt x="231" y="373"/>
                  </a:lnTo>
                  <a:lnTo>
                    <a:pt x="230" y="368"/>
                  </a:lnTo>
                  <a:lnTo>
                    <a:pt x="229" y="363"/>
                  </a:lnTo>
                  <a:lnTo>
                    <a:pt x="227" y="358"/>
                  </a:lnTo>
                  <a:lnTo>
                    <a:pt x="226" y="353"/>
                  </a:lnTo>
                  <a:lnTo>
                    <a:pt x="225" y="348"/>
                  </a:lnTo>
                  <a:lnTo>
                    <a:pt x="223" y="343"/>
                  </a:lnTo>
                  <a:lnTo>
                    <a:pt x="222" y="338"/>
                  </a:lnTo>
                  <a:lnTo>
                    <a:pt x="220" y="334"/>
                  </a:lnTo>
                  <a:lnTo>
                    <a:pt x="219" y="329"/>
                  </a:lnTo>
                  <a:lnTo>
                    <a:pt x="217" y="324"/>
                  </a:lnTo>
                  <a:lnTo>
                    <a:pt x="216" y="319"/>
                  </a:lnTo>
                  <a:lnTo>
                    <a:pt x="215" y="315"/>
                  </a:lnTo>
                  <a:lnTo>
                    <a:pt x="213" y="310"/>
                  </a:lnTo>
                  <a:lnTo>
                    <a:pt x="212" y="306"/>
                  </a:lnTo>
                  <a:lnTo>
                    <a:pt x="210" y="301"/>
                  </a:lnTo>
                  <a:lnTo>
                    <a:pt x="209" y="296"/>
                  </a:lnTo>
                  <a:lnTo>
                    <a:pt x="207" y="292"/>
                  </a:lnTo>
                  <a:lnTo>
                    <a:pt x="206" y="287"/>
                  </a:lnTo>
                  <a:lnTo>
                    <a:pt x="204" y="283"/>
                  </a:lnTo>
                  <a:lnTo>
                    <a:pt x="203" y="279"/>
                  </a:lnTo>
                  <a:lnTo>
                    <a:pt x="201" y="274"/>
                  </a:lnTo>
                  <a:lnTo>
                    <a:pt x="200" y="270"/>
                  </a:lnTo>
                  <a:lnTo>
                    <a:pt x="199" y="266"/>
                  </a:lnTo>
                  <a:lnTo>
                    <a:pt x="197" y="261"/>
                  </a:lnTo>
                  <a:lnTo>
                    <a:pt x="196" y="257"/>
                  </a:lnTo>
                  <a:lnTo>
                    <a:pt x="194" y="253"/>
                  </a:lnTo>
                  <a:lnTo>
                    <a:pt x="193" y="249"/>
                  </a:lnTo>
                  <a:lnTo>
                    <a:pt x="191" y="244"/>
                  </a:lnTo>
                  <a:lnTo>
                    <a:pt x="190" y="240"/>
                  </a:lnTo>
                  <a:lnTo>
                    <a:pt x="188" y="236"/>
                  </a:lnTo>
                  <a:lnTo>
                    <a:pt x="187" y="232"/>
                  </a:lnTo>
                  <a:lnTo>
                    <a:pt x="185" y="228"/>
                  </a:lnTo>
                  <a:lnTo>
                    <a:pt x="184" y="224"/>
                  </a:lnTo>
                  <a:lnTo>
                    <a:pt x="182" y="220"/>
                  </a:lnTo>
                  <a:lnTo>
                    <a:pt x="180" y="216"/>
                  </a:lnTo>
                  <a:lnTo>
                    <a:pt x="179" y="212"/>
                  </a:lnTo>
                  <a:lnTo>
                    <a:pt x="177" y="208"/>
                  </a:lnTo>
                  <a:lnTo>
                    <a:pt x="176" y="205"/>
                  </a:lnTo>
                  <a:lnTo>
                    <a:pt x="174" y="201"/>
                  </a:lnTo>
                  <a:lnTo>
                    <a:pt x="173" y="197"/>
                  </a:lnTo>
                  <a:lnTo>
                    <a:pt x="171" y="193"/>
                  </a:lnTo>
                  <a:lnTo>
                    <a:pt x="170" y="190"/>
                  </a:lnTo>
                  <a:lnTo>
                    <a:pt x="168" y="186"/>
                  </a:lnTo>
                  <a:lnTo>
                    <a:pt x="167" y="182"/>
                  </a:lnTo>
                  <a:lnTo>
                    <a:pt x="165" y="179"/>
                  </a:lnTo>
                  <a:lnTo>
                    <a:pt x="163" y="175"/>
                  </a:lnTo>
                  <a:lnTo>
                    <a:pt x="162" y="171"/>
                  </a:lnTo>
                  <a:lnTo>
                    <a:pt x="160" y="168"/>
                  </a:lnTo>
                  <a:lnTo>
                    <a:pt x="159" y="164"/>
                  </a:lnTo>
                  <a:lnTo>
                    <a:pt x="157" y="161"/>
                  </a:lnTo>
                  <a:lnTo>
                    <a:pt x="156" y="158"/>
                  </a:lnTo>
                  <a:lnTo>
                    <a:pt x="154" y="154"/>
                  </a:lnTo>
                  <a:lnTo>
                    <a:pt x="152" y="151"/>
                  </a:lnTo>
                  <a:lnTo>
                    <a:pt x="151" y="148"/>
                  </a:lnTo>
                  <a:lnTo>
                    <a:pt x="149" y="144"/>
                  </a:lnTo>
                  <a:lnTo>
                    <a:pt x="148" y="141"/>
                  </a:lnTo>
                  <a:lnTo>
                    <a:pt x="146" y="138"/>
                  </a:lnTo>
                  <a:lnTo>
                    <a:pt x="144" y="135"/>
                  </a:lnTo>
                  <a:lnTo>
                    <a:pt x="143" y="132"/>
                  </a:lnTo>
                  <a:lnTo>
                    <a:pt x="141" y="128"/>
                  </a:lnTo>
                  <a:lnTo>
                    <a:pt x="139" y="125"/>
                  </a:lnTo>
                  <a:lnTo>
                    <a:pt x="138" y="122"/>
                  </a:lnTo>
                  <a:lnTo>
                    <a:pt x="136" y="119"/>
                  </a:lnTo>
                  <a:lnTo>
                    <a:pt x="135" y="116"/>
                  </a:lnTo>
                  <a:lnTo>
                    <a:pt x="133" y="113"/>
                  </a:lnTo>
                  <a:lnTo>
                    <a:pt x="131" y="111"/>
                  </a:lnTo>
                  <a:lnTo>
                    <a:pt x="130" y="108"/>
                  </a:lnTo>
                  <a:lnTo>
                    <a:pt x="128" y="105"/>
                  </a:lnTo>
                  <a:lnTo>
                    <a:pt x="126" y="102"/>
                  </a:lnTo>
                  <a:lnTo>
                    <a:pt x="125" y="99"/>
                  </a:lnTo>
                  <a:lnTo>
                    <a:pt x="123" y="97"/>
                  </a:lnTo>
                  <a:lnTo>
                    <a:pt x="121" y="94"/>
                  </a:lnTo>
                  <a:lnTo>
                    <a:pt x="120" y="91"/>
                  </a:lnTo>
                  <a:lnTo>
                    <a:pt x="118" y="89"/>
                  </a:lnTo>
                  <a:lnTo>
                    <a:pt x="116" y="86"/>
                  </a:lnTo>
                  <a:lnTo>
                    <a:pt x="115" y="84"/>
                  </a:lnTo>
                  <a:lnTo>
                    <a:pt x="113" y="81"/>
                  </a:lnTo>
                  <a:lnTo>
                    <a:pt x="111" y="79"/>
                  </a:lnTo>
                  <a:lnTo>
                    <a:pt x="110" y="76"/>
                  </a:lnTo>
                  <a:lnTo>
                    <a:pt x="108" y="74"/>
                  </a:lnTo>
                  <a:lnTo>
                    <a:pt x="106" y="71"/>
                  </a:lnTo>
                  <a:lnTo>
                    <a:pt x="105" y="69"/>
                  </a:lnTo>
                  <a:lnTo>
                    <a:pt x="103" y="67"/>
                  </a:lnTo>
                  <a:lnTo>
                    <a:pt x="101" y="65"/>
                  </a:lnTo>
                  <a:lnTo>
                    <a:pt x="100" y="62"/>
                  </a:lnTo>
                  <a:lnTo>
                    <a:pt x="98" y="60"/>
                  </a:lnTo>
                  <a:lnTo>
                    <a:pt x="96" y="58"/>
                  </a:lnTo>
                  <a:lnTo>
                    <a:pt x="94" y="56"/>
                  </a:lnTo>
                  <a:lnTo>
                    <a:pt x="93" y="54"/>
                  </a:lnTo>
                  <a:lnTo>
                    <a:pt x="91" y="52"/>
                  </a:lnTo>
                  <a:lnTo>
                    <a:pt x="89" y="50"/>
                  </a:lnTo>
                  <a:lnTo>
                    <a:pt x="88" y="48"/>
                  </a:lnTo>
                  <a:lnTo>
                    <a:pt x="86" y="46"/>
                  </a:lnTo>
                  <a:lnTo>
                    <a:pt x="84" y="44"/>
                  </a:lnTo>
                  <a:lnTo>
                    <a:pt x="82" y="42"/>
                  </a:lnTo>
                  <a:lnTo>
                    <a:pt x="81" y="40"/>
                  </a:lnTo>
                  <a:lnTo>
                    <a:pt x="79" y="39"/>
                  </a:lnTo>
                  <a:lnTo>
                    <a:pt x="77" y="37"/>
                  </a:lnTo>
                  <a:lnTo>
                    <a:pt x="76" y="35"/>
                  </a:lnTo>
                  <a:lnTo>
                    <a:pt x="74" y="34"/>
                  </a:lnTo>
                  <a:lnTo>
                    <a:pt x="72" y="32"/>
                  </a:lnTo>
                  <a:lnTo>
                    <a:pt x="70" y="30"/>
                  </a:lnTo>
                  <a:lnTo>
                    <a:pt x="69" y="29"/>
                  </a:lnTo>
                  <a:lnTo>
                    <a:pt x="67" y="27"/>
                  </a:lnTo>
                  <a:lnTo>
                    <a:pt x="65" y="26"/>
                  </a:lnTo>
                  <a:lnTo>
                    <a:pt x="63" y="25"/>
                  </a:lnTo>
                  <a:lnTo>
                    <a:pt x="62" y="23"/>
                  </a:lnTo>
                  <a:lnTo>
                    <a:pt x="60" y="22"/>
                  </a:lnTo>
                  <a:lnTo>
                    <a:pt x="58" y="20"/>
                  </a:lnTo>
                  <a:lnTo>
                    <a:pt x="56" y="19"/>
                  </a:lnTo>
                  <a:lnTo>
                    <a:pt x="54" y="18"/>
                  </a:lnTo>
                  <a:lnTo>
                    <a:pt x="53" y="17"/>
                  </a:lnTo>
                  <a:lnTo>
                    <a:pt x="51" y="16"/>
                  </a:lnTo>
                  <a:lnTo>
                    <a:pt x="49" y="15"/>
                  </a:lnTo>
                  <a:lnTo>
                    <a:pt x="47" y="13"/>
                  </a:lnTo>
                  <a:lnTo>
                    <a:pt x="46" y="12"/>
                  </a:lnTo>
                  <a:lnTo>
                    <a:pt x="44" y="11"/>
                  </a:lnTo>
                  <a:lnTo>
                    <a:pt x="42" y="10"/>
                  </a:lnTo>
                  <a:lnTo>
                    <a:pt x="40" y="10"/>
                  </a:lnTo>
                  <a:lnTo>
                    <a:pt x="38" y="9"/>
                  </a:lnTo>
                  <a:lnTo>
                    <a:pt x="37" y="8"/>
                  </a:lnTo>
                  <a:lnTo>
                    <a:pt x="35" y="7"/>
                  </a:lnTo>
                  <a:lnTo>
                    <a:pt x="33" y="6"/>
                  </a:lnTo>
                  <a:lnTo>
                    <a:pt x="31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6" y="4"/>
                  </a:lnTo>
                  <a:lnTo>
                    <a:pt x="24" y="3"/>
                  </a:lnTo>
                  <a:lnTo>
                    <a:pt x="22" y="3"/>
                  </a:lnTo>
                  <a:lnTo>
                    <a:pt x="20" y="2"/>
                  </a:lnTo>
                  <a:lnTo>
                    <a:pt x="19" y="2"/>
                  </a:lnTo>
                  <a:lnTo>
                    <a:pt x="17" y="1"/>
                  </a:lnTo>
                  <a:lnTo>
                    <a:pt x="15" y="1"/>
                  </a:lnTo>
                  <a:lnTo>
                    <a:pt x="13" y="1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5121275" y="1905000"/>
              <a:ext cx="625475" cy="3127375"/>
            </a:xfrm>
            <a:custGeom>
              <a:avLst/>
              <a:gdLst/>
              <a:ahLst/>
              <a:cxnLst>
                <a:cxn ang="0">
                  <a:pos x="0" y="1923"/>
                </a:cxn>
                <a:cxn ang="0">
                  <a:pos x="0" y="1869"/>
                </a:cxn>
                <a:cxn ang="0">
                  <a:pos x="1" y="1815"/>
                </a:cxn>
                <a:cxn ang="0">
                  <a:pos x="2" y="1761"/>
                </a:cxn>
                <a:cxn ang="0">
                  <a:pos x="3" y="1708"/>
                </a:cxn>
                <a:cxn ang="0">
                  <a:pos x="5" y="1655"/>
                </a:cxn>
                <a:cxn ang="0">
                  <a:pos x="6" y="1602"/>
                </a:cxn>
                <a:cxn ang="0">
                  <a:pos x="9" y="1551"/>
                </a:cxn>
                <a:cxn ang="0">
                  <a:pos x="11" y="1499"/>
                </a:cxn>
                <a:cxn ang="0">
                  <a:pos x="14" y="1448"/>
                </a:cxn>
                <a:cxn ang="0">
                  <a:pos x="16" y="1398"/>
                </a:cxn>
                <a:cxn ang="0">
                  <a:pos x="20" y="1348"/>
                </a:cxn>
                <a:cxn ang="0">
                  <a:pos x="23" y="1299"/>
                </a:cxn>
                <a:cxn ang="0">
                  <a:pos x="27" y="1250"/>
                </a:cxn>
                <a:cxn ang="0">
                  <a:pos x="31" y="1202"/>
                </a:cxn>
                <a:cxn ang="0">
                  <a:pos x="35" y="1155"/>
                </a:cxn>
                <a:cxn ang="0">
                  <a:pos x="39" y="1108"/>
                </a:cxn>
                <a:cxn ang="0">
                  <a:pos x="44" y="1062"/>
                </a:cxn>
                <a:cxn ang="0">
                  <a:pos x="49" y="1017"/>
                </a:cxn>
                <a:cxn ang="0">
                  <a:pos x="54" y="972"/>
                </a:cxn>
                <a:cxn ang="0">
                  <a:pos x="59" y="929"/>
                </a:cxn>
                <a:cxn ang="0">
                  <a:pos x="65" y="885"/>
                </a:cxn>
                <a:cxn ang="0">
                  <a:pos x="70" y="843"/>
                </a:cxn>
                <a:cxn ang="0">
                  <a:pos x="76" y="803"/>
                </a:cxn>
                <a:cxn ang="0">
                  <a:pos x="82" y="762"/>
                </a:cxn>
                <a:cxn ang="0">
                  <a:pos x="89" y="722"/>
                </a:cxn>
                <a:cxn ang="0">
                  <a:pos x="95" y="683"/>
                </a:cxn>
                <a:cxn ang="0">
                  <a:pos x="102" y="645"/>
                </a:cxn>
                <a:cxn ang="0">
                  <a:pos x="109" y="608"/>
                </a:cxn>
                <a:cxn ang="0">
                  <a:pos x="116" y="571"/>
                </a:cxn>
                <a:cxn ang="0">
                  <a:pos x="124" y="536"/>
                </a:cxn>
                <a:cxn ang="0">
                  <a:pos x="131" y="501"/>
                </a:cxn>
                <a:cxn ang="0">
                  <a:pos x="139" y="468"/>
                </a:cxn>
                <a:cxn ang="0">
                  <a:pos x="147" y="435"/>
                </a:cxn>
                <a:cxn ang="0">
                  <a:pos x="155" y="404"/>
                </a:cxn>
                <a:cxn ang="0">
                  <a:pos x="163" y="373"/>
                </a:cxn>
                <a:cxn ang="0">
                  <a:pos x="171" y="344"/>
                </a:cxn>
                <a:cxn ang="0">
                  <a:pos x="180" y="315"/>
                </a:cxn>
                <a:cxn ang="0">
                  <a:pos x="188" y="288"/>
                </a:cxn>
                <a:cxn ang="0">
                  <a:pos x="197" y="262"/>
                </a:cxn>
                <a:cxn ang="0">
                  <a:pos x="206" y="237"/>
                </a:cxn>
                <a:cxn ang="0">
                  <a:pos x="215" y="213"/>
                </a:cxn>
                <a:cxn ang="0">
                  <a:pos x="225" y="190"/>
                </a:cxn>
                <a:cxn ang="0">
                  <a:pos x="233" y="169"/>
                </a:cxn>
                <a:cxn ang="0">
                  <a:pos x="242" y="148"/>
                </a:cxn>
                <a:cxn ang="0">
                  <a:pos x="252" y="129"/>
                </a:cxn>
                <a:cxn ang="0">
                  <a:pos x="262" y="111"/>
                </a:cxn>
                <a:cxn ang="0">
                  <a:pos x="272" y="95"/>
                </a:cxn>
                <a:cxn ang="0">
                  <a:pos x="282" y="79"/>
                </a:cxn>
                <a:cxn ang="0">
                  <a:pos x="292" y="65"/>
                </a:cxn>
                <a:cxn ang="0">
                  <a:pos x="302" y="52"/>
                </a:cxn>
                <a:cxn ang="0">
                  <a:pos x="312" y="41"/>
                </a:cxn>
                <a:cxn ang="0">
                  <a:pos x="323" y="31"/>
                </a:cxn>
                <a:cxn ang="0">
                  <a:pos x="333" y="22"/>
                </a:cxn>
                <a:cxn ang="0">
                  <a:pos x="344" y="15"/>
                </a:cxn>
                <a:cxn ang="0">
                  <a:pos x="355" y="9"/>
                </a:cxn>
                <a:cxn ang="0">
                  <a:pos x="365" y="5"/>
                </a:cxn>
                <a:cxn ang="0">
                  <a:pos x="376" y="2"/>
                </a:cxn>
                <a:cxn ang="0">
                  <a:pos x="387" y="0"/>
                </a:cxn>
              </a:cxnLst>
              <a:rect l="0" t="0" r="r" b="b"/>
              <a:pathLst>
                <a:path w="394" h="1970">
                  <a:moveTo>
                    <a:pt x="0" y="1969"/>
                  </a:moveTo>
                  <a:lnTo>
                    <a:pt x="0" y="1960"/>
                  </a:lnTo>
                  <a:lnTo>
                    <a:pt x="0" y="1951"/>
                  </a:lnTo>
                  <a:lnTo>
                    <a:pt x="0" y="1942"/>
                  </a:lnTo>
                  <a:lnTo>
                    <a:pt x="0" y="1933"/>
                  </a:lnTo>
                  <a:lnTo>
                    <a:pt x="0" y="1923"/>
                  </a:lnTo>
                  <a:lnTo>
                    <a:pt x="0" y="1914"/>
                  </a:lnTo>
                  <a:lnTo>
                    <a:pt x="0" y="1905"/>
                  </a:lnTo>
                  <a:lnTo>
                    <a:pt x="0" y="1896"/>
                  </a:lnTo>
                  <a:lnTo>
                    <a:pt x="0" y="1887"/>
                  </a:lnTo>
                  <a:lnTo>
                    <a:pt x="0" y="1878"/>
                  </a:lnTo>
                  <a:lnTo>
                    <a:pt x="0" y="1869"/>
                  </a:lnTo>
                  <a:lnTo>
                    <a:pt x="0" y="1860"/>
                  </a:lnTo>
                  <a:lnTo>
                    <a:pt x="0" y="1851"/>
                  </a:lnTo>
                  <a:lnTo>
                    <a:pt x="0" y="1842"/>
                  </a:lnTo>
                  <a:lnTo>
                    <a:pt x="0" y="1833"/>
                  </a:lnTo>
                  <a:lnTo>
                    <a:pt x="1" y="1824"/>
                  </a:lnTo>
                  <a:lnTo>
                    <a:pt x="1" y="1815"/>
                  </a:lnTo>
                  <a:lnTo>
                    <a:pt x="1" y="1806"/>
                  </a:lnTo>
                  <a:lnTo>
                    <a:pt x="1" y="1797"/>
                  </a:lnTo>
                  <a:lnTo>
                    <a:pt x="1" y="1788"/>
                  </a:lnTo>
                  <a:lnTo>
                    <a:pt x="1" y="1779"/>
                  </a:lnTo>
                  <a:lnTo>
                    <a:pt x="2" y="1770"/>
                  </a:lnTo>
                  <a:lnTo>
                    <a:pt x="2" y="1761"/>
                  </a:lnTo>
                  <a:lnTo>
                    <a:pt x="2" y="1752"/>
                  </a:lnTo>
                  <a:lnTo>
                    <a:pt x="2" y="1743"/>
                  </a:lnTo>
                  <a:lnTo>
                    <a:pt x="2" y="1734"/>
                  </a:lnTo>
                  <a:lnTo>
                    <a:pt x="3" y="1725"/>
                  </a:lnTo>
                  <a:lnTo>
                    <a:pt x="3" y="1717"/>
                  </a:lnTo>
                  <a:lnTo>
                    <a:pt x="3" y="1708"/>
                  </a:lnTo>
                  <a:lnTo>
                    <a:pt x="3" y="1699"/>
                  </a:lnTo>
                  <a:lnTo>
                    <a:pt x="3" y="1690"/>
                  </a:lnTo>
                  <a:lnTo>
                    <a:pt x="4" y="1681"/>
                  </a:lnTo>
                  <a:lnTo>
                    <a:pt x="4" y="1672"/>
                  </a:lnTo>
                  <a:lnTo>
                    <a:pt x="4" y="1664"/>
                  </a:lnTo>
                  <a:lnTo>
                    <a:pt x="5" y="1655"/>
                  </a:lnTo>
                  <a:lnTo>
                    <a:pt x="5" y="1646"/>
                  </a:lnTo>
                  <a:lnTo>
                    <a:pt x="5" y="1637"/>
                  </a:lnTo>
                  <a:lnTo>
                    <a:pt x="5" y="1629"/>
                  </a:lnTo>
                  <a:lnTo>
                    <a:pt x="6" y="1620"/>
                  </a:lnTo>
                  <a:lnTo>
                    <a:pt x="6" y="1611"/>
                  </a:lnTo>
                  <a:lnTo>
                    <a:pt x="6" y="1602"/>
                  </a:lnTo>
                  <a:lnTo>
                    <a:pt x="7" y="1594"/>
                  </a:lnTo>
                  <a:lnTo>
                    <a:pt x="7" y="1585"/>
                  </a:lnTo>
                  <a:lnTo>
                    <a:pt x="7" y="1576"/>
                  </a:lnTo>
                  <a:lnTo>
                    <a:pt x="8" y="1568"/>
                  </a:lnTo>
                  <a:lnTo>
                    <a:pt x="8" y="1559"/>
                  </a:lnTo>
                  <a:lnTo>
                    <a:pt x="9" y="1551"/>
                  </a:lnTo>
                  <a:lnTo>
                    <a:pt x="9" y="1542"/>
                  </a:lnTo>
                  <a:lnTo>
                    <a:pt x="9" y="1533"/>
                  </a:lnTo>
                  <a:lnTo>
                    <a:pt x="10" y="1525"/>
                  </a:lnTo>
                  <a:lnTo>
                    <a:pt x="10" y="1516"/>
                  </a:lnTo>
                  <a:lnTo>
                    <a:pt x="10" y="1508"/>
                  </a:lnTo>
                  <a:lnTo>
                    <a:pt x="11" y="1499"/>
                  </a:lnTo>
                  <a:lnTo>
                    <a:pt x="11" y="1491"/>
                  </a:lnTo>
                  <a:lnTo>
                    <a:pt x="12" y="1482"/>
                  </a:lnTo>
                  <a:lnTo>
                    <a:pt x="12" y="1474"/>
                  </a:lnTo>
                  <a:lnTo>
                    <a:pt x="13" y="1465"/>
                  </a:lnTo>
                  <a:lnTo>
                    <a:pt x="13" y="1457"/>
                  </a:lnTo>
                  <a:lnTo>
                    <a:pt x="14" y="1448"/>
                  </a:lnTo>
                  <a:lnTo>
                    <a:pt x="14" y="1440"/>
                  </a:lnTo>
                  <a:lnTo>
                    <a:pt x="14" y="1431"/>
                  </a:lnTo>
                  <a:lnTo>
                    <a:pt x="15" y="1423"/>
                  </a:lnTo>
                  <a:lnTo>
                    <a:pt x="15" y="1415"/>
                  </a:lnTo>
                  <a:lnTo>
                    <a:pt x="16" y="1406"/>
                  </a:lnTo>
                  <a:lnTo>
                    <a:pt x="16" y="1398"/>
                  </a:lnTo>
                  <a:lnTo>
                    <a:pt x="17" y="1390"/>
                  </a:lnTo>
                  <a:lnTo>
                    <a:pt x="17" y="1381"/>
                  </a:lnTo>
                  <a:lnTo>
                    <a:pt x="18" y="1373"/>
                  </a:lnTo>
                  <a:lnTo>
                    <a:pt x="19" y="1365"/>
                  </a:lnTo>
                  <a:lnTo>
                    <a:pt x="19" y="1356"/>
                  </a:lnTo>
                  <a:lnTo>
                    <a:pt x="20" y="1348"/>
                  </a:lnTo>
                  <a:lnTo>
                    <a:pt x="20" y="1340"/>
                  </a:lnTo>
                  <a:lnTo>
                    <a:pt x="21" y="1332"/>
                  </a:lnTo>
                  <a:lnTo>
                    <a:pt x="21" y="1323"/>
                  </a:lnTo>
                  <a:lnTo>
                    <a:pt x="22" y="1315"/>
                  </a:lnTo>
                  <a:lnTo>
                    <a:pt x="22" y="1307"/>
                  </a:lnTo>
                  <a:lnTo>
                    <a:pt x="23" y="1299"/>
                  </a:lnTo>
                  <a:lnTo>
                    <a:pt x="24" y="1291"/>
                  </a:lnTo>
                  <a:lnTo>
                    <a:pt x="24" y="1283"/>
                  </a:lnTo>
                  <a:lnTo>
                    <a:pt x="25" y="1275"/>
                  </a:lnTo>
                  <a:lnTo>
                    <a:pt x="25" y="1266"/>
                  </a:lnTo>
                  <a:lnTo>
                    <a:pt x="26" y="1258"/>
                  </a:lnTo>
                  <a:lnTo>
                    <a:pt x="27" y="1250"/>
                  </a:lnTo>
                  <a:lnTo>
                    <a:pt x="27" y="1242"/>
                  </a:lnTo>
                  <a:lnTo>
                    <a:pt x="28" y="1234"/>
                  </a:lnTo>
                  <a:lnTo>
                    <a:pt x="29" y="1226"/>
                  </a:lnTo>
                  <a:lnTo>
                    <a:pt x="29" y="1218"/>
                  </a:lnTo>
                  <a:lnTo>
                    <a:pt x="30" y="1210"/>
                  </a:lnTo>
                  <a:lnTo>
                    <a:pt x="31" y="1202"/>
                  </a:lnTo>
                  <a:lnTo>
                    <a:pt x="31" y="1194"/>
                  </a:lnTo>
                  <a:lnTo>
                    <a:pt x="32" y="1187"/>
                  </a:lnTo>
                  <a:lnTo>
                    <a:pt x="33" y="1179"/>
                  </a:lnTo>
                  <a:lnTo>
                    <a:pt x="33" y="1171"/>
                  </a:lnTo>
                  <a:lnTo>
                    <a:pt x="34" y="1163"/>
                  </a:lnTo>
                  <a:lnTo>
                    <a:pt x="35" y="1155"/>
                  </a:lnTo>
                  <a:lnTo>
                    <a:pt x="35" y="1147"/>
                  </a:lnTo>
                  <a:lnTo>
                    <a:pt x="36" y="1139"/>
                  </a:lnTo>
                  <a:lnTo>
                    <a:pt x="37" y="1132"/>
                  </a:lnTo>
                  <a:lnTo>
                    <a:pt x="38" y="1124"/>
                  </a:lnTo>
                  <a:lnTo>
                    <a:pt x="38" y="1116"/>
                  </a:lnTo>
                  <a:lnTo>
                    <a:pt x="39" y="1108"/>
                  </a:lnTo>
                  <a:lnTo>
                    <a:pt x="40" y="1101"/>
                  </a:lnTo>
                  <a:lnTo>
                    <a:pt x="41" y="1093"/>
                  </a:lnTo>
                  <a:lnTo>
                    <a:pt x="41" y="1085"/>
                  </a:lnTo>
                  <a:lnTo>
                    <a:pt x="42" y="1078"/>
                  </a:lnTo>
                  <a:lnTo>
                    <a:pt x="43" y="1070"/>
                  </a:lnTo>
                  <a:lnTo>
                    <a:pt x="44" y="1062"/>
                  </a:lnTo>
                  <a:lnTo>
                    <a:pt x="45" y="1055"/>
                  </a:lnTo>
                  <a:lnTo>
                    <a:pt x="45" y="1047"/>
                  </a:lnTo>
                  <a:lnTo>
                    <a:pt x="46" y="1040"/>
                  </a:lnTo>
                  <a:lnTo>
                    <a:pt x="47" y="1032"/>
                  </a:lnTo>
                  <a:lnTo>
                    <a:pt x="48" y="1025"/>
                  </a:lnTo>
                  <a:lnTo>
                    <a:pt x="49" y="1017"/>
                  </a:lnTo>
                  <a:lnTo>
                    <a:pt x="49" y="1010"/>
                  </a:lnTo>
                  <a:lnTo>
                    <a:pt x="50" y="1002"/>
                  </a:lnTo>
                  <a:lnTo>
                    <a:pt x="51" y="995"/>
                  </a:lnTo>
                  <a:lnTo>
                    <a:pt x="52" y="987"/>
                  </a:lnTo>
                  <a:lnTo>
                    <a:pt x="53" y="980"/>
                  </a:lnTo>
                  <a:lnTo>
                    <a:pt x="54" y="972"/>
                  </a:lnTo>
                  <a:lnTo>
                    <a:pt x="55" y="965"/>
                  </a:lnTo>
                  <a:lnTo>
                    <a:pt x="55" y="958"/>
                  </a:lnTo>
                  <a:lnTo>
                    <a:pt x="56" y="950"/>
                  </a:lnTo>
                  <a:lnTo>
                    <a:pt x="57" y="943"/>
                  </a:lnTo>
                  <a:lnTo>
                    <a:pt x="58" y="936"/>
                  </a:lnTo>
                  <a:lnTo>
                    <a:pt x="59" y="929"/>
                  </a:lnTo>
                  <a:lnTo>
                    <a:pt x="60" y="921"/>
                  </a:lnTo>
                  <a:lnTo>
                    <a:pt x="61" y="914"/>
                  </a:lnTo>
                  <a:lnTo>
                    <a:pt x="62" y="907"/>
                  </a:lnTo>
                  <a:lnTo>
                    <a:pt x="63" y="900"/>
                  </a:lnTo>
                  <a:lnTo>
                    <a:pt x="64" y="893"/>
                  </a:lnTo>
                  <a:lnTo>
                    <a:pt x="65" y="885"/>
                  </a:lnTo>
                  <a:lnTo>
                    <a:pt x="66" y="878"/>
                  </a:lnTo>
                  <a:lnTo>
                    <a:pt x="66" y="871"/>
                  </a:lnTo>
                  <a:lnTo>
                    <a:pt x="67" y="864"/>
                  </a:lnTo>
                  <a:lnTo>
                    <a:pt x="68" y="857"/>
                  </a:lnTo>
                  <a:lnTo>
                    <a:pt x="69" y="850"/>
                  </a:lnTo>
                  <a:lnTo>
                    <a:pt x="70" y="843"/>
                  </a:lnTo>
                  <a:lnTo>
                    <a:pt x="71" y="836"/>
                  </a:lnTo>
                  <a:lnTo>
                    <a:pt x="72" y="829"/>
                  </a:lnTo>
                  <a:lnTo>
                    <a:pt x="73" y="822"/>
                  </a:lnTo>
                  <a:lnTo>
                    <a:pt x="74" y="815"/>
                  </a:lnTo>
                  <a:lnTo>
                    <a:pt x="75" y="809"/>
                  </a:lnTo>
                  <a:lnTo>
                    <a:pt x="76" y="803"/>
                  </a:lnTo>
                  <a:lnTo>
                    <a:pt x="77" y="796"/>
                  </a:lnTo>
                  <a:lnTo>
                    <a:pt x="78" y="789"/>
                  </a:lnTo>
                  <a:lnTo>
                    <a:pt x="79" y="782"/>
                  </a:lnTo>
                  <a:lnTo>
                    <a:pt x="80" y="775"/>
                  </a:lnTo>
                  <a:lnTo>
                    <a:pt x="81" y="769"/>
                  </a:lnTo>
                  <a:lnTo>
                    <a:pt x="82" y="762"/>
                  </a:lnTo>
                  <a:lnTo>
                    <a:pt x="83" y="755"/>
                  </a:lnTo>
                  <a:lnTo>
                    <a:pt x="85" y="749"/>
                  </a:lnTo>
                  <a:lnTo>
                    <a:pt x="86" y="742"/>
                  </a:lnTo>
                  <a:lnTo>
                    <a:pt x="87" y="735"/>
                  </a:lnTo>
                  <a:lnTo>
                    <a:pt x="88" y="729"/>
                  </a:lnTo>
                  <a:lnTo>
                    <a:pt x="89" y="722"/>
                  </a:lnTo>
                  <a:lnTo>
                    <a:pt x="90" y="715"/>
                  </a:lnTo>
                  <a:lnTo>
                    <a:pt x="91" y="709"/>
                  </a:lnTo>
                  <a:lnTo>
                    <a:pt x="92" y="702"/>
                  </a:lnTo>
                  <a:lnTo>
                    <a:pt x="93" y="696"/>
                  </a:lnTo>
                  <a:lnTo>
                    <a:pt x="94" y="689"/>
                  </a:lnTo>
                  <a:lnTo>
                    <a:pt x="95" y="683"/>
                  </a:lnTo>
                  <a:lnTo>
                    <a:pt x="96" y="677"/>
                  </a:lnTo>
                  <a:lnTo>
                    <a:pt x="98" y="670"/>
                  </a:lnTo>
                  <a:lnTo>
                    <a:pt x="99" y="664"/>
                  </a:lnTo>
                  <a:lnTo>
                    <a:pt x="100" y="657"/>
                  </a:lnTo>
                  <a:lnTo>
                    <a:pt x="101" y="651"/>
                  </a:lnTo>
                  <a:lnTo>
                    <a:pt x="102" y="645"/>
                  </a:lnTo>
                  <a:lnTo>
                    <a:pt x="103" y="639"/>
                  </a:lnTo>
                  <a:lnTo>
                    <a:pt x="104" y="632"/>
                  </a:lnTo>
                  <a:lnTo>
                    <a:pt x="106" y="626"/>
                  </a:lnTo>
                  <a:lnTo>
                    <a:pt x="107" y="620"/>
                  </a:lnTo>
                  <a:lnTo>
                    <a:pt x="108" y="614"/>
                  </a:lnTo>
                  <a:lnTo>
                    <a:pt x="109" y="608"/>
                  </a:lnTo>
                  <a:lnTo>
                    <a:pt x="110" y="601"/>
                  </a:lnTo>
                  <a:lnTo>
                    <a:pt x="111" y="595"/>
                  </a:lnTo>
                  <a:lnTo>
                    <a:pt x="113" y="589"/>
                  </a:lnTo>
                  <a:lnTo>
                    <a:pt x="114" y="583"/>
                  </a:lnTo>
                  <a:lnTo>
                    <a:pt x="115" y="577"/>
                  </a:lnTo>
                  <a:lnTo>
                    <a:pt x="116" y="571"/>
                  </a:lnTo>
                  <a:lnTo>
                    <a:pt x="117" y="565"/>
                  </a:lnTo>
                  <a:lnTo>
                    <a:pt x="119" y="559"/>
                  </a:lnTo>
                  <a:lnTo>
                    <a:pt x="120" y="553"/>
                  </a:lnTo>
                  <a:lnTo>
                    <a:pt x="121" y="548"/>
                  </a:lnTo>
                  <a:lnTo>
                    <a:pt x="122" y="542"/>
                  </a:lnTo>
                  <a:lnTo>
                    <a:pt x="124" y="536"/>
                  </a:lnTo>
                  <a:lnTo>
                    <a:pt x="125" y="530"/>
                  </a:lnTo>
                  <a:lnTo>
                    <a:pt x="126" y="524"/>
                  </a:lnTo>
                  <a:lnTo>
                    <a:pt x="127" y="518"/>
                  </a:lnTo>
                  <a:lnTo>
                    <a:pt x="129" y="513"/>
                  </a:lnTo>
                  <a:lnTo>
                    <a:pt x="130" y="507"/>
                  </a:lnTo>
                  <a:lnTo>
                    <a:pt x="131" y="501"/>
                  </a:lnTo>
                  <a:lnTo>
                    <a:pt x="132" y="496"/>
                  </a:lnTo>
                  <a:lnTo>
                    <a:pt x="134" y="490"/>
                  </a:lnTo>
                  <a:lnTo>
                    <a:pt x="135" y="484"/>
                  </a:lnTo>
                  <a:lnTo>
                    <a:pt x="136" y="479"/>
                  </a:lnTo>
                  <a:lnTo>
                    <a:pt x="137" y="473"/>
                  </a:lnTo>
                  <a:lnTo>
                    <a:pt x="139" y="468"/>
                  </a:lnTo>
                  <a:lnTo>
                    <a:pt x="140" y="462"/>
                  </a:lnTo>
                  <a:lnTo>
                    <a:pt x="141" y="457"/>
                  </a:lnTo>
                  <a:lnTo>
                    <a:pt x="143" y="451"/>
                  </a:lnTo>
                  <a:lnTo>
                    <a:pt x="144" y="446"/>
                  </a:lnTo>
                  <a:lnTo>
                    <a:pt x="145" y="441"/>
                  </a:lnTo>
                  <a:lnTo>
                    <a:pt x="147" y="435"/>
                  </a:lnTo>
                  <a:lnTo>
                    <a:pt x="148" y="430"/>
                  </a:lnTo>
                  <a:lnTo>
                    <a:pt x="149" y="425"/>
                  </a:lnTo>
                  <a:lnTo>
                    <a:pt x="151" y="419"/>
                  </a:lnTo>
                  <a:lnTo>
                    <a:pt x="152" y="414"/>
                  </a:lnTo>
                  <a:lnTo>
                    <a:pt x="153" y="409"/>
                  </a:lnTo>
                  <a:lnTo>
                    <a:pt x="155" y="404"/>
                  </a:lnTo>
                  <a:lnTo>
                    <a:pt x="156" y="399"/>
                  </a:lnTo>
                  <a:lnTo>
                    <a:pt x="157" y="394"/>
                  </a:lnTo>
                  <a:lnTo>
                    <a:pt x="159" y="388"/>
                  </a:lnTo>
                  <a:lnTo>
                    <a:pt x="160" y="383"/>
                  </a:lnTo>
                  <a:lnTo>
                    <a:pt x="162" y="378"/>
                  </a:lnTo>
                  <a:lnTo>
                    <a:pt x="163" y="373"/>
                  </a:lnTo>
                  <a:lnTo>
                    <a:pt x="164" y="368"/>
                  </a:lnTo>
                  <a:lnTo>
                    <a:pt x="166" y="363"/>
                  </a:lnTo>
                  <a:lnTo>
                    <a:pt x="167" y="358"/>
                  </a:lnTo>
                  <a:lnTo>
                    <a:pt x="168" y="354"/>
                  </a:lnTo>
                  <a:lnTo>
                    <a:pt x="170" y="349"/>
                  </a:lnTo>
                  <a:lnTo>
                    <a:pt x="171" y="344"/>
                  </a:lnTo>
                  <a:lnTo>
                    <a:pt x="173" y="339"/>
                  </a:lnTo>
                  <a:lnTo>
                    <a:pt x="174" y="334"/>
                  </a:lnTo>
                  <a:lnTo>
                    <a:pt x="175" y="330"/>
                  </a:lnTo>
                  <a:lnTo>
                    <a:pt x="177" y="325"/>
                  </a:lnTo>
                  <a:lnTo>
                    <a:pt x="178" y="320"/>
                  </a:lnTo>
                  <a:lnTo>
                    <a:pt x="180" y="315"/>
                  </a:lnTo>
                  <a:lnTo>
                    <a:pt x="181" y="311"/>
                  </a:lnTo>
                  <a:lnTo>
                    <a:pt x="183" y="306"/>
                  </a:lnTo>
                  <a:lnTo>
                    <a:pt x="184" y="302"/>
                  </a:lnTo>
                  <a:lnTo>
                    <a:pt x="186" y="297"/>
                  </a:lnTo>
                  <a:lnTo>
                    <a:pt x="187" y="293"/>
                  </a:lnTo>
                  <a:lnTo>
                    <a:pt x="188" y="288"/>
                  </a:lnTo>
                  <a:lnTo>
                    <a:pt x="190" y="284"/>
                  </a:lnTo>
                  <a:lnTo>
                    <a:pt x="191" y="279"/>
                  </a:lnTo>
                  <a:lnTo>
                    <a:pt x="193" y="275"/>
                  </a:lnTo>
                  <a:lnTo>
                    <a:pt x="194" y="271"/>
                  </a:lnTo>
                  <a:lnTo>
                    <a:pt x="196" y="266"/>
                  </a:lnTo>
                  <a:lnTo>
                    <a:pt x="197" y="262"/>
                  </a:lnTo>
                  <a:lnTo>
                    <a:pt x="199" y="258"/>
                  </a:lnTo>
                  <a:lnTo>
                    <a:pt x="200" y="254"/>
                  </a:lnTo>
                  <a:lnTo>
                    <a:pt x="202" y="249"/>
                  </a:lnTo>
                  <a:lnTo>
                    <a:pt x="203" y="245"/>
                  </a:lnTo>
                  <a:lnTo>
                    <a:pt x="205" y="241"/>
                  </a:lnTo>
                  <a:lnTo>
                    <a:pt x="206" y="237"/>
                  </a:lnTo>
                  <a:lnTo>
                    <a:pt x="208" y="233"/>
                  </a:lnTo>
                  <a:lnTo>
                    <a:pt x="209" y="229"/>
                  </a:lnTo>
                  <a:lnTo>
                    <a:pt x="211" y="225"/>
                  </a:lnTo>
                  <a:lnTo>
                    <a:pt x="212" y="221"/>
                  </a:lnTo>
                  <a:lnTo>
                    <a:pt x="214" y="217"/>
                  </a:lnTo>
                  <a:lnTo>
                    <a:pt x="215" y="213"/>
                  </a:lnTo>
                  <a:lnTo>
                    <a:pt x="217" y="209"/>
                  </a:lnTo>
                  <a:lnTo>
                    <a:pt x="218" y="205"/>
                  </a:lnTo>
                  <a:lnTo>
                    <a:pt x="220" y="202"/>
                  </a:lnTo>
                  <a:lnTo>
                    <a:pt x="221" y="198"/>
                  </a:lnTo>
                  <a:lnTo>
                    <a:pt x="223" y="194"/>
                  </a:lnTo>
                  <a:lnTo>
                    <a:pt x="225" y="190"/>
                  </a:lnTo>
                  <a:lnTo>
                    <a:pt x="226" y="187"/>
                  </a:lnTo>
                  <a:lnTo>
                    <a:pt x="227" y="183"/>
                  </a:lnTo>
                  <a:lnTo>
                    <a:pt x="228" y="179"/>
                  </a:lnTo>
                  <a:lnTo>
                    <a:pt x="230" y="176"/>
                  </a:lnTo>
                  <a:lnTo>
                    <a:pt x="231" y="172"/>
                  </a:lnTo>
                  <a:lnTo>
                    <a:pt x="233" y="169"/>
                  </a:lnTo>
                  <a:lnTo>
                    <a:pt x="235" y="165"/>
                  </a:lnTo>
                  <a:lnTo>
                    <a:pt x="236" y="162"/>
                  </a:lnTo>
                  <a:lnTo>
                    <a:pt x="238" y="158"/>
                  </a:lnTo>
                  <a:lnTo>
                    <a:pt x="239" y="155"/>
                  </a:lnTo>
                  <a:lnTo>
                    <a:pt x="241" y="152"/>
                  </a:lnTo>
                  <a:lnTo>
                    <a:pt x="242" y="148"/>
                  </a:lnTo>
                  <a:lnTo>
                    <a:pt x="244" y="145"/>
                  </a:lnTo>
                  <a:lnTo>
                    <a:pt x="246" y="142"/>
                  </a:lnTo>
                  <a:lnTo>
                    <a:pt x="247" y="139"/>
                  </a:lnTo>
                  <a:lnTo>
                    <a:pt x="249" y="135"/>
                  </a:lnTo>
                  <a:lnTo>
                    <a:pt x="251" y="132"/>
                  </a:lnTo>
                  <a:lnTo>
                    <a:pt x="252" y="129"/>
                  </a:lnTo>
                  <a:lnTo>
                    <a:pt x="254" y="126"/>
                  </a:lnTo>
                  <a:lnTo>
                    <a:pt x="255" y="123"/>
                  </a:lnTo>
                  <a:lnTo>
                    <a:pt x="257" y="120"/>
                  </a:lnTo>
                  <a:lnTo>
                    <a:pt x="259" y="117"/>
                  </a:lnTo>
                  <a:lnTo>
                    <a:pt x="260" y="114"/>
                  </a:lnTo>
                  <a:lnTo>
                    <a:pt x="262" y="111"/>
                  </a:lnTo>
                  <a:lnTo>
                    <a:pt x="264" y="108"/>
                  </a:lnTo>
                  <a:lnTo>
                    <a:pt x="265" y="106"/>
                  </a:lnTo>
                  <a:lnTo>
                    <a:pt x="267" y="103"/>
                  </a:lnTo>
                  <a:lnTo>
                    <a:pt x="268" y="100"/>
                  </a:lnTo>
                  <a:lnTo>
                    <a:pt x="270" y="97"/>
                  </a:lnTo>
                  <a:lnTo>
                    <a:pt x="272" y="95"/>
                  </a:lnTo>
                  <a:lnTo>
                    <a:pt x="273" y="92"/>
                  </a:lnTo>
                  <a:lnTo>
                    <a:pt x="275" y="89"/>
                  </a:lnTo>
                  <a:lnTo>
                    <a:pt x="277" y="87"/>
                  </a:lnTo>
                  <a:lnTo>
                    <a:pt x="278" y="84"/>
                  </a:lnTo>
                  <a:lnTo>
                    <a:pt x="280" y="82"/>
                  </a:lnTo>
                  <a:lnTo>
                    <a:pt x="282" y="79"/>
                  </a:lnTo>
                  <a:lnTo>
                    <a:pt x="283" y="77"/>
                  </a:lnTo>
                  <a:lnTo>
                    <a:pt x="285" y="74"/>
                  </a:lnTo>
                  <a:lnTo>
                    <a:pt x="287" y="72"/>
                  </a:lnTo>
                  <a:lnTo>
                    <a:pt x="288" y="70"/>
                  </a:lnTo>
                  <a:lnTo>
                    <a:pt x="290" y="67"/>
                  </a:lnTo>
                  <a:lnTo>
                    <a:pt x="292" y="65"/>
                  </a:lnTo>
                  <a:lnTo>
                    <a:pt x="294" y="63"/>
                  </a:lnTo>
                  <a:lnTo>
                    <a:pt x="295" y="61"/>
                  </a:lnTo>
                  <a:lnTo>
                    <a:pt x="297" y="59"/>
                  </a:lnTo>
                  <a:lnTo>
                    <a:pt x="299" y="56"/>
                  </a:lnTo>
                  <a:lnTo>
                    <a:pt x="300" y="54"/>
                  </a:lnTo>
                  <a:lnTo>
                    <a:pt x="302" y="52"/>
                  </a:lnTo>
                  <a:lnTo>
                    <a:pt x="304" y="50"/>
                  </a:lnTo>
                  <a:lnTo>
                    <a:pt x="306" y="48"/>
                  </a:lnTo>
                  <a:lnTo>
                    <a:pt x="307" y="46"/>
                  </a:lnTo>
                  <a:lnTo>
                    <a:pt x="309" y="45"/>
                  </a:lnTo>
                  <a:lnTo>
                    <a:pt x="311" y="43"/>
                  </a:lnTo>
                  <a:lnTo>
                    <a:pt x="312" y="41"/>
                  </a:lnTo>
                  <a:lnTo>
                    <a:pt x="314" y="39"/>
                  </a:lnTo>
                  <a:lnTo>
                    <a:pt x="316" y="37"/>
                  </a:lnTo>
                  <a:lnTo>
                    <a:pt x="318" y="36"/>
                  </a:lnTo>
                  <a:lnTo>
                    <a:pt x="319" y="34"/>
                  </a:lnTo>
                  <a:lnTo>
                    <a:pt x="321" y="32"/>
                  </a:lnTo>
                  <a:lnTo>
                    <a:pt x="323" y="31"/>
                  </a:lnTo>
                  <a:lnTo>
                    <a:pt x="325" y="29"/>
                  </a:lnTo>
                  <a:lnTo>
                    <a:pt x="326" y="28"/>
                  </a:lnTo>
                  <a:lnTo>
                    <a:pt x="328" y="26"/>
                  </a:lnTo>
                  <a:lnTo>
                    <a:pt x="330" y="25"/>
                  </a:lnTo>
                  <a:lnTo>
                    <a:pt x="332" y="24"/>
                  </a:lnTo>
                  <a:lnTo>
                    <a:pt x="333" y="22"/>
                  </a:lnTo>
                  <a:lnTo>
                    <a:pt x="335" y="21"/>
                  </a:lnTo>
                  <a:lnTo>
                    <a:pt x="337" y="20"/>
                  </a:lnTo>
                  <a:lnTo>
                    <a:pt x="339" y="18"/>
                  </a:lnTo>
                  <a:lnTo>
                    <a:pt x="340" y="17"/>
                  </a:lnTo>
                  <a:lnTo>
                    <a:pt x="342" y="16"/>
                  </a:lnTo>
                  <a:lnTo>
                    <a:pt x="344" y="15"/>
                  </a:lnTo>
                  <a:lnTo>
                    <a:pt x="346" y="14"/>
                  </a:lnTo>
                  <a:lnTo>
                    <a:pt x="347" y="13"/>
                  </a:lnTo>
                  <a:lnTo>
                    <a:pt x="349" y="12"/>
                  </a:lnTo>
                  <a:lnTo>
                    <a:pt x="351" y="11"/>
                  </a:lnTo>
                  <a:lnTo>
                    <a:pt x="353" y="10"/>
                  </a:lnTo>
                  <a:lnTo>
                    <a:pt x="355" y="9"/>
                  </a:lnTo>
                  <a:lnTo>
                    <a:pt x="356" y="8"/>
                  </a:lnTo>
                  <a:lnTo>
                    <a:pt x="358" y="7"/>
                  </a:lnTo>
                  <a:lnTo>
                    <a:pt x="360" y="7"/>
                  </a:lnTo>
                  <a:lnTo>
                    <a:pt x="362" y="6"/>
                  </a:lnTo>
                  <a:lnTo>
                    <a:pt x="364" y="5"/>
                  </a:lnTo>
                  <a:lnTo>
                    <a:pt x="365" y="5"/>
                  </a:lnTo>
                  <a:lnTo>
                    <a:pt x="367" y="4"/>
                  </a:lnTo>
                  <a:lnTo>
                    <a:pt x="369" y="3"/>
                  </a:lnTo>
                  <a:lnTo>
                    <a:pt x="371" y="3"/>
                  </a:lnTo>
                  <a:lnTo>
                    <a:pt x="373" y="2"/>
                  </a:lnTo>
                  <a:lnTo>
                    <a:pt x="374" y="2"/>
                  </a:lnTo>
                  <a:lnTo>
                    <a:pt x="376" y="2"/>
                  </a:lnTo>
                  <a:lnTo>
                    <a:pt x="378" y="1"/>
                  </a:lnTo>
                  <a:lnTo>
                    <a:pt x="380" y="1"/>
                  </a:lnTo>
                  <a:lnTo>
                    <a:pt x="382" y="1"/>
                  </a:lnTo>
                  <a:lnTo>
                    <a:pt x="384" y="0"/>
                  </a:lnTo>
                  <a:lnTo>
                    <a:pt x="385" y="0"/>
                  </a:lnTo>
                  <a:lnTo>
                    <a:pt x="387" y="0"/>
                  </a:lnTo>
                  <a:lnTo>
                    <a:pt x="389" y="0"/>
                  </a:lnTo>
                  <a:lnTo>
                    <a:pt x="391" y="0"/>
                  </a:lnTo>
                  <a:lnTo>
                    <a:pt x="393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3498850" y="4616450"/>
            <a:ext cx="1616075" cy="330200"/>
          </a:xfrm>
          <a:prstGeom prst="ellipse">
            <a:avLst/>
          </a:prstGeom>
          <a:gradFill rotWithShape="0">
            <a:gsLst>
              <a:gs pos="0">
                <a:schemeClr val="hlink">
                  <a:alpha val="25000"/>
                </a:schemeClr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Freeform 13"/>
          <p:cNvSpPr>
            <a:spLocks/>
          </p:cNvSpPr>
          <p:nvPr/>
        </p:nvSpPr>
        <p:spPr bwMode="auto">
          <a:xfrm>
            <a:off x="4310063" y="1905000"/>
            <a:ext cx="1588" cy="3136900"/>
          </a:xfrm>
          <a:custGeom>
            <a:avLst/>
            <a:gdLst/>
            <a:ahLst/>
            <a:cxnLst>
              <a:cxn ang="0">
                <a:pos x="0" y="1975"/>
              </a:cxn>
              <a:cxn ang="0">
                <a:pos x="0" y="0"/>
              </a:cxn>
            </a:cxnLst>
            <a:rect l="0" t="0" r="r" b="b"/>
            <a:pathLst>
              <a:path w="1" h="1976">
                <a:moveTo>
                  <a:pt x="0" y="1975"/>
                </a:move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00" name="B0 ion"/>
          <p:cNvGrpSpPr/>
          <p:nvPr/>
        </p:nvGrpSpPr>
        <p:grpSpPr>
          <a:xfrm>
            <a:off x="4014788" y="4568825"/>
            <a:ext cx="695325" cy="411163"/>
            <a:chOff x="4014788" y="4568825"/>
            <a:chExt cx="695325" cy="411163"/>
          </a:xfrm>
        </p:grpSpPr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4624388" y="4899025"/>
              <a:ext cx="85725" cy="36513"/>
            </a:xfrm>
            <a:custGeom>
              <a:avLst/>
              <a:gdLst/>
              <a:ahLst/>
              <a:cxnLst>
                <a:cxn ang="0">
                  <a:pos x="53" y="22"/>
                </a:cxn>
                <a:cxn ang="0">
                  <a:pos x="0" y="0"/>
                </a:cxn>
              </a:cxnLst>
              <a:rect l="0" t="0" r="r" b="b"/>
              <a:pathLst>
                <a:path w="54" h="23">
                  <a:moveTo>
                    <a:pt x="53" y="22"/>
                  </a:move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4640263" y="4933950"/>
              <a:ext cx="65088" cy="46038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0" y="28"/>
                </a:cxn>
              </a:cxnLst>
              <a:rect l="0" t="0" r="r" b="b"/>
              <a:pathLst>
                <a:path w="41" h="29">
                  <a:moveTo>
                    <a:pt x="40" y="0"/>
                  </a:moveTo>
                  <a:lnTo>
                    <a:pt x="0" y="28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4014788" y="4568825"/>
              <a:ext cx="77788" cy="53975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48" y="0"/>
                </a:cxn>
              </a:cxnLst>
              <a:rect l="0" t="0" r="r" b="b"/>
              <a:pathLst>
                <a:path w="49" h="34">
                  <a:moveTo>
                    <a:pt x="0" y="33"/>
                  </a:moveTo>
                  <a:lnTo>
                    <a:pt x="48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4022725" y="4618038"/>
              <a:ext cx="60325" cy="412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25"/>
                </a:cxn>
              </a:cxnLst>
              <a:rect l="0" t="0" r="r" b="b"/>
              <a:pathLst>
                <a:path w="38" h="26">
                  <a:moveTo>
                    <a:pt x="0" y="0"/>
                  </a:moveTo>
                  <a:lnTo>
                    <a:pt x="37" y="25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7" name="B 0"/>
          <p:cNvGrpSpPr/>
          <p:nvPr/>
        </p:nvGrpSpPr>
        <p:grpSpPr>
          <a:xfrm>
            <a:off x="3481388" y="4745038"/>
            <a:ext cx="1635125" cy="73025"/>
            <a:chOff x="3481388" y="4745038"/>
            <a:chExt cx="1635125" cy="73025"/>
          </a:xfrm>
        </p:grpSpPr>
        <p:sp>
          <p:nvSpPr>
            <p:cNvPr id="27" name="Freeform 28"/>
            <p:cNvSpPr>
              <a:spLocks/>
            </p:cNvSpPr>
            <p:nvPr/>
          </p:nvSpPr>
          <p:spPr bwMode="auto">
            <a:xfrm>
              <a:off x="4598988" y="4781550"/>
              <a:ext cx="517525" cy="1588"/>
            </a:xfrm>
            <a:custGeom>
              <a:avLst/>
              <a:gdLst/>
              <a:ahLst/>
              <a:cxnLst>
                <a:cxn ang="0">
                  <a:pos x="325" y="0"/>
                </a:cxn>
                <a:cxn ang="0">
                  <a:pos x="0" y="0"/>
                </a:cxn>
              </a:cxnLst>
              <a:rect l="0" t="0" r="r" b="b"/>
              <a:pathLst>
                <a:path w="326" h="1">
                  <a:moveTo>
                    <a:pt x="325" y="0"/>
                  </a:move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9"/>
            <p:cNvSpPr>
              <a:spLocks/>
            </p:cNvSpPr>
            <p:nvPr/>
          </p:nvSpPr>
          <p:spPr bwMode="auto">
            <a:xfrm>
              <a:off x="3481388" y="4786313"/>
              <a:ext cx="517525" cy="1588"/>
            </a:xfrm>
            <a:custGeom>
              <a:avLst/>
              <a:gdLst/>
              <a:ahLst/>
              <a:cxnLst>
                <a:cxn ang="0">
                  <a:pos x="325" y="0"/>
                </a:cxn>
                <a:cxn ang="0">
                  <a:pos x="0" y="0"/>
                </a:cxn>
              </a:cxnLst>
              <a:rect l="0" t="0" r="r" b="b"/>
              <a:pathLst>
                <a:path w="326" h="1">
                  <a:moveTo>
                    <a:pt x="325" y="0"/>
                  </a:move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4598988" y="4745038"/>
              <a:ext cx="58738" cy="42863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36" y="0"/>
                </a:cxn>
              </a:cxnLst>
              <a:rect l="0" t="0" r="r" b="b"/>
              <a:pathLst>
                <a:path w="37" h="27">
                  <a:moveTo>
                    <a:pt x="0" y="26"/>
                  </a:moveTo>
                  <a:lnTo>
                    <a:pt x="36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4606925" y="4786313"/>
              <a:ext cx="42863" cy="238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14"/>
                </a:cxn>
              </a:cxnLst>
              <a:rect l="0" t="0" r="r" b="b"/>
              <a:pathLst>
                <a:path w="27" h="15">
                  <a:moveTo>
                    <a:pt x="0" y="0"/>
                  </a:moveTo>
                  <a:lnTo>
                    <a:pt x="26" y="14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2"/>
            <p:cNvSpPr>
              <a:spLocks/>
            </p:cNvSpPr>
            <p:nvPr/>
          </p:nvSpPr>
          <p:spPr bwMode="auto">
            <a:xfrm>
              <a:off x="3941763" y="4756150"/>
              <a:ext cx="53975" cy="31750"/>
            </a:xfrm>
            <a:custGeom>
              <a:avLst/>
              <a:gdLst/>
              <a:ahLst/>
              <a:cxnLst>
                <a:cxn ang="0">
                  <a:pos x="33" y="19"/>
                </a:cxn>
                <a:cxn ang="0">
                  <a:pos x="0" y="0"/>
                </a:cxn>
              </a:cxnLst>
              <a:rect l="0" t="0" r="r" b="b"/>
              <a:pathLst>
                <a:path w="34" h="20">
                  <a:moveTo>
                    <a:pt x="33" y="19"/>
                  </a:move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>
              <a:off x="3948113" y="4786313"/>
              <a:ext cx="42863" cy="31750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19"/>
                </a:cxn>
              </a:cxnLst>
              <a:rect l="0" t="0" r="r" b="b"/>
              <a:pathLst>
                <a:path w="27" h="20">
                  <a:moveTo>
                    <a:pt x="26" y="0"/>
                  </a:moveTo>
                  <a:lnTo>
                    <a:pt x="0" y="19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" name="Rectangle 42"/>
          <p:cNvSpPr>
            <a:spLocks noChangeArrowheads="1"/>
          </p:cNvSpPr>
          <p:nvPr/>
        </p:nvSpPr>
        <p:spPr bwMode="auto">
          <a:xfrm>
            <a:off x="2255838" y="3055938"/>
            <a:ext cx="966788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r>
              <a:rPr lang="en-US" sz="1500" b="1">
                <a:solidFill>
                  <a:srgbClr val="000000"/>
                </a:solidFill>
              </a:rPr>
              <a:t>Magnetic field lines outside the Penning trap</a:t>
            </a:r>
          </a:p>
        </p:txBody>
      </p:sp>
      <p:sp>
        <p:nvSpPr>
          <p:cNvPr id="42" name="Rectangle 43"/>
          <p:cNvSpPr>
            <a:spLocks noChangeArrowheads="1"/>
          </p:cNvSpPr>
          <p:nvPr/>
        </p:nvSpPr>
        <p:spPr bwMode="auto">
          <a:xfrm>
            <a:off x="3051175" y="5935663"/>
            <a:ext cx="2546350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r>
              <a:rPr lang="en-US" sz="1800" b="1">
                <a:solidFill>
                  <a:srgbClr val="000000"/>
                </a:solidFill>
              </a:rPr>
              <a:t>Ions from the Penning trap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3979863" y="5181600"/>
            <a:ext cx="669925" cy="766763"/>
            <a:chOff x="3979863" y="5181600"/>
            <a:chExt cx="669925" cy="766763"/>
          </a:xfrm>
        </p:grpSpPr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3979863" y="5283200"/>
              <a:ext cx="652463" cy="665163"/>
            </a:xfrm>
            <a:custGeom>
              <a:avLst/>
              <a:gdLst/>
              <a:ahLst/>
              <a:cxnLst>
                <a:cxn ang="0">
                  <a:pos x="207" y="1"/>
                </a:cxn>
                <a:cxn ang="0">
                  <a:pos x="215" y="7"/>
                </a:cxn>
                <a:cxn ang="0">
                  <a:pos x="229" y="17"/>
                </a:cxn>
                <a:cxn ang="0">
                  <a:pos x="248" y="30"/>
                </a:cxn>
                <a:cxn ang="0">
                  <a:pos x="270" y="46"/>
                </a:cxn>
                <a:cxn ang="0">
                  <a:pos x="296" y="64"/>
                </a:cxn>
                <a:cxn ang="0">
                  <a:pos x="324" y="84"/>
                </a:cxn>
                <a:cxn ang="0">
                  <a:pos x="353" y="104"/>
                </a:cxn>
                <a:cxn ang="0">
                  <a:pos x="382" y="125"/>
                </a:cxn>
                <a:cxn ang="0">
                  <a:pos x="410" y="145"/>
                </a:cxn>
                <a:cxn ang="0">
                  <a:pos x="399" y="145"/>
                </a:cxn>
                <a:cxn ang="0">
                  <a:pos x="364" y="145"/>
                </a:cxn>
                <a:cxn ang="0">
                  <a:pos x="326" y="145"/>
                </a:cxn>
                <a:cxn ang="0">
                  <a:pos x="308" y="145"/>
                </a:cxn>
                <a:cxn ang="0">
                  <a:pos x="308" y="160"/>
                </a:cxn>
                <a:cxn ang="0">
                  <a:pos x="308" y="186"/>
                </a:cxn>
                <a:cxn ang="0">
                  <a:pos x="308" y="216"/>
                </a:cxn>
                <a:cxn ang="0">
                  <a:pos x="308" y="250"/>
                </a:cxn>
                <a:cxn ang="0">
                  <a:pos x="308" y="284"/>
                </a:cxn>
                <a:cxn ang="0">
                  <a:pos x="308" y="318"/>
                </a:cxn>
                <a:cxn ang="0">
                  <a:pos x="308" y="349"/>
                </a:cxn>
                <a:cxn ang="0">
                  <a:pos x="308" y="377"/>
                </a:cxn>
                <a:cxn ang="0">
                  <a:pos x="308" y="399"/>
                </a:cxn>
                <a:cxn ang="0">
                  <a:pos x="308" y="413"/>
                </a:cxn>
                <a:cxn ang="0">
                  <a:pos x="308" y="418"/>
                </a:cxn>
                <a:cxn ang="0">
                  <a:pos x="302" y="418"/>
                </a:cxn>
                <a:cxn ang="0">
                  <a:pos x="282" y="418"/>
                </a:cxn>
                <a:cxn ang="0">
                  <a:pos x="251" y="418"/>
                </a:cxn>
                <a:cxn ang="0">
                  <a:pos x="214" y="418"/>
                </a:cxn>
                <a:cxn ang="0">
                  <a:pos x="176" y="418"/>
                </a:cxn>
                <a:cxn ang="0">
                  <a:pos x="142" y="418"/>
                </a:cxn>
                <a:cxn ang="0">
                  <a:pos x="116" y="418"/>
                </a:cxn>
                <a:cxn ang="0">
                  <a:pos x="103" y="418"/>
                </a:cxn>
                <a:cxn ang="0">
                  <a:pos x="102" y="417"/>
                </a:cxn>
                <a:cxn ang="0">
                  <a:pos x="102" y="407"/>
                </a:cxn>
                <a:cxn ang="0">
                  <a:pos x="102" y="388"/>
                </a:cxn>
                <a:cxn ang="0">
                  <a:pos x="102" y="364"/>
                </a:cxn>
                <a:cxn ang="0">
                  <a:pos x="102" y="334"/>
                </a:cxn>
                <a:cxn ang="0">
                  <a:pos x="102" y="301"/>
                </a:cxn>
                <a:cxn ang="0">
                  <a:pos x="102" y="267"/>
                </a:cxn>
                <a:cxn ang="0">
                  <a:pos x="102" y="233"/>
                </a:cxn>
                <a:cxn ang="0">
                  <a:pos x="102" y="201"/>
                </a:cxn>
                <a:cxn ang="0">
                  <a:pos x="102" y="172"/>
                </a:cxn>
                <a:cxn ang="0">
                  <a:pos x="102" y="149"/>
                </a:cxn>
                <a:cxn ang="0">
                  <a:pos x="97" y="145"/>
                </a:cxn>
                <a:cxn ang="0">
                  <a:pos x="66" y="145"/>
                </a:cxn>
                <a:cxn ang="0">
                  <a:pos x="26" y="145"/>
                </a:cxn>
                <a:cxn ang="0">
                  <a:pos x="1" y="145"/>
                </a:cxn>
                <a:cxn ang="0">
                  <a:pos x="14" y="135"/>
                </a:cxn>
                <a:cxn ang="0">
                  <a:pos x="43" y="114"/>
                </a:cxn>
                <a:cxn ang="0">
                  <a:pos x="72" y="94"/>
                </a:cxn>
                <a:cxn ang="0">
                  <a:pos x="100" y="74"/>
                </a:cxn>
                <a:cxn ang="0">
                  <a:pos x="127" y="55"/>
                </a:cxn>
                <a:cxn ang="0">
                  <a:pos x="151" y="38"/>
                </a:cxn>
                <a:cxn ang="0">
                  <a:pos x="172" y="23"/>
                </a:cxn>
                <a:cxn ang="0">
                  <a:pos x="188" y="12"/>
                </a:cxn>
                <a:cxn ang="0">
                  <a:pos x="199" y="4"/>
                </a:cxn>
                <a:cxn ang="0">
                  <a:pos x="205" y="0"/>
                </a:cxn>
              </a:cxnLst>
              <a:rect l="0" t="0" r="r" b="b"/>
              <a:pathLst>
                <a:path w="411" h="419">
                  <a:moveTo>
                    <a:pt x="205" y="0"/>
                  </a:moveTo>
                  <a:lnTo>
                    <a:pt x="205" y="0"/>
                  </a:lnTo>
                  <a:lnTo>
                    <a:pt x="206" y="1"/>
                  </a:lnTo>
                  <a:lnTo>
                    <a:pt x="207" y="1"/>
                  </a:lnTo>
                  <a:lnTo>
                    <a:pt x="208" y="2"/>
                  </a:lnTo>
                  <a:lnTo>
                    <a:pt x="210" y="4"/>
                  </a:lnTo>
                  <a:lnTo>
                    <a:pt x="212" y="5"/>
                  </a:lnTo>
                  <a:lnTo>
                    <a:pt x="215" y="7"/>
                  </a:lnTo>
                  <a:lnTo>
                    <a:pt x="218" y="9"/>
                  </a:lnTo>
                  <a:lnTo>
                    <a:pt x="221" y="12"/>
                  </a:lnTo>
                  <a:lnTo>
                    <a:pt x="225" y="14"/>
                  </a:lnTo>
                  <a:lnTo>
                    <a:pt x="229" y="17"/>
                  </a:lnTo>
                  <a:lnTo>
                    <a:pt x="233" y="20"/>
                  </a:lnTo>
                  <a:lnTo>
                    <a:pt x="238" y="23"/>
                  </a:lnTo>
                  <a:lnTo>
                    <a:pt x="243" y="27"/>
                  </a:lnTo>
                  <a:lnTo>
                    <a:pt x="248" y="30"/>
                  </a:lnTo>
                  <a:lnTo>
                    <a:pt x="253" y="34"/>
                  </a:lnTo>
                  <a:lnTo>
                    <a:pt x="259" y="38"/>
                  </a:lnTo>
                  <a:lnTo>
                    <a:pt x="265" y="42"/>
                  </a:lnTo>
                  <a:lnTo>
                    <a:pt x="270" y="46"/>
                  </a:lnTo>
                  <a:lnTo>
                    <a:pt x="277" y="51"/>
                  </a:lnTo>
                  <a:lnTo>
                    <a:pt x="283" y="55"/>
                  </a:lnTo>
                  <a:lnTo>
                    <a:pt x="289" y="60"/>
                  </a:lnTo>
                  <a:lnTo>
                    <a:pt x="296" y="64"/>
                  </a:lnTo>
                  <a:lnTo>
                    <a:pt x="303" y="69"/>
                  </a:lnTo>
                  <a:lnTo>
                    <a:pt x="310" y="74"/>
                  </a:lnTo>
                  <a:lnTo>
                    <a:pt x="317" y="79"/>
                  </a:lnTo>
                  <a:lnTo>
                    <a:pt x="324" y="84"/>
                  </a:lnTo>
                  <a:lnTo>
                    <a:pt x="331" y="89"/>
                  </a:lnTo>
                  <a:lnTo>
                    <a:pt x="338" y="94"/>
                  </a:lnTo>
                  <a:lnTo>
                    <a:pt x="345" y="99"/>
                  </a:lnTo>
                  <a:lnTo>
                    <a:pt x="353" y="104"/>
                  </a:lnTo>
                  <a:lnTo>
                    <a:pt x="360" y="109"/>
                  </a:lnTo>
                  <a:lnTo>
                    <a:pt x="367" y="114"/>
                  </a:lnTo>
                  <a:lnTo>
                    <a:pt x="374" y="120"/>
                  </a:lnTo>
                  <a:lnTo>
                    <a:pt x="382" y="125"/>
                  </a:lnTo>
                  <a:lnTo>
                    <a:pt x="389" y="130"/>
                  </a:lnTo>
                  <a:lnTo>
                    <a:pt x="396" y="135"/>
                  </a:lnTo>
                  <a:lnTo>
                    <a:pt x="403" y="140"/>
                  </a:lnTo>
                  <a:lnTo>
                    <a:pt x="410" y="145"/>
                  </a:lnTo>
                  <a:lnTo>
                    <a:pt x="410" y="145"/>
                  </a:lnTo>
                  <a:lnTo>
                    <a:pt x="409" y="145"/>
                  </a:lnTo>
                  <a:lnTo>
                    <a:pt x="405" y="145"/>
                  </a:lnTo>
                  <a:lnTo>
                    <a:pt x="399" y="145"/>
                  </a:lnTo>
                  <a:lnTo>
                    <a:pt x="392" y="145"/>
                  </a:lnTo>
                  <a:lnTo>
                    <a:pt x="384" y="145"/>
                  </a:lnTo>
                  <a:lnTo>
                    <a:pt x="374" y="145"/>
                  </a:lnTo>
                  <a:lnTo>
                    <a:pt x="364" y="145"/>
                  </a:lnTo>
                  <a:lnTo>
                    <a:pt x="354" y="145"/>
                  </a:lnTo>
                  <a:lnTo>
                    <a:pt x="344" y="145"/>
                  </a:lnTo>
                  <a:lnTo>
                    <a:pt x="334" y="145"/>
                  </a:lnTo>
                  <a:lnTo>
                    <a:pt x="326" y="145"/>
                  </a:lnTo>
                  <a:lnTo>
                    <a:pt x="318" y="145"/>
                  </a:lnTo>
                  <a:lnTo>
                    <a:pt x="312" y="145"/>
                  </a:lnTo>
                  <a:lnTo>
                    <a:pt x="309" y="145"/>
                  </a:lnTo>
                  <a:lnTo>
                    <a:pt x="308" y="145"/>
                  </a:lnTo>
                  <a:lnTo>
                    <a:pt x="308" y="145"/>
                  </a:lnTo>
                  <a:lnTo>
                    <a:pt x="308" y="149"/>
                  </a:lnTo>
                  <a:lnTo>
                    <a:pt x="308" y="155"/>
                  </a:lnTo>
                  <a:lnTo>
                    <a:pt x="308" y="160"/>
                  </a:lnTo>
                  <a:lnTo>
                    <a:pt x="308" y="166"/>
                  </a:lnTo>
                  <a:lnTo>
                    <a:pt x="308" y="172"/>
                  </a:lnTo>
                  <a:lnTo>
                    <a:pt x="308" y="179"/>
                  </a:lnTo>
                  <a:lnTo>
                    <a:pt x="308" y="186"/>
                  </a:lnTo>
                  <a:lnTo>
                    <a:pt x="308" y="193"/>
                  </a:lnTo>
                  <a:lnTo>
                    <a:pt x="308" y="201"/>
                  </a:lnTo>
                  <a:lnTo>
                    <a:pt x="308" y="208"/>
                  </a:lnTo>
                  <a:lnTo>
                    <a:pt x="308" y="216"/>
                  </a:lnTo>
                  <a:lnTo>
                    <a:pt x="308" y="225"/>
                  </a:lnTo>
                  <a:lnTo>
                    <a:pt x="308" y="233"/>
                  </a:lnTo>
                  <a:lnTo>
                    <a:pt x="308" y="241"/>
                  </a:lnTo>
                  <a:lnTo>
                    <a:pt x="308" y="250"/>
                  </a:lnTo>
                  <a:lnTo>
                    <a:pt x="308" y="258"/>
                  </a:lnTo>
                  <a:lnTo>
                    <a:pt x="308" y="267"/>
                  </a:lnTo>
                  <a:lnTo>
                    <a:pt x="308" y="275"/>
                  </a:lnTo>
                  <a:lnTo>
                    <a:pt x="308" y="284"/>
                  </a:lnTo>
                  <a:lnTo>
                    <a:pt x="308" y="293"/>
                  </a:lnTo>
                  <a:lnTo>
                    <a:pt x="308" y="301"/>
                  </a:lnTo>
                  <a:lnTo>
                    <a:pt x="308" y="310"/>
                  </a:lnTo>
                  <a:lnTo>
                    <a:pt x="308" y="318"/>
                  </a:lnTo>
                  <a:lnTo>
                    <a:pt x="308" y="326"/>
                  </a:lnTo>
                  <a:lnTo>
                    <a:pt x="308" y="334"/>
                  </a:lnTo>
                  <a:lnTo>
                    <a:pt x="308" y="342"/>
                  </a:lnTo>
                  <a:lnTo>
                    <a:pt x="308" y="349"/>
                  </a:lnTo>
                  <a:lnTo>
                    <a:pt x="308" y="357"/>
                  </a:lnTo>
                  <a:lnTo>
                    <a:pt x="308" y="364"/>
                  </a:lnTo>
                  <a:lnTo>
                    <a:pt x="308" y="370"/>
                  </a:lnTo>
                  <a:lnTo>
                    <a:pt x="308" y="377"/>
                  </a:lnTo>
                  <a:lnTo>
                    <a:pt x="308" y="383"/>
                  </a:lnTo>
                  <a:lnTo>
                    <a:pt x="308" y="388"/>
                  </a:lnTo>
                  <a:lnTo>
                    <a:pt x="308" y="394"/>
                  </a:lnTo>
                  <a:lnTo>
                    <a:pt x="308" y="399"/>
                  </a:lnTo>
                  <a:lnTo>
                    <a:pt x="308" y="403"/>
                  </a:lnTo>
                  <a:lnTo>
                    <a:pt x="308" y="407"/>
                  </a:lnTo>
                  <a:lnTo>
                    <a:pt x="308" y="410"/>
                  </a:lnTo>
                  <a:lnTo>
                    <a:pt x="308" y="413"/>
                  </a:lnTo>
                  <a:lnTo>
                    <a:pt x="308" y="415"/>
                  </a:lnTo>
                  <a:lnTo>
                    <a:pt x="308" y="417"/>
                  </a:lnTo>
                  <a:lnTo>
                    <a:pt x="308" y="418"/>
                  </a:lnTo>
                  <a:lnTo>
                    <a:pt x="308" y="418"/>
                  </a:lnTo>
                  <a:lnTo>
                    <a:pt x="308" y="418"/>
                  </a:lnTo>
                  <a:lnTo>
                    <a:pt x="307" y="418"/>
                  </a:lnTo>
                  <a:lnTo>
                    <a:pt x="305" y="418"/>
                  </a:lnTo>
                  <a:lnTo>
                    <a:pt x="302" y="418"/>
                  </a:lnTo>
                  <a:lnTo>
                    <a:pt x="299" y="418"/>
                  </a:lnTo>
                  <a:lnTo>
                    <a:pt x="294" y="418"/>
                  </a:lnTo>
                  <a:lnTo>
                    <a:pt x="289" y="418"/>
                  </a:lnTo>
                  <a:lnTo>
                    <a:pt x="282" y="418"/>
                  </a:lnTo>
                  <a:lnTo>
                    <a:pt x="275" y="418"/>
                  </a:lnTo>
                  <a:lnTo>
                    <a:pt x="268" y="418"/>
                  </a:lnTo>
                  <a:lnTo>
                    <a:pt x="260" y="418"/>
                  </a:lnTo>
                  <a:lnTo>
                    <a:pt x="251" y="418"/>
                  </a:lnTo>
                  <a:lnTo>
                    <a:pt x="243" y="418"/>
                  </a:lnTo>
                  <a:lnTo>
                    <a:pt x="233" y="418"/>
                  </a:lnTo>
                  <a:lnTo>
                    <a:pt x="224" y="418"/>
                  </a:lnTo>
                  <a:lnTo>
                    <a:pt x="214" y="418"/>
                  </a:lnTo>
                  <a:lnTo>
                    <a:pt x="205" y="418"/>
                  </a:lnTo>
                  <a:lnTo>
                    <a:pt x="195" y="418"/>
                  </a:lnTo>
                  <a:lnTo>
                    <a:pt x="186" y="418"/>
                  </a:lnTo>
                  <a:lnTo>
                    <a:pt x="176" y="418"/>
                  </a:lnTo>
                  <a:lnTo>
                    <a:pt x="167" y="418"/>
                  </a:lnTo>
                  <a:lnTo>
                    <a:pt x="158" y="418"/>
                  </a:lnTo>
                  <a:lnTo>
                    <a:pt x="150" y="418"/>
                  </a:lnTo>
                  <a:lnTo>
                    <a:pt x="142" y="418"/>
                  </a:lnTo>
                  <a:lnTo>
                    <a:pt x="134" y="418"/>
                  </a:lnTo>
                  <a:lnTo>
                    <a:pt x="127" y="418"/>
                  </a:lnTo>
                  <a:lnTo>
                    <a:pt x="121" y="418"/>
                  </a:lnTo>
                  <a:lnTo>
                    <a:pt x="116" y="418"/>
                  </a:lnTo>
                  <a:lnTo>
                    <a:pt x="111" y="418"/>
                  </a:lnTo>
                  <a:lnTo>
                    <a:pt x="107" y="418"/>
                  </a:lnTo>
                  <a:lnTo>
                    <a:pt x="104" y="418"/>
                  </a:lnTo>
                  <a:lnTo>
                    <a:pt x="103" y="418"/>
                  </a:lnTo>
                  <a:lnTo>
                    <a:pt x="102" y="418"/>
                  </a:lnTo>
                  <a:lnTo>
                    <a:pt x="102" y="418"/>
                  </a:lnTo>
                  <a:lnTo>
                    <a:pt x="102" y="418"/>
                  </a:lnTo>
                  <a:lnTo>
                    <a:pt x="102" y="417"/>
                  </a:lnTo>
                  <a:lnTo>
                    <a:pt x="102" y="415"/>
                  </a:lnTo>
                  <a:lnTo>
                    <a:pt x="102" y="413"/>
                  </a:lnTo>
                  <a:lnTo>
                    <a:pt x="102" y="410"/>
                  </a:lnTo>
                  <a:lnTo>
                    <a:pt x="102" y="407"/>
                  </a:lnTo>
                  <a:lnTo>
                    <a:pt x="102" y="403"/>
                  </a:lnTo>
                  <a:lnTo>
                    <a:pt x="102" y="399"/>
                  </a:lnTo>
                  <a:lnTo>
                    <a:pt x="102" y="394"/>
                  </a:lnTo>
                  <a:lnTo>
                    <a:pt x="102" y="388"/>
                  </a:lnTo>
                  <a:lnTo>
                    <a:pt x="102" y="383"/>
                  </a:lnTo>
                  <a:lnTo>
                    <a:pt x="102" y="377"/>
                  </a:lnTo>
                  <a:lnTo>
                    <a:pt x="102" y="370"/>
                  </a:lnTo>
                  <a:lnTo>
                    <a:pt x="102" y="364"/>
                  </a:lnTo>
                  <a:lnTo>
                    <a:pt x="102" y="357"/>
                  </a:lnTo>
                  <a:lnTo>
                    <a:pt x="102" y="349"/>
                  </a:lnTo>
                  <a:lnTo>
                    <a:pt x="102" y="342"/>
                  </a:lnTo>
                  <a:lnTo>
                    <a:pt x="102" y="334"/>
                  </a:lnTo>
                  <a:lnTo>
                    <a:pt x="102" y="326"/>
                  </a:lnTo>
                  <a:lnTo>
                    <a:pt x="102" y="318"/>
                  </a:lnTo>
                  <a:lnTo>
                    <a:pt x="102" y="310"/>
                  </a:lnTo>
                  <a:lnTo>
                    <a:pt x="102" y="301"/>
                  </a:lnTo>
                  <a:lnTo>
                    <a:pt x="102" y="293"/>
                  </a:lnTo>
                  <a:lnTo>
                    <a:pt x="102" y="284"/>
                  </a:lnTo>
                  <a:lnTo>
                    <a:pt x="102" y="275"/>
                  </a:lnTo>
                  <a:lnTo>
                    <a:pt x="102" y="267"/>
                  </a:lnTo>
                  <a:lnTo>
                    <a:pt x="102" y="258"/>
                  </a:lnTo>
                  <a:lnTo>
                    <a:pt x="102" y="250"/>
                  </a:lnTo>
                  <a:lnTo>
                    <a:pt x="102" y="241"/>
                  </a:lnTo>
                  <a:lnTo>
                    <a:pt x="102" y="233"/>
                  </a:lnTo>
                  <a:lnTo>
                    <a:pt x="102" y="225"/>
                  </a:lnTo>
                  <a:lnTo>
                    <a:pt x="102" y="216"/>
                  </a:lnTo>
                  <a:lnTo>
                    <a:pt x="102" y="208"/>
                  </a:lnTo>
                  <a:lnTo>
                    <a:pt x="102" y="201"/>
                  </a:lnTo>
                  <a:lnTo>
                    <a:pt x="102" y="193"/>
                  </a:lnTo>
                  <a:lnTo>
                    <a:pt x="102" y="186"/>
                  </a:lnTo>
                  <a:lnTo>
                    <a:pt x="102" y="179"/>
                  </a:lnTo>
                  <a:lnTo>
                    <a:pt x="102" y="172"/>
                  </a:lnTo>
                  <a:lnTo>
                    <a:pt x="102" y="166"/>
                  </a:lnTo>
                  <a:lnTo>
                    <a:pt x="102" y="160"/>
                  </a:lnTo>
                  <a:lnTo>
                    <a:pt x="102" y="155"/>
                  </a:lnTo>
                  <a:lnTo>
                    <a:pt x="102" y="149"/>
                  </a:lnTo>
                  <a:lnTo>
                    <a:pt x="102" y="145"/>
                  </a:lnTo>
                  <a:lnTo>
                    <a:pt x="102" y="145"/>
                  </a:lnTo>
                  <a:lnTo>
                    <a:pt x="101" y="145"/>
                  </a:lnTo>
                  <a:lnTo>
                    <a:pt x="97" y="145"/>
                  </a:lnTo>
                  <a:lnTo>
                    <a:pt x="92" y="145"/>
                  </a:lnTo>
                  <a:lnTo>
                    <a:pt x="84" y="145"/>
                  </a:lnTo>
                  <a:lnTo>
                    <a:pt x="76" y="145"/>
                  </a:lnTo>
                  <a:lnTo>
                    <a:pt x="66" y="145"/>
                  </a:lnTo>
                  <a:lnTo>
                    <a:pt x="56" y="145"/>
                  </a:lnTo>
                  <a:lnTo>
                    <a:pt x="46" y="145"/>
                  </a:lnTo>
                  <a:lnTo>
                    <a:pt x="36" y="145"/>
                  </a:lnTo>
                  <a:lnTo>
                    <a:pt x="26" y="145"/>
                  </a:lnTo>
                  <a:lnTo>
                    <a:pt x="18" y="145"/>
                  </a:lnTo>
                  <a:lnTo>
                    <a:pt x="10" y="145"/>
                  </a:lnTo>
                  <a:lnTo>
                    <a:pt x="5" y="145"/>
                  </a:lnTo>
                  <a:lnTo>
                    <a:pt x="1" y="145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7" y="140"/>
                  </a:lnTo>
                  <a:lnTo>
                    <a:pt x="14" y="135"/>
                  </a:lnTo>
                  <a:lnTo>
                    <a:pt x="21" y="130"/>
                  </a:lnTo>
                  <a:lnTo>
                    <a:pt x="28" y="125"/>
                  </a:lnTo>
                  <a:lnTo>
                    <a:pt x="35" y="120"/>
                  </a:lnTo>
                  <a:lnTo>
                    <a:pt x="43" y="114"/>
                  </a:lnTo>
                  <a:lnTo>
                    <a:pt x="50" y="109"/>
                  </a:lnTo>
                  <a:lnTo>
                    <a:pt x="57" y="104"/>
                  </a:lnTo>
                  <a:lnTo>
                    <a:pt x="65" y="99"/>
                  </a:lnTo>
                  <a:lnTo>
                    <a:pt x="72" y="94"/>
                  </a:lnTo>
                  <a:lnTo>
                    <a:pt x="79" y="89"/>
                  </a:lnTo>
                  <a:lnTo>
                    <a:pt x="86" y="84"/>
                  </a:lnTo>
                  <a:lnTo>
                    <a:pt x="93" y="79"/>
                  </a:lnTo>
                  <a:lnTo>
                    <a:pt x="100" y="74"/>
                  </a:lnTo>
                  <a:lnTo>
                    <a:pt x="107" y="69"/>
                  </a:lnTo>
                  <a:lnTo>
                    <a:pt x="114" y="64"/>
                  </a:lnTo>
                  <a:lnTo>
                    <a:pt x="120" y="60"/>
                  </a:lnTo>
                  <a:lnTo>
                    <a:pt x="127" y="55"/>
                  </a:lnTo>
                  <a:lnTo>
                    <a:pt x="133" y="51"/>
                  </a:lnTo>
                  <a:lnTo>
                    <a:pt x="139" y="46"/>
                  </a:lnTo>
                  <a:lnTo>
                    <a:pt x="145" y="42"/>
                  </a:lnTo>
                  <a:lnTo>
                    <a:pt x="151" y="38"/>
                  </a:lnTo>
                  <a:lnTo>
                    <a:pt x="157" y="34"/>
                  </a:lnTo>
                  <a:lnTo>
                    <a:pt x="162" y="30"/>
                  </a:lnTo>
                  <a:lnTo>
                    <a:pt x="167" y="27"/>
                  </a:lnTo>
                  <a:lnTo>
                    <a:pt x="172" y="23"/>
                  </a:lnTo>
                  <a:lnTo>
                    <a:pt x="176" y="20"/>
                  </a:lnTo>
                  <a:lnTo>
                    <a:pt x="181" y="17"/>
                  </a:lnTo>
                  <a:lnTo>
                    <a:pt x="185" y="14"/>
                  </a:lnTo>
                  <a:lnTo>
                    <a:pt x="188" y="12"/>
                  </a:lnTo>
                  <a:lnTo>
                    <a:pt x="192" y="9"/>
                  </a:lnTo>
                  <a:lnTo>
                    <a:pt x="195" y="7"/>
                  </a:lnTo>
                  <a:lnTo>
                    <a:pt x="197" y="5"/>
                  </a:lnTo>
                  <a:lnTo>
                    <a:pt x="199" y="4"/>
                  </a:lnTo>
                  <a:lnTo>
                    <a:pt x="201" y="2"/>
                  </a:lnTo>
                  <a:lnTo>
                    <a:pt x="203" y="1"/>
                  </a:lnTo>
                  <a:lnTo>
                    <a:pt x="204" y="1"/>
                  </a:lnTo>
                  <a:lnTo>
                    <a:pt x="205" y="0"/>
                  </a:lnTo>
                  <a:lnTo>
                    <a:pt x="205" y="0"/>
                  </a:lnTo>
                  <a:lnTo>
                    <a:pt x="205" y="0"/>
                  </a:lnTo>
                  <a:lnTo>
                    <a:pt x="205" y="0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5"/>
            <p:cNvSpPr>
              <a:spLocks/>
            </p:cNvSpPr>
            <p:nvPr/>
          </p:nvSpPr>
          <p:spPr bwMode="auto">
            <a:xfrm>
              <a:off x="3997325" y="5181600"/>
              <a:ext cx="652463" cy="665163"/>
            </a:xfrm>
            <a:custGeom>
              <a:avLst/>
              <a:gdLst/>
              <a:ahLst/>
              <a:cxnLst>
                <a:cxn ang="0">
                  <a:pos x="207" y="1"/>
                </a:cxn>
                <a:cxn ang="0">
                  <a:pos x="215" y="7"/>
                </a:cxn>
                <a:cxn ang="0">
                  <a:pos x="229" y="17"/>
                </a:cxn>
                <a:cxn ang="0">
                  <a:pos x="248" y="30"/>
                </a:cxn>
                <a:cxn ang="0">
                  <a:pos x="270" y="46"/>
                </a:cxn>
                <a:cxn ang="0">
                  <a:pos x="296" y="64"/>
                </a:cxn>
                <a:cxn ang="0">
                  <a:pos x="324" y="84"/>
                </a:cxn>
                <a:cxn ang="0">
                  <a:pos x="353" y="104"/>
                </a:cxn>
                <a:cxn ang="0">
                  <a:pos x="382" y="125"/>
                </a:cxn>
                <a:cxn ang="0">
                  <a:pos x="410" y="145"/>
                </a:cxn>
                <a:cxn ang="0">
                  <a:pos x="399" y="145"/>
                </a:cxn>
                <a:cxn ang="0">
                  <a:pos x="364" y="145"/>
                </a:cxn>
                <a:cxn ang="0">
                  <a:pos x="326" y="145"/>
                </a:cxn>
                <a:cxn ang="0">
                  <a:pos x="308" y="145"/>
                </a:cxn>
                <a:cxn ang="0">
                  <a:pos x="308" y="160"/>
                </a:cxn>
                <a:cxn ang="0">
                  <a:pos x="308" y="186"/>
                </a:cxn>
                <a:cxn ang="0">
                  <a:pos x="308" y="216"/>
                </a:cxn>
                <a:cxn ang="0">
                  <a:pos x="308" y="250"/>
                </a:cxn>
                <a:cxn ang="0">
                  <a:pos x="308" y="284"/>
                </a:cxn>
                <a:cxn ang="0">
                  <a:pos x="308" y="318"/>
                </a:cxn>
                <a:cxn ang="0">
                  <a:pos x="308" y="349"/>
                </a:cxn>
                <a:cxn ang="0">
                  <a:pos x="308" y="377"/>
                </a:cxn>
                <a:cxn ang="0">
                  <a:pos x="308" y="399"/>
                </a:cxn>
                <a:cxn ang="0">
                  <a:pos x="308" y="413"/>
                </a:cxn>
                <a:cxn ang="0">
                  <a:pos x="308" y="418"/>
                </a:cxn>
                <a:cxn ang="0">
                  <a:pos x="302" y="418"/>
                </a:cxn>
                <a:cxn ang="0">
                  <a:pos x="282" y="418"/>
                </a:cxn>
                <a:cxn ang="0">
                  <a:pos x="251" y="418"/>
                </a:cxn>
                <a:cxn ang="0">
                  <a:pos x="214" y="418"/>
                </a:cxn>
                <a:cxn ang="0">
                  <a:pos x="176" y="418"/>
                </a:cxn>
                <a:cxn ang="0">
                  <a:pos x="142" y="418"/>
                </a:cxn>
                <a:cxn ang="0">
                  <a:pos x="116" y="418"/>
                </a:cxn>
                <a:cxn ang="0">
                  <a:pos x="103" y="418"/>
                </a:cxn>
                <a:cxn ang="0">
                  <a:pos x="102" y="417"/>
                </a:cxn>
                <a:cxn ang="0">
                  <a:pos x="102" y="407"/>
                </a:cxn>
                <a:cxn ang="0">
                  <a:pos x="102" y="388"/>
                </a:cxn>
                <a:cxn ang="0">
                  <a:pos x="102" y="364"/>
                </a:cxn>
                <a:cxn ang="0">
                  <a:pos x="102" y="334"/>
                </a:cxn>
                <a:cxn ang="0">
                  <a:pos x="102" y="301"/>
                </a:cxn>
                <a:cxn ang="0">
                  <a:pos x="102" y="267"/>
                </a:cxn>
                <a:cxn ang="0">
                  <a:pos x="102" y="233"/>
                </a:cxn>
                <a:cxn ang="0">
                  <a:pos x="102" y="201"/>
                </a:cxn>
                <a:cxn ang="0">
                  <a:pos x="102" y="172"/>
                </a:cxn>
                <a:cxn ang="0">
                  <a:pos x="102" y="149"/>
                </a:cxn>
                <a:cxn ang="0">
                  <a:pos x="97" y="145"/>
                </a:cxn>
                <a:cxn ang="0">
                  <a:pos x="66" y="145"/>
                </a:cxn>
                <a:cxn ang="0">
                  <a:pos x="26" y="145"/>
                </a:cxn>
                <a:cxn ang="0">
                  <a:pos x="1" y="145"/>
                </a:cxn>
                <a:cxn ang="0">
                  <a:pos x="14" y="135"/>
                </a:cxn>
                <a:cxn ang="0">
                  <a:pos x="43" y="114"/>
                </a:cxn>
                <a:cxn ang="0">
                  <a:pos x="72" y="94"/>
                </a:cxn>
                <a:cxn ang="0">
                  <a:pos x="100" y="74"/>
                </a:cxn>
                <a:cxn ang="0">
                  <a:pos x="127" y="55"/>
                </a:cxn>
                <a:cxn ang="0">
                  <a:pos x="151" y="38"/>
                </a:cxn>
                <a:cxn ang="0">
                  <a:pos x="172" y="23"/>
                </a:cxn>
                <a:cxn ang="0">
                  <a:pos x="188" y="12"/>
                </a:cxn>
                <a:cxn ang="0">
                  <a:pos x="199" y="4"/>
                </a:cxn>
                <a:cxn ang="0">
                  <a:pos x="205" y="0"/>
                </a:cxn>
              </a:cxnLst>
              <a:rect l="0" t="0" r="r" b="b"/>
              <a:pathLst>
                <a:path w="411" h="419">
                  <a:moveTo>
                    <a:pt x="205" y="0"/>
                  </a:moveTo>
                  <a:lnTo>
                    <a:pt x="205" y="0"/>
                  </a:lnTo>
                  <a:lnTo>
                    <a:pt x="206" y="1"/>
                  </a:lnTo>
                  <a:lnTo>
                    <a:pt x="207" y="1"/>
                  </a:lnTo>
                  <a:lnTo>
                    <a:pt x="208" y="2"/>
                  </a:lnTo>
                  <a:lnTo>
                    <a:pt x="210" y="4"/>
                  </a:lnTo>
                  <a:lnTo>
                    <a:pt x="212" y="5"/>
                  </a:lnTo>
                  <a:lnTo>
                    <a:pt x="215" y="7"/>
                  </a:lnTo>
                  <a:lnTo>
                    <a:pt x="218" y="9"/>
                  </a:lnTo>
                  <a:lnTo>
                    <a:pt x="221" y="12"/>
                  </a:lnTo>
                  <a:lnTo>
                    <a:pt x="225" y="14"/>
                  </a:lnTo>
                  <a:lnTo>
                    <a:pt x="229" y="17"/>
                  </a:lnTo>
                  <a:lnTo>
                    <a:pt x="233" y="20"/>
                  </a:lnTo>
                  <a:lnTo>
                    <a:pt x="238" y="23"/>
                  </a:lnTo>
                  <a:lnTo>
                    <a:pt x="243" y="27"/>
                  </a:lnTo>
                  <a:lnTo>
                    <a:pt x="248" y="30"/>
                  </a:lnTo>
                  <a:lnTo>
                    <a:pt x="253" y="34"/>
                  </a:lnTo>
                  <a:lnTo>
                    <a:pt x="259" y="38"/>
                  </a:lnTo>
                  <a:lnTo>
                    <a:pt x="265" y="42"/>
                  </a:lnTo>
                  <a:lnTo>
                    <a:pt x="270" y="46"/>
                  </a:lnTo>
                  <a:lnTo>
                    <a:pt x="277" y="51"/>
                  </a:lnTo>
                  <a:lnTo>
                    <a:pt x="283" y="55"/>
                  </a:lnTo>
                  <a:lnTo>
                    <a:pt x="289" y="60"/>
                  </a:lnTo>
                  <a:lnTo>
                    <a:pt x="296" y="64"/>
                  </a:lnTo>
                  <a:lnTo>
                    <a:pt x="303" y="69"/>
                  </a:lnTo>
                  <a:lnTo>
                    <a:pt x="310" y="74"/>
                  </a:lnTo>
                  <a:lnTo>
                    <a:pt x="317" y="79"/>
                  </a:lnTo>
                  <a:lnTo>
                    <a:pt x="324" y="84"/>
                  </a:lnTo>
                  <a:lnTo>
                    <a:pt x="331" y="89"/>
                  </a:lnTo>
                  <a:lnTo>
                    <a:pt x="338" y="94"/>
                  </a:lnTo>
                  <a:lnTo>
                    <a:pt x="345" y="99"/>
                  </a:lnTo>
                  <a:lnTo>
                    <a:pt x="353" y="104"/>
                  </a:lnTo>
                  <a:lnTo>
                    <a:pt x="360" y="109"/>
                  </a:lnTo>
                  <a:lnTo>
                    <a:pt x="367" y="114"/>
                  </a:lnTo>
                  <a:lnTo>
                    <a:pt x="374" y="120"/>
                  </a:lnTo>
                  <a:lnTo>
                    <a:pt x="382" y="125"/>
                  </a:lnTo>
                  <a:lnTo>
                    <a:pt x="389" y="130"/>
                  </a:lnTo>
                  <a:lnTo>
                    <a:pt x="396" y="135"/>
                  </a:lnTo>
                  <a:lnTo>
                    <a:pt x="403" y="140"/>
                  </a:lnTo>
                  <a:lnTo>
                    <a:pt x="410" y="145"/>
                  </a:lnTo>
                  <a:lnTo>
                    <a:pt x="410" y="145"/>
                  </a:lnTo>
                  <a:lnTo>
                    <a:pt x="409" y="145"/>
                  </a:lnTo>
                  <a:lnTo>
                    <a:pt x="405" y="145"/>
                  </a:lnTo>
                  <a:lnTo>
                    <a:pt x="399" y="145"/>
                  </a:lnTo>
                  <a:lnTo>
                    <a:pt x="392" y="145"/>
                  </a:lnTo>
                  <a:lnTo>
                    <a:pt x="384" y="145"/>
                  </a:lnTo>
                  <a:lnTo>
                    <a:pt x="374" y="145"/>
                  </a:lnTo>
                  <a:lnTo>
                    <a:pt x="364" y="145"/>
                  </a:lnTo>
                  <a:lnTo>
                    <a:pt x="354" y="145"/>
                  </a:lnTo>
                  <a:lnTo>
                    <a:pt x="344" y="145"/>
                  </a:lnTo>
                  <a:lnTo>
                    <a:pt x="334" y="145"/>
                  </a:lnTo>
                  <a:lnTo>
                    <a:pt x="326" y="145"/>
                  </a:lnTo>
                  <a:lnTo>
                    <a:pt x="318" y="145"/>
                  </a:lnTo>
                  <a:lnTo>
                    <a:pt x="312" y="145"/>
                  </a:lnTo>
                  <a:lnTo>
                    <a:pt x="309" y="145"/>
                  </a:lnTo>
                  <a:lnTo>
                    <a:pt x="308" y="145"/>
                  </a:lnTo>
                  <a:lnTo>
                    <a:pt x="308" y="145"/>
                  </a:lnTo>
                  <a:lnTo>
                    <a:pt x="308" y="149"/>
                  </a:lnTo>
                  <a:lnTo>
                    <a:pt x="308" y="155"/>
                  </a:lnTo>
                  <a:lnTo>
                    <a:pt x="308" y="160"/>
                  </a:lnTo>
                  <a:lnTo>
                    <a:pt x="308" y="166"/>
                  </a:lnTo>
                  <a:lnTo>
                    <a:pt x="308" y="172"/>
                  </a:lnTo>
                  <a:lnTo>
                    <a:pt x="308" y="179"/>
                  </a:lnTo>
                  <a:lnTo>
                    <a:pt x="308" y="186"/>
                  </a:lnTo>
                  <a:lnTo>
                    <a:pt x="308" y="193"/>
                  </a:lnTo>
                  <a:lnTo>
                    <a:pt x="308" y="201"/>
                  </a:lnTo>
                  <a:lnTo>
                    <a:pt x="308" y="208"/>
                  </a:lnTo>
                  <a:lnTo>
                    <a:pt x="308" y="216"/>
                  </a:lnTo>
                  <a:lnTo>
                    <a:pt x="308" y="225"/>
                  </a:lnTo>
                  <a:lnTo>
                    <a:pt x="308" y="233"/>
                  </a:lnTo>
                  <a:lnTo>
                    <a:pt x="308" y="241"/>
                  </a:lnTo>
                  <a:lnTo>
                    <a:pt x="308" y="250"/>
                  </a:lnTo>
                  <a:lnTo>
                    <a:pt x="308" y="258"/>
                  </a:lnTo>
                  <a:lnTo>
                    <a:pt x="308" y="267"/>
                  </a:lnTo>
                  <a:lnTo>
                    <a:pt x="308" y="275"/>
                  </a:lnTo>
                  <a:lnTo>
                    <a:pt x="308" y="284"/>
                  </a:lnTo>
                  <a:lnTo>
                    <a:pt x="308" y="293"/>
                  </a:lnTo>
                  <a:lnTo>
                    <a:pt x="308" y="301"/>
                  </a:lnTo>
                  <a:lnTo>
                    <a:pt x="308" y="310"/>
                  </a:lnTo>
                  <a:lnTo>
                    <a:pt x="308" y="318"/>
                  </a:lnTo>
                  <a:lnTo>
                    <a:pt x="308" y="326"/>
                  </a:lnTo>
                  <a:lnTo>
                    <a:pt x="308" y="334"/>
                  </a:lnTo>
                  <a:lnTo>
                    <a:pt x="308" y="342"/>
                  </a:lnTo>
                  <a:lnTo>
                    <a:pt x="308" y="349"/>
                  </a:lnTo>
                  <a:lnTo>
                    <a:pt x="308" y="357"/>
                  </a:lnTo>
                  <a:lnTo>
                    <a:pt x="308" y="364"/>
                  </a:lnTo>
                  <a:lnTo>
                    <a:pt x="308" y="370"/>
                  </a:lnTo>
                  <a:lnTo>
                    <a:pt x="308" y="377"/>
                  </a:lnTo>
                  <a:lnTo>
                    <a:pt x="308" y="383"/>
                  </a:lnTo>
                  <a:lnTo>
                    <a:pt x="308" y="388"/>
                  </a:lnTo>
                  <a:lnTo>
                    <a:pt x="308" y="394"/>
                  </a:lnTo>
                  <a:lnTo>
                    <a:pt x="308" y="399"/>
                  </a:lnTo>
                  <a:lnTo>
                    <a:pt x="308" y="403"/>
                  </a:lnTo>
                  <a:lnTo>
                    <a:pt x="308" y="407"/>
                  </a:lnTo>
                  <a:lnTo>
                    <a:pt x="308" y="410"/>
                  </a:lnTo>
                  <a:lnTo>
                    <a:pt x="308" y="413"/>
                  </a:lnTo>
                  <a:lnTo>
                    <a:pt x="308" y="415"/>
                  </a:lnTo>
                  <a:lnTo>
                    <a:pt x="308" y="417"/>
                  </a:lnTo>
                  <a:lnTo>
                    <a:pt x="308" y="418"/>
                  </a:lnTo>
                  <a:lnTo>
                    <a:pt x="308" y="418"/>
                  </a:lnTo>
                  <a:lnTo>
                    <a:pt x="308" y="418"/>
                  </a:lnTo>
                  <a:lnTo>
                    <a:pt x="307" y="418"/>
                  </a:lnTo>
                  <a:lnTo>
                    <a:pt x="305" y="418"/>
                  </a:lnTo>
                  <a:lnTo>
                    <a:pt x="302" y="418"/>
                  </a:lnTo>
                  <a:lnTo>
                    <a:pt x="299" y="418"/>
                  </a:lnTo>
                  <a:lnTo>
                    <a:pt x="294" y="418"/>
                  </a:lnTo>
                  <a:lnTo>
                    <a:pt x="289" y="418"/>
                  </a:lnTo>
                  <a:lnTo>
                    <a:pt x="282" y="418"/>
                  </a:lnTo>
                  <a:lnTo>
                    <a:pt x="275" y="418"/>
                  </a:lnTo>
                  <a:lnTo>
                    <a:pt x="268" y="418"/>
                  </a:lnTo>
                  <a:lnTo>
                    <a:pt x="260" y="418"/>
                  </a:lnTo>
                  <a:lnTo>
                    <a:pt x="251" y="418"/>
                  </a:lnTo>
                  <a:lnTo>
                    <a:pt x="243" y="418"/>
                  </a:lnTo>
                  <a:lnTo>
                    <a:pt x="233" y="418"/>
                  </a:lnTo>
                  <a:lnTo>
                    <a:pt x="224" y="418"/>
                  </a:lnTo>
                  <a:lnTo>
                    <a:pt x="214" y="418"/>
                  </a:lnTo>
                  <a:lnTo>
                    <a:pt x="205" y="418"/>
                  </a:lnTo>
                  <a:lnTo>
                    <a:pt x="195" y="418"/>
                  </a:lnTo>
                  <a:lnTo>
                    <a:pt x="186" y="418"/>
                  </a:lnTo>
                  <a:lnTo>
                    <a:pt x="176" y="418"/>
                  </a:lnTo>
                  <a:lnTo>
                    <a:pt x="167" y="418"/>
                  </a:lnTo>
                  <a:lnTo>
                    <a:pt x="158" y="418"/>
                  </a:lnTo>
                  <a:lnTo>
                    <a:pt x="150" y="418"/>
                  </a:lnTo>
                  <a:lnTo>
                    <a:pt x="142" y="418"/>
                  </a:lnTo>
                  <a:lnTo>
                    <a:pt x="134" y="418"/>
                  </a:lnTo>
                  <a:lnTo>
                    <a:pt x="127" y="418"/>
                  </a:lnTo>
                  <a:lnTo>
                    <a:pt x="121" y="418"/>
                  </a:lnTo>
                  <a:lnTo>
                    <a:pt x="116" y="418"/>
                  </a:lnTo>
                  <a:lnTo>
                    <a:pt x="111" y="418"/>
                  </a:lnTo>
                  <a:lnTo>
                    <a:pt x="107" y="418"/>
                  </a:lnTo>
                  <a:lnTo>
                    <a:pt x="104" y="418"/>
                  </a:lnTo>
                  <a:lnTo>
                    <a:pt x="103" y="418"/>
                  </a:lnTo>
                  <a:lnTo>
                    <a:pt x="102" y="418"/>
                  </a:lnTo>
                  <a:lnTo>
                    <a:pt x="102" y="418"/>
                  </a:lnTo>
                  <a:lnTo>
                    <a:pt x="102" y="418"/>
                  </a:lnTo>
                  <a:lnTo>
                    <a:pt x="102" y="417"/>
                  </a:lnTo>
                  <a:lnTo>
                    <a:pt x="102" y="415"/>
                  </a:lnTo>
                  <a:lnTo>
                    <a:pt x="102" y="413"/>
                  </a:lnTo>
                  <a:lnTo>
                    <a:pt x="102" y="410"/>
                  </a:lnTo>
                  <a:lnTo>
                    <a:pt x="102" y="407"/>
                  </a:lnTo>
                  <a:lnTo>
                    <a:pt x="102" y="403"/>
                  </a:lnTo>
                  <a:lnTo>
                    <a:pt x="102" y="399"/>
                  </a:lnTo>
                  <a:lnTo>
                    <a:pt x="102" y="394"/>
                  </a:lnTo>
                  <a:lnTo>
                    <a:pt x="102" y="388"/>
                  </a:lnTo>
                  <a:lnTo>
                    <a:pt x="102" y="383"/>
                  </a:lnTo>
                  <a:lnTo>
                    <a:pt x="102" y="377"/>
                  </a:lnTo>
                  <a:lnTo>
                    <a:pt x="102" y="370"/>
                  </a:lnTo>
                  <a:lnTo>
                    <a:pt x="102" y="364"/>
                  </a:lnTo>
                  <a:lnTo>
                    <a:pt x="102" y="357"/>
                  </a:lnTo>
                  <a:lnTo>
                    <a:pt x="102" y="349"/>
                  </a:lnTo>
                  <a:lnTo>
                    <a:pt x="102" y="342"/>
                  </a:lnTo>
                  <a:lnTo>
                    <a:pt x="102" y="334"/>
                  </a:lnTo>
                  <a:lnTo>
                    <a:pt x="102" y="326"/>
                  </a:lnTo>
                  <a:lnTo>
                    <a:pt x="102" y="318"/>
                  </a:lnTo>
                  <a:lnTo>
                    <a:pt x="102" y="310"/>
                  </a:lnTo>
                  <a:lnTo>
                    <a:pt x="102" y="301"/>
                  </a:lnTo>
                  <a:lnTo>
                    <a:pt x="102" y="293"/>
                  </a:lnTo>
                  <a:lnTo>
                    <a:pt x="102" y="284"/>
                  </a:lnTo>
                  <a:lnTo>
                    <a:pt x="102" y="275"/>
                  </a:lnTo>
                  <a:lnTo>
                    <a:pt x="102" y="267"/>
                  </a:lnTo>
                  <a:lnTo>
                    <a:pt x="102" y="258"/>
                  </a:lnTo>
                  <a:lnTo>
                    <a:pt x="102" y="250"/>
                  </a:lnTo>
                  <a:lnTo>
                    <a:pt x="102" y="241"/>
                  </a:lnTo>
                  <a:lnTo>
                    <a:pt x="102" y="233"/>
                  </a:lnTo>
                  <a:lnTo>
                    <a:pt x="102" y="225"/>
                  </a:lnTo>
                  <a:lnTo>
                    <a:pt x="102" y="216"/>
                  </a:lnTo>
                  <a:lnTo>
                    <a:pt x="102" y="208"/>
                  </a:lnTo>
                  <a:lnTo>
                    <a:pt x="102" y="201"/>
                  </a:lnTo>
                  <a:lnTo>
                    <a:pt x="102" y="193"/>
                  </a:lnTo>
                  <a:lnTo>
                    <a:pt x="102" y="186"/>
                  </a:lnTo>
                  <a:lnTo>
                    <a:pt x="102" y="179"/>
                  </a:lnTo>
                  <a:lnTo>
                    <a:pt x="102" y="172"/>
                  </a:lnTo>
                  <a:lnTo>
                    <a:pt x="102" y="166"/>
                  </a:lnTo>
                  <a:lnTo>
                    <a:pt x="102" y="160"/>
                  </a:lnTo>
                  <a:lnTo>
                    <a:pt x="102" y="155"/>
                  </a:lnTo>
                  <a:lnTo>
                    <a:pt x="102" y="149"/>
                  </a:lnTo>
                  <a:lnTo>
                    <a:pt x="102" y="145"/>
                  </a:lnTo>
                  <a:lnTo>
                    <a:pt x="102" y="145"/>
                  </a:lnTo>
                  <a:lnTo>
                    <a:pt x="101" y="145"/>
                  </a:lnTo>
                  <a:lnTo>
                    <a:pt x="97" y="145"/>
                  </a:lnTo>
                  <a:lnTo>
                    <a:pt x="92" y="145"/>
                  </a:lnTo>
                  <a:lnTo>
                    <a:pt x="84" y="145"/>
                  </a:lnTo>
                  <a:lnTo>
                    <a:pt x="76" y="145"/>
                  </a:lnTo>
                  <a:lnTo>
                    <a:pt x="66" y="145"/>
                  </a:lnTo>
                  <a:lnTo>
                    <a:pt x="56" y="145"/>
                  </a:lnTo>
                  <a:lnTo>
                    <a:pt x="46" y="145"/>
                  </a:lnTo>
                  <a:lnTo>
                    <a:pt x="36" y="145"/>
                  </a:lnTo>
                  <a:lnTo>
                    <a:pt x="26" y="145"/>
                  </a:lnTo>
                  <a:lnTo>
                    <a:pt x="18" y="145"/>
                  </a:lnTo>
                  <a:lnTo>
                    <a:pt x="10" y="145"/>
                  </a:lnTo>
                  <a:lnTo>
                    <a:pt x="5" y="145"/>
                  </a:lnTo>
                  <a:lnTo>
                    <a:pt x="1" y="145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7" y="140"/>
                  </a:lnTo>
                  <a:lnTo>
                    <a:pt x="14" y="135"/>
                  </a:lnTo>
                  <a:lnTo>
                    <a:pt x="21" y="130"/>
                  </a:lnTo>
                  <a:lnTo>
                    <a:pt x="28" y="125"/>
                  </a:lnTo>
                  <a:lnTo>
                    <a:pt x="35" y="120"/>
                  </a:lnTo>
                  <a:lnTo>
                    <a:pt x="43" y="114"/>
                  </a:lnTo>
                  <a:lnTo>
                    <a:pt x="50" y="109"/>
                  </a:lnTo>
                  <a:lnTo>
                    <a:pt x="57" y="104"/>
                  </a:lnTo>
                  <a:lnTo>
                    <a:pt x="65" y="99"/>
                  </a:lnTo>
                  <a:lnTo>
                    <a:pt x="72" y="94"/>
                  </a:lnTo>
                  <a:lnTo>
                    <a:pt x="79" y="89"/>
                  </a:lnTo>
                  <a:lnTo>
                    <a:pt x="86" y="84"/>
                  </a:lnTo>
                  <a:lnTo>
                    <a:pt x="93" y="79"/>
                  </a:lnTo>
                  <a:lnTo>
                    <a:pt x="100" y="74"/>
                  </a:lnTo>
                  <a:lnTo>
                    <a:pt x="107" y="69"/>
                  </a:lnTo>
                  <a:lnTo>
                    <a:pt x="114" y="64"/>
                  </a:lnTo>
                  <a:lnTo>
                    <a:pt x="120" y="60"/>
                  </a:lnTo>
                  <a:lnTo>
                    <a:pt x="127" y="55"/>
                  </a:lnTo>
                  <a:lnTo>
                    <a:pt x="133" y="51"/>
                  </a:lnTo>
                  <a:lnTo>
                    <a:pt x="139" y="46"/>
                  </a:lnTo>
                  <a:lnTo>
                    <a:pt x="145" y="42"/>
                  </a:lnTo>
                  <a:lnTo>
                    <a:pt x="151" y="38"/>
                  </a:lnTo>
                  <a:lnTo>
                    <a:pt x="157" y="34"/>
                  </a:lnTo>
                  <a:lnTo>
                    <a:pt x="162" y="30"/>
                  </a:lnTo>
                  <a:lnTo>
                    <a:pt x="167" y="27"/>
                  </a:lnTo>
                  <a:lnTo>
                    <a:pt x="172" y="23"/>
                  </a:lnTo>
                  <a:lnTo>
                    <a:pt x="176" y="20"/>
                  </a:lnTo>
                  <a:lnTo>
                    <a:pt x="181" y="17"/>
                  </a:lnTo>
                  <a:lnTo>
                    <a:pt x="185" y="14"/>
                  </a:lnTo>
                  <a:lnTo>
                    <a:pt x="188" y="12"/>
                  </a:lnTo>
                  <a:lnTo>
                    <a:pt x="192" y="9"/>
                  </a:lnTo>
                  <a:lnTo>
                    <a:pt x="195" y="7"/>
                  </a:lnTo>
                  <a:lnTo>
                    <a:pt x="197" y="5"/>
                  </a:lnTo>
                  <a:lnTo>
                    <a:pt x="199" y="4"/>
                  </a:lnTo>
                  <a:lnTo>
                    <a:pt x="201" y="2"/>
                  </a:lnTo>
                  <a:lnTo>
                    <a:pt x="203" y="1"/>
                  </a:lnTo>
                  <a:lnTo>
                    <a:pt x="204" y="1"/>
                  </a:lnTo>
                  <a:lnTo>
                    <a:pt x="205" y="0"/>
                  </a:lnTo>
                  <a:lnTo>
                    <a:pt x="205" y="0"/>
                  </a:lnTo>
                  <a:lnTo>
                    <a:pt x="205" y="0"/>
                  </a:lnTo>
                  <a:lnTo>
                    <a:pt x="205" y="0"/>
                  </a:lnTo>
                </a:path>
              </a:pathLst>
            </a:custGeom>
            <a:solidFill>
              <a:schemeClr val="bg2"/>
            </a:solidFill>
            <a:ln w="12700" cap="rnd" cmpd="sng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47" name="Object 48"/>
          <p:cNvGraphicFramePr>
            <a:graphicFrameLocks noChangeAspect="1"/>
          </p:cNvGraphicFramePr>
          <p:nvPr/>
        </p:nvGraphicFramePr>
        <p:xfrm>
          <a:off x="2239963" y="4573588"/>
          <a:ext cx="900112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0" name="Equation" r:id="rId4" imgW="533160" imgH="215640" progId="Equation.3">
                  <p:embed/>
                </p:oleObj>
              </mc:Choice>
              <mc:Fallback>
                <p:oleObj name="Equation" r:id="rId4" imgW="5331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9963" y="4573588"/>
                        <a:ext cx="900112" cy="363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Orbital Energy"/>
          <p:cNvSpPr>
            <a:spLocks noChangeArrowheads="1"/>
          </p:cNvSpPr>
          <p:nvPr/>
        </p:nvSpPr>
        <p:spPr bwMode="auto">
          <a:xfrm>
            <a:off x="5741988" y="4346575"/>
            <a:ext cx="1073150" cy="831850"/>
          </a:xfrm>
          <a:prstGeom prst="rect">
            <a:avLst/>
          </a:prstGeom>
          <a:noFill/>
          <a:ln w="25400">
            <a:solidFill>
              <a:srgbClr val="2F13FF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Orbital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Energy</a:t>
            </a:r>
          </a:p>
        </p:txBody>
      </p:sp>
      <p:grpSp>
        <p:nvGrpSpPr>
          <p:cNvPr id="105" name="Lin Energy"/>
          <p:cNvGrpSpPr/>
          <p:nvPr/>
        </p:nvGrpSpPr>
        <p:grpSpPr>
          <a:xfrm>
            <a:off x="2241550" y="2286000"/>
            <a:ext cx="4575176" cy="1879601"/>
            <a:chOff x="2241550" y="2286000"/>
            <a:chExt cx="4575176" cy="1879601"/>
          </a:xfrm>
        </p:grpSpPr>
        <p:sp>
          <p:nvSpPr>
            <p:cNvPr id="11" name="Oval 12"/>
            <p:cNvSpPr>
              <a:spLocks noChangeArrowheads="1"/>
            </p:cNvSpPr>
            <p:nvPr/>
          </p:nvSpPr>
          <p:spPr bwMode="auto">
            <a:xfrm>
              <a:off x="3260725" y="2295525"/>
              <a:ext cx="2082800" cy="523875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alpha val="25000"/>
                  </a:schemeClr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8" name="Bforce"/>
            <p:cNvGrpSpPr/>
            <p:nvPr/>
          </p:nvGrpSpPr>
          <p:grpSpPr>
            <a:xfrm>
              <a:off x="3225800" y="2379663"/>
              <a:ext cx="2154238" cy="217488"/>
              <a:chOff x="3225800" y="2379663"/>
              <a:chExt cx="2154238" cy="217488"/>
            </a:xfrm>
          </p:grpSpPr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4837113" y="2559050"/>
                <a:ext cx="508000" cy="1588"/>
              </a:xfrm>
              <a:custGeom>
                <a:avLst/>
                <a:gdLst/>
                <a:ahLst/>
                <a:cxnLst>
                  <a:cxn ang="0">
                    <a:pos x="319" y="0"/>
                  </a:cxn>
                  <a:cxn ang="0">
                    <a:pos x="0" y="0"/>
                  </a:cxn>
                </a:cxnLst>
                <a:rect l="0" t="0" r="r" b="b"/>
                <a:pathLst>
                  <a:path w="320" h="1">
                    <a:moveTo>
                      <a:pt x="319" y="0"/>
                    </a:move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5"/>
              <p:cNvSpPr>
                <a:spLocks/>
              </p:cNvSpPr>
              <p:nvPr/>
            </p:nvSpPr>
            <p:spPr bwMode="auto">
              <a:xfrm>
                <a:off x="3243263" y="2554288"/>
                <a:ext cx="508000" cy="1588"/>
              </a:xfrm>
              <a:custGeom>
                <a:avLst/>
                <a:gdLst/>
                <a:ahLst/>
                <a:cxnLst>
                  <a:cxn ang="0">
                    <a:pos x="319" y="0"/>
                  </a:cxn>
                  <a:cxn ang="0">
                    <a:pos x="0" y="0"/>
                  </a:cxn>
                </a:cxnLst>
                <a:rect l="0" t="0" r="r" b="b"/>
                <a:pathLst>
                  <a:path w="320" h="1">
                    <a:moveTo>
                      <a:pt x="319" y="0"/>
                    </a:move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26"/>
              <p:cNvSpPr>
                <a:spLocks/>
              </p:cNvSpPr>
              <p:nvPr/>
            </p:nvSpPr>
            <p:spPr bwMode="auto">
              <a:xfrm>
                <a:off x="5353050" y="2379663"/>
                <a:ext cx="1588" cy="180975"/>
              </a:xfrm>
              <a:custGeom>
                <a:avLst/>
                <a:gdLst/>
                <a:ahLst/>
                <a:cxnLst>
                  <a:cxn ang="0">
                    <a:pos x="0" y="113"/>
                  </a:cxn>
                  <a:cxn ang="0">
                    <a:pos x="0" y="0"/>
                  </a:cxn>
                </a:cxnLst>
                <a:rect l="0" t="0" r="r" b="b"/>
                <a:pathLst>
                  <a:path w="1" h="114">
                    <a:moveTo>
                      <a:pt x="0" y="113"/>
                    </a:move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27"/>
              <p:cNvSpPr>
                <a:spLocks/>
              </p:cNvSpPr>
              <p:nvPr/>
            </p:nvSpPr>
            <p:spPr bwMode="auto">
              <a:xfrm>
                <a:off x="3251200" y="2379663"/>
                <a:ext cx="1588" cy="180975"/>
              </a:xfrm>
              <a:custGeom>
                <a:avLst/>
                <a:gdLst/>
                <a:ahLst/>
                <a:cxnLst>
                  <a:cxn ang="0">
                    <a:pos x="0" y="113"/>
                  </a:cxn>
                  <a:cxn ang="0">
                    <a:pos x="0" y="0"/>
                  </a:cxn>
                </a:cxnLst>
                <a:rect l="0" t="0" r="r" b="b"/>
                <a:pathLst>
                  <a:path w="1" h="114">
                    <a:moveTo>
                      <a:pt x="0" y="113"/>
                    </a:move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6" name="B force"/>
              <p:cNvGrpSpPr/>
              <p:nvPr/>
            </p:nvGrpSpPr>
            <p:grpSpPr>
              <a:xfrm>
                <a:off x="3225800" y="2381250"/>
                <a:ext cx="2154238" cy="215901"/>
                <a:chOff x="3225800" y="2381250"/>
                <a:chExt cx="2154238" cy="215901"/>
              </a:xfrm>
            </p:grpSpPr>
            <p:sp>
              <p:nvSpPr>
                <p:cNvPr id="33" name="Freeform 34"/>
                <p:cNvSpPr>
                  <a:spLocks/>
                </p:cNvSpPr>
                <p:nvPr/>
              </p:nvSpPr>
              <p:spPr bwMode="auto">
                <a:xfrm>
                  <a:off x="4840288" y="2516188"/>
                  <a:ext cx="58738" cy="42863"/>
                </a:xfrm>
                <a:custGeom>
                  <a:avLst/>
                  <a:gdLst/>
                  <a:ahLst/>
                  <a:cxnLst>
                    <a:cxn ang="0">
                      <a:pos x="0" y="26"/>
                    </a:cxn>
                    <a:cxn ang="0">
                      <a:pos x="36" y="0"/>
                    </a:cxn>
                  </a:cxnLst>
                  <a:rect l="0" t="0" r="r" b="b"/>
                  <a:pathLst>
                    <a:path w="37" h="27">
                      <a:moveTo>
                        <a:pt x="0" y="26"/>
                      </a:moveTo>
                      <a:lnTo>
                        <a:pt x="36" y="0"/>
                      </a:lnTo>
                    </a:path>
                  </a:pathLst>
                </a:custGeom>
                <a:noFill/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Freeform 35"/>
                <p:cNvSpPr>
                  <a:spLocks/>
                </p:cNvSpPr>
                <p:nvPr/>
              </p:nvSpPr>
              <p:spPr bwMode="auto">
                <a:xfrm>
                  <a:off x="4837113" y="2557463"/>
                  <a:ext cx="65088" cy="396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0" y="24"/>
                    </a:cxn>
                  </a:cxnLst>
                  <a:rect l="0" t="0" r="r" b="b"/>
                  <a:pathLst>
                    <a:path w="41" h="25">
                      <a:moveTo>
                        <a:pt x="0" y="0"/>
                      </a:moveTo>
                      <a:lnTo>
                        <a:pt x="40" y="24"/>
                      </a:lnTo>
                    </a:path>
                  </a:pathLst>
                </a:custGeom>
                <a:noFill/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Freeform 36"/>
                <p:cNvSpPr>
                  <a:spLocks/>
                </p:cNvSpPr>
                <p:nvPr/>
              </p:nvSpPr>
              <p:spPr bwMode="auto">
                <a:xfrm>
                  <a:off x="5321300" y="2384425"/>
                  <a:ext cx="25400" cy="65088"/>
                </a:xfrm>
                <a:custGeom>
                  <a:avLst/>
                  <a:gdLst/>
                  <a:ahLst/>
                  <a:cxnLst>
                    <a:cxn ang="0">
                      <a:pos x="15" y="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16" h="41">
                      <a:moveTo>
                        <a:pt x="15" y="0"/>
                      </a:moveTo>
                      <a:lnTo>
                        <a:pt x="0" y="40"/>
                      </a:lnTo>
                    </a:path>
                  </a:pathLst>
                </a:custGeom>
                <a:noFill/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Freeform 37"/>
                <p:cNvSpPr>
                  <a:spLocks/>
                </p:cNvSpPr>
                <p:nvPr/>
              </p:nvSpPr>
              <p:spPr bwMode="auto">
                <a:xfrm>
                  <a:off x="5351463" y="2384425"/>
                  <a:ext cx="28575" cy="476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7" y="29"/>
                    </a:cxn>
                  </a:cxnLst>
                  <a:rect l="0" t="0" r="r" b="b"/>
                  <a:pathLst>
                    <a:path w="18" h="30">
                      <a:moveTo>
                        <a:pt x="0" y="0"/>
                      </a:moveTo>
                      <a:lnTo>
                        <a:pt x="17" y="29"/>
                      </a:lnTo>
                    </a:path>
                  </a:pathLst>
                </a:custGeom>
                <a:noFill/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Freeform 38"/>
                <p:cNvSpPr>
                  <a:spLocks/>
                </p:cNvSpPr>
                <p:nvPr/>
              </p:nvSpPr>
              <p:spPr bwMode="auto">
                <a:xfrm>
                  <a:off x="3225800" y="2381250"/>
                  <a:ext cx="23813" cy="57150"/>
                </a:xfrm>
                <a:custGeom>
                  <a:avLst/>
                  <a:gdLst/>
                  <a:ahLst/>
                  <a:cxnLst>
                    <a:cxn ang="0">
                      <a:pos x="14" y="0"/>
                    </a:cxn>
                    <a:cxn ang="0">
                      <a:pos x="0" y="35"/>
                    </a:cxn>
                  </a:cxnLst>
                  <a:rect l="0" t="0" r="r" b="b"/>
                  <a:pathLst>
                    <a:path w="15" h="36">
                      <a:moveTo>
                        <a:pt x="14" y="0"/>
                      </a:moveTo>
                      <a:lnTo>
                        <a:pt x="0" y="35"/>
                      </a:lnTo>
                    </a:path>
                  </a:pathLst>
                </a:custGeom>
                <a:noFill/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Freeform 39"/>
                <p:cNvSpPr>
                  <a:spLocks/>
                </p:cNvSpPr>
                <p:nvPr/>
              </p:nvSpPr>
              <p:spPr bwMode="auto">
                <a:xfrm>
                  <a:off x="3252788" y="2381250"/>
                  <a:ext cx="31750" cy="50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9" y="31"/>
                    </a:cxn>
                  </a:cxnLst>
                  <a:rect l="0" t="0" r="r" b="b"/>
                  <a:pathLst>
                    <a:path w="20" h="32">
                      <a:moveTo>
                        <a:pt x="0" y="0"/>
                      </a:moveTo>
                      <a:lnTo>
                        <a:pt x="19" y="31"/>
                      </a:lnTo>
                    </a:path>
                  </a:pathLst>
                </a:custGeom>
                <a:noFill/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Freeform 40"/>
                <p:cNvSpPr>
                  <a:spLocks/>
                </p:cNvSpPr>
                <p:nvPr/>
              </p:nvSpPr>
              <p:spPr bwMode="auto">
                <a:xfrm>
                  <a:off x="3695700" y="2520950"/>
                  <a:ext cx="52388" cy="39688"/>
                </a:xfrm>
                <a:custGeom>
                  <a:avLst/>
                  <a:gdLst/>
                  <a:ahLst/>
                  <a:cxnLst>
                    <a:cxn ang="0">
                      <a:pos x="32" y="2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3" h="25">
                      <a:moveTo>
                        <a:pt x="32" y="2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Freeform 41"/>
                <p:cNvSpPr>
                  <a:spLocks/>
                </p:cNvSpPr>
                <p:nvPr/>
              </p:nvSpPr>
              <p:spPr bwMode="auto">
                <a:xfrm>
                  <a:off x="3706813" y="2554288"/>
                  <a:ext cx="41275" cy="36513"/>
                </a:xfrm>
                <a:custGeom>
                  <a:avLst/>
                  <a:gdLst/>
                  <a:ahLst/>
                  <a:cxnLst>
                    <a:cxn ang="0">
                      <a:pos x="25" y="0"/>
                    </a:cxn>
                    <a:cxn ang="0">
                      <a:pos x="0" y="22"/>
                    </a:cxn>
                  </a:cxnLst>
                  <a:rect l="0" t="0" r="r" b="b"/>
                  <a:pathLst>
                    <a:path w="26" h="23">
                      <a:moveTo>
                        <a:pt x="25" y="0"/>
                      </a:moveTo>
                      <a:lnTo>
                        <a:pt x="0" y="22"/>
                      </a:lnTo>
                    </a:path>
                  </a:pathLst>
                </a:custGeom>
                <a:noFill/>
                <a:ln w="254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aphicFrame>
          <p:nvGraphicFramePr>
            <p:cNvPr id="46" name="Object 47"/>
            <p:cNvGraphicFramePr>
              <a:graphicFrameLocks noChangeAspect="1"/>
            </p:cNvGraphicFramePr>
            <p:nvPr/>
          </p:nvGraphicFramePr>
          <p:xfrm>
            <a:off x="2241550" y="2378075"/>
            <a:ext cx="898525" cy="365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741" name="Equation" r:id="rId6" imgW="533160" imgH="215640" progId="Equation.3">
                    <p:embed/>
                  </p:oleObj>
                </mc:Choice>
                <mc:Fallback>
                  <p:oleObj name="Equation" r:id="rId6" imgW="53316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41550" y="2378075"/>
                          <a:ext cx="898525" cy="365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99" name="Bforce ion"/>
            <p:cNvGrpSpPr/>
            <p:nvPr/>
          </p:nvGrpSpPr>
          <p:grpSpPr>
            <a:xfrm>
              <a:off x="3733800" y="2286000"/>
              <a:ext cx="1143001" cy="573088"/>
              <a:chOff x="3749675" y="2270125"/>
              <a:chExt cx="1143001" cy="573088"/>
            </a:xfrm>
          </p:grpSpPr>
          <p:sp>
            <p:nvSpPr>
              <p:cNvPr id="19" name="Freeform 20"/>
              <p:cNvSpPr>
                <a:spLocks/>
              </p:cNvSpPr>
              <p:nvPr/>
            </p:nvSpPr>
            <p:spPr bwMode="auto">
              <a:xfrm>
                <a:off x="4783138" y="2733675"/>
                <a:ext cx="109538" cy="39688"/>
              </a:xfrm>
              <a:custGeom>
                <a:avLst/>
                <a:gdLst/>
                <a:ahLst/>
                <a:cxnLst>
                  <a:cxn ang="0">
                    <a:pos x="68" y="24"/>
                  </a:cxn>
                  <a:cxn ang="0">
                    <a:pos x="0" y="0"/>
                  </a:cxn>
                </a:cxnLst>
                <a:rect l="0" t="0" r="r" b="b"/>
                <a:pathLst>
                  <a:path w="69" h="25">
                    <a:moveTo>
                      <a:pt x="68" y="24"/>
                    </a:moveTo>
                    <a:lnTo>
                      <a:pt x="0" y="0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21"/>
              <p:cNvSpPr>
                <a:spLocks/>
              </p:cNvSpPr>
              <p:nvPr/>
            </p:nvSpPr>
            <p:spPr bwMode="auto">
              <a:xfrm>
                <a:off x="4814888" y="2774950"/>
                <a:ext cx="77788" cy="68263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0" y="42"/>
                  </a:cxn>
                </a:cxnLst>
                <a:rect l="0" t="0" r="r" b="b"/>
                <a:pathLst>
                  <a:path w="49" h="43">
                    <a:moveTo>
                      <a:pt x="48" y="0"/>
                    </a:moveTo>
                    <a:lnTo>
                      <a:pt x="0" y="42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22"/>
              <p:cNvSpPr>
                <a:spLocks/>
              </p:cNvSpPr>
              <p:nvPr/>
            </p:nvSpPr>
            <p:spPr bwMode="auto">
              <a:xfrm>
                <a:off x="3749675" y="2270125"/>
                <a:ext cx="71438" cy="57150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44" y="0"/>
                  </a:cxn>
                </a:cxnLst>
                <a:rect l="0" t="0" r="r" b="b"/>
                <a:pathLst>
                  <a:path w="45" h="36">
                    <a:moveTo>
                      <a:pt x="0" y="35"/>
                    </a:moveTo>
                    <a:lnTo>
                      <a:pt x="44" y="0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23"/>
              <p:cNvSpPr>
                <a:spLocks/>
              </p:cNvSpPr>
              <p:nvPr/>
            </p:nvSpPr>
            <p:spPr bwMode="auto">
              <a:xfrm>
                <a:off x="3757613" y="2322513"/>
                <a:ext cx="92075" cy="3016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7" y="18"/>
                  </a:cxn>
                </a:cxnLst>
                <a:rect l="0" t="0" r="r" b="b"/>
                <a:pathLst>
                  <a:path w="58" h="19">
                    <a:moveTo>
                      <a:pt x="0" y="0"/>
                    </a:moveTo>
                    <a:lnTo>
                      <a:pt x="57" y="18"/>
                    </a:lnTo>
                  </a:path>
                </a:pathLst>
              </a:custGeom>
              <a:noFill/>
              <a:ln w="254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2" name="Linear Energy"/>
            <p:cNvGrpSpPr>
              <a:grpSpLocks/>
            </p:cNvGrpSpPr>
            <p:nvPr/>
          </p:nvGrpSpPr>
          <p:grpSpPr bwMode="auto">
            <a:xfrm>
              <a:off x="5741988" y="2386013"/>
              <a:ext cx="1074738" cy="1779588"/>
              <a:chOff x="3643" y="1612"/>
              <a:chExt cx="677" cy="1121"/>
            </a:xfrm>
          </p:grpSpPr>
          <p:sp>
            <p:nvSpPr>
              <p:cNvPr id="56" name="Rectangle 90"/>
              <p:cNvSpPr>
                <a:spLocks noChangeArrowheads="1"/>
              </p:cNvSpPr>
              <p:nvPr/>
            </p:nvSpPr>
            <p:spPr bwMode="auto">
              <a:xfrm>
                <a:off x="3643" y="1612"/>
                <a:ext cx="677" cy="481"/>
              </a:xfrm>
              <a:prstGeom prst="rect">
                <a:avLst/>
              </a:prstGeom>
              <a:noFill/>
              <a:ln w="25400">
                <a:solidFill>
                  <a:srgbClr val="2F13FF"/>
                </a:solidFill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itchFamily="18" charset="0"/>
                  </a:rPr>
                  <a:t>Linear</a:t>
                </a:r>
              </a:p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Times New Roman" pitchFamily="18" charset="0"/>
                  </a:rPr>
                  <a:t>Energy</a:t>
                </a:r>
              </a:p>
            </p:txBody>
          </p:sp>
          <p:sp>
            <p:nvSpPr>
              <p:cNvPr id="57" name="Freeform 91"/>
              <p:cNvSpPr>
                <a:spLocks/>
              </p:cNvSpPr>
              <p:nvPr/>
            </p:nvSpPr>
            <p:spPr bwMode="auto">
              <a:xfrm>
                <a:off x="3805" y="2160"/>
                <a:ext cx="353" cy="573"/>
              </a:xfrm>
              <a:custGeom>
                <a:avLst/>
                <a:gdLst/>
                <a:ahLst/>
                <a:cxnLst>
                  <a:cxn ang="0">
                    <a:pos x="182" y="8"/>
                  </a:cxn>
                  <a:cxn ang="0">
                    <a:pos x="204" y="34"/>
                  </a:cxn>
                  <a:cxn ang="0">
                    <a:pos x="236" y="73"/>
                  </a:cxn>
                  <a:cxn ang="0">
                    <a:pos x="273" y="116"/>
                  </a:cxn>
                  <a:cxn ang="0">
                    <a:pos x="308" y="157"/>
                  </a:cxn>
                  <a:cxn ang="0">
                    <a:pos x="336" y="190"/>
                  </a:cxn>
                  <a:cxn ang="0">
                    <a:pos x="351" y="208"/>
                  </a:cxn>
                  <a:cxn ang="0">
                    <a:pos x="340" y="209"/>
                  </a:cxn>
                  <a:cxn ang="0">
                    <a:pos x="284" y="209"/>
                  </a:cxn>
                  <a:cxn ang="0">
                    <a:pos x="264" y="216"/>
                  </a:cxn>
                  <a:cxn ang="0">
                    <a:pos x="264" y="256"/>
                  </a:cxn>
                  <a:cxn ang="0">
                    <a:pos x="264" y="300"/>
                  </a:cxn>
                  <a:cxn ang="0">
                    <a:pos x="264" y="346"/>
                  </a:cxn>
                  <a:cxn ang="0">
                    <a:pos x="264" y="394"/>
                  </a:cxn>
                  <a:cxn ang="0">
                    <a:pos x="264" y="444"/>
                  </a:cxn>
                  <a:cxn ang="0">
                    <a:pos x="264" y="494"/>
                  </a:cxn>
                  <a:cxn ang="0">
                    <a:pos x="264" y="543"/>
                  </a:cxn>
                  <a:cxn ang="0">
                    <a:pos x="264" y="592"/>
                  </a:cxn>
                  <a:cxn ang="0">
                    <a:pos x="264" y="638"/>
                  </a:cxn>
                  <a:cxn ang="0">
                    <a:pos x="264" y="681"/>
                  </a:cxn>
                  <a:cxn ang="0">
                    <a:pos x="264" y="721"/>
                  </a:cxn>
                  <a:cxn ang="0">
                    <a:pos x="264" y="757"/>
                  </a:cxn>
                  <a:cxn ang="0">
                    <a:pos x="264" y="787"/>
                  </a:cxn>
                  <a:cxn ang="0">
                    <a:pos x="264" y="811"/>
                  </a:cxn>
                  <a:cxn ang="0">
                    <a:pos x="264" y="828"/>
                  </a:cxn>
                  <a:cxn ang="0">
                    <a:pos x="264" y="838"/>
                  </a:cxn>
                  <a:cxn ang="0">
                    <a:pos x="263" y="840"/>
                  </a:cxn>
                  <a:cxn ang="0">
                    <a:pos x="234" y="840"/>
                  </a:cxn>
                  <a:cxn ang="0">
                    <a:pos x="181" y="840"/>
                  </a:cxn>
                  <a:cxn ang="0">
                    <a:pos x="125" y="840"/>
                  </a:cxn>
                  <a:cxn ang="0">
                    <a:pos x="90" y="840"/>
                  </a:cxn>
                  <a:cxn ang="0">
                    <a:pos x="88" y="839"/>
                  </a:cxn>
                  <a:cxn ang="0">
                    <a:pos x="88" y="830"/>
                  </a:cxn>
                  <a:cxn ang="0">
                    <a:pos x="88" y="814"/>
                  </a:cxn>
                  <a:cxn ang="0">
                    <a:pos x="88" y="791"/>
                  </a:cxn>
                  <a:cxn ang="0">
                    <a:pos x="88" y="762"/>
                  </a:cxn>
                  <a:cxn ang="0">
                    <a:pos x="88" y="727"/>
                  </a:cxn>
                  <a:cxn ang="0">
                    <a:pos x="88" y="688"/>
                  </a:cxn>
                  <a:cxn ang="0">
                    <a:pos x="88" y="645"/>
                  </a:cxn>
                  <a:cxn ang="0">
                    <a:pos x="88" y="600"/>
                  </a:cxn>
                  <a:cxn ang="0">
                    <a:pos x="88" y="552"/>
                  </a:cxn>
                  <a:cxn ang="0">
                    <a:pos x="88" y="502"/>
                  </a:cxn>
                  <a:cxn ang="0">
                    <a:pos x="88" y="452"/>
                  </a:cxn>
                  <a:cxn ang="0">
                    <a:pos x="88" y="403"/>
                  </a:cxn>
                  <a:cxn ang="0">
                    <a:pos x="88" y="354"/>
                  </a:cxn>
                  <a:cxn ang="0">
                    <a:pos x="88" y="307"/>
                  </a:cxn>
                  <a:cxn ang="0">
                    <a:pos x="88" y="263"/>
                  </a:cxn>
                  <a:cxn ang="0">
                    <a:pos x="88" y="222"/>
                  </a:cxn>
                  <a:cxn ang="0">
                    <a:pos x="76" y="209"/>
                  </a:cxn>
                  <a:cxn ang="0">
                    <a:pos x="20" y="209"/>
                  </a:cxn>
                  <a:cxn ang="0">
                    <a:pos x="0" y="209"/>
                  </a:cxn>
                  <a:cxn ang="0">
                    <a:pos x="12" y="194"/>
                  </a:cxn>
                  <a:cxn ang="0">
                    <a:pos x="38" y="163"/>
                  </a:cxn>
                  <a:cxn ang="0">
                    <a:pos x="72" y="124"/>
                  </a:cxn>
                  <a:cxn ang="0">
                    <a:pos x="109" y="80"/>
                  </a:cxn>
                  <a:cxn ang="0">
                    <a:pos x="142" y="40"/>
                  </a:cxn>
                  <a:cxn ang="0">
                    <a:pos x="166" y="11"/>
                  </a:cxn>
                  <a:cxn ang="0">
                    <a:pos x="176" y="0"/>
                  </a:cxn>
                </a:cxnLst>
                <a:rect l="0" t="0" r="r" b="b"/>
                <a:pathLst>
                  <a:path w="353" h="841">
                    <a:moveTo>
                      <a:pt x="176" y="0"/>
                    </a:moveTo>
                    <a:lnTo>
                      <a:pt x="176" y="1"/>
                    </a:lnTo>
                    <a:lnTo>
                      <a:pt x="177" y="2"/>
                    </a:lnTo>
                    <a:lnTo>
                      <a:pt x="178" y="3"/>
                    </a:lnTo>
                    <a:lnTo>
                      <a:pt x="180" y="5"/>
                    </a:lnTo>
                    <a:lnTo>
                      <a:pt x="182" y="8"/>
                    </a:lnTo>
                    <a:lnTo>
                      <a:pt x="185" y="11"/>
                    </a:lnTo>
                    <a:lnTo>
                      <a:pt x="188" y="15"/>
                    </a:lnTo>
                    <a:lnTo>
                      <a:pt x="192" y="19"/>
                    </a:lnTo>
                    <a:lnTo>
                      <a:pt x="196" y="24"/>
                    </a:lnTo>
                    <a:lnTo>
                      <a:pt x="200" y="29"/>
                    </a:lnTo>
                    <a:lnTo>
                      <a:pt x="204" y="34"/>
                    </a:lnTo>
                    <a:lnTo>
                      <a:pt x="209" y="40"/>
                    </a:lnTo>
                    <a:lnTo>
                      <a:pt x="214" y="46"/>
                    </a:lnTo>
                    <a:lnTo>
                      <a:pt x="220" y="53"/>
                    </a:lnTo>
                    <a:lnTo>
                      <a:pt x="225" y="59"/>
                    </a:lnTo>
                    <a:lnTo>
                      <a:pt x="231" y="66"/>
                    </a:lnTo>
                    <a:lnTo>
                      <a:pt x="236" y="73"/>
                    </a:lnTo>
                    <a:lnTo>
                      <a:pt x="242" y="80"/>
                    </a:lnTo>
                    <a:lnTo>
                      <a:pt x="248" y="87"/>
                    </a:lnTo>
                    <a:lnTo>
                      <a:pt x="254" y="94"/>
                    </a:lnTo>
                    <a:lnTo>
                      <a:pt x="261" y="102"/>
                    </a:lnTo>
                    <a:lnTo>
                      <a:pt x="267" y="109"/>
                    </a:lnTo>
                    <a:lnTo>
                      <a:pt x="273" y="116"/>
                    </a:lnTo>
                    <a:lnTo>
                      <a:pt x="279" y="124"/>
                    </a:lnTo>
                    <a:lnTo>
                      <a:pt x="285" y="131"/>
                    </a:lnTo>
                    <a:lnTo>
                      <a:pt x="291" y="138"/>
                    </a:lnTo>
                    <a:lnTo>
                      <a:pt x="297" y="144"/>
                    </a:lnTo>
                    <a:lnTo>
                      <a:pt x="302" y="151"/>
                    </a:lnTo>
                    <a:lnTo>
                      <a:pt x="308" y="157"/>
                    </a:lnTo>
                    <a:lnTo>
                      <a:pt x="313" y="163"/>
                    </a:lnTo>
                    <a:lnTo>
                      <a:pt x="318" y="169"/>
                    </a:lnTo>
                    <a:lnTo>
                      <a:pt x="323" y="175"/>
                    </a:lnTo>
                    <a:lnTo>
                      <a:pt x="328" y="181"/>
                    </a:lnTo>
                    <a:lnTo>
                      <a:pt x="332" y="186"/>
                    </a:lnTo>
                    <a:lnTo>
                      <a:pt x="336" y="190"/>
                    </a:lnTo>
                    <a:lnTo>
                      <a:pt x="339" y="194"/>
                    </a:lnTo>
                    <a:lnTo>
                      <a:pt x="342" y="198"/>
                    </a:lnTo>
                    <a:lnTo>
                      <a:pt x="345" y="202"/>
                    </a:lnTo>
                    <a:lnTo>
                      <a:pt x="347" y="204"/>
                    </a:lnTo>
                    <a:lnTo>
                      <a:pt x="349" y="206"/>
                    </a:lnTo>
                    <a:lnTo>
                      <a:pt x="351" y="208"/>
                    </a:lnTo>
                    <a:lnTo>
                      <a:pt x="351" y="209"/>
                    </a:lnTo>
                    <a:lnTo>
                      <a:pt x="352" y="209"/>
                    </a:lnTo>
                    <a:lnTo>
                      <a:pt x="352" y="209"/>
                    </a:lnTo>
                    <a:lnTo>
                      <a:pt x="350" y="209"/>
                    </a:lnTo>
                    <a:lnTo>
                      <a:pt x="346" y="209"/>
                    </a:lnTo>
                    <a:lnTo>
                      <a:pt x="340" y="209"/>
                    </a:lnTo>
                    <a:lnTo>
                      <a:pt x="332" y="209"/>
                    </a:lnTo>
                    <a:lnTo>
                      <a:pt x="323" y="209"/>
                    </a:lnTo>
                    <a:lnTo>
                      <a:pt x="313" y="209"/>
                    </a:lnTo>
                    <a:lnTo>
                      <a:pt x="303" y="209"/>
                    </a:lnTo>
                    <a:lnTo>
                      <a:pt x="293" y="209"/>
                    </a:lnTo>
                    <a:lnTo>
                      <a:pt x="284" y="209"/>
                    </a:lnTo>
                    <a:lnTo>
                      <a:pt x="276" y="209"/>
                    </a:lnTo>
                    <a:lnTo>
                      <a:pt x="269" y="209"/>
                    </a:lnTo>
                    <a:lnTo>
                      <a:pt x="265" y="209"/>
                    </a:lnTo>
                    <a:lnTo>
                      <a:pt x="264" y="209"/>
                    </a:lnTo>
                    <a:lnTo>
                      <a:pt x="264" y="209"/>
                    </a:lnTo>
                    <a:lnTo>
                      <a:pt x="264" y="216"/>
                    </a:lnTo>
                    <a:lnTo>
                      <a:pt x="264" y="222"/>
                    </a:lnTo>
                    <a:lnTo>
                      <a:pt x="264" y="229"/>
                    </a:lnTo>
                    <a:lnTo>
                      <a:pt x="264" y="235"/>
                    </a:lnTo>
                    <a:lnTo>
                      <a:pt x="264" y="242"/>
                    </a:lnTo>
                    <a:lnTo>
                      <a:pt x="264" y="249"/>
                    </a:lnTo>
                    <a:lnTo>
                      <a:pt x="264" y="256"/>
                    </a:lnTo>
                    <a:lnTo>
                      <a:pt x="264" y="263"/>
                    </a:lnTo>
                    <a:lnTo>
                      <a:pt x="264" y="270"/>
                    </a:lnTo>
                    <a:lnTo>
                      <a:pt x="264" y="277"/>
                    </a:lnTo>
                    <a:lnTo>
                      <a:pt x="264" y="285"/>
                    </a:lnTo>
                    <a:lnTo>
                      <a:pt x="264" y="292"/>
                    </a:lnTo>
                    <a:lnTo>
                      <a:pt x="264" y="300"/>
                    </a:lnTo>
                    <a:lnTo>
                      <a:pt x="264" y="307"/>
                    </a:lnTo>
                    <a:lnTo>
                      <a:pt x="264" y="315"/>
                    </a:lnTo>
                    <a:lnTo>
                      <a:pt x="264" y="323"/>
                    </a:lnTo>
                    <a:lnTo>
                      <a:pt x="264" y="330"/>
                    </a:lnTo>
                    <a:lnTo>
                      <a:pt x="264" y="338"/>
                    </a:lnTo>
                    <a:lnTo>
                      <a:pt x="264" y="346"/>
                    </a:lnTo>
                    <a:lnTo>
                      <a:pt x="264" y="354"/>
                    </a:lnTo>
                    <a:lnTo>
                      <a:pt x="264" y="362"/>
                    </a:lnTo>
                    <a:lnTo>
                      <a:pt x="264" y="370"/>
                    </a:lnTo>
                    <a:lnTo>
                      <a:pt x="264" y="378"/>
                    </a:lnTo>
                    <a:lnTo>
                      <a:pt x="264" y="386"/>
                    </a:lnTo>
                    <a:lnTo>
                      <a:pt x="264" y="394"/>
                    </a:lnTo>
                    <a:lnTo>
                      <a:pt x="264" y="403"/>
                    </a:lnTo>
                    <a:lnTo>
                      <a:pt x="264" y="411"/>
                    </a:lnTo>
                    <a:lnTo>
                      <a:pt x="264" y="419"/>
                    </a:lnTo>
                    <a:lnTo>
                      <a:pt x="264" y="427"/>
                    </a:lnTo>
                    <a:lnTo>
                      <a:pt x="264" y="436"/>
                    </a:lnTo>
                    <a:lnTo>
                      <a:pt x="264" y="444"/>
                    </a:lnTo>
                    <a:lnTo>
                      <a:pt x="264" y="452"/>
                    </a:lnTo>
                    <a:lnTo>
                      <a:pt x="264" y="461"/>
                    </a:lnTo>
                    <a:lnTo>
                      <a:pt x="264" y="469"/>
                    </a:lnTo>
                    <a:lnTo>
                      <a:pt x="264" y="477"/>
                    </a:lnTo>
                    <a:lnTo>
                      <a:pt x="264" y="486"/>
                    </a:lnTo>
                    <a:lnTo>
                      <a:pt x="264" y="494"/>
                    </a:lnTo>
                    <a:lnTo>
                      <a:pt x="264" y="502"/>
                    </a:lnTo>
                    <a:lnTo>
                      <a:pt x="264" y="511"/>
                    </a:lnTo>
                    <a:lnTo>
                      <a:pt x="264" y="519"/>
                    </a:lnTo>
                    <a:lnTo>
                      <a:pt x="264" y="527"/>
                    </a:lnTo>
                    <a:lnTo>
                      <a:pt x="264" y="535"/>
                    </a:lnTo>
                    <a:lnTo>
                      <a:pt x="264" y="543"/>
                    </a:lnTo>
                    <a:lnTo>
                      <a:pt x="264" y="552"/>
                    </a:lnTo>
                    <a:lnTo>
                      <a:pt x="264" y="560"/>
                    </a:lnTo>
                    <a:lnTo>
                      <a:pt x="264" y="568"/>
                    </a:lnTo>
                    <a:lnTo>
                      <a:pt x="264" y="576"/>
                    </a:lnTo>
                    <a:lnTo>
                      <a:pt x="264" y="584"/>
                    </a:lnTo>
                    <a:lnTo>
                      <a:pt x="264" y="592"/>
                    </a:lnTo>
                    <a:lnTo>
                      <a:pt x="264" y="600"/>
                    </a:lnTo>
                    <a:lnTo>
                      <a:pt x="264" y="607"/>
                    </a:lnTo>
                    <a:lnTo>
                      <a:pt x="264" y="615"/>
                    </a:lnTo>
                    <a:lnTo>
                      <a:pt x="264" y="623"/>
                    </a:lnTo>
                    <a:lnTo>
                      <a:pt x="264" y="630"/>
                    </a:lnTo>
                    <a:lnTo>
                      <a:pt x="264" y="638"/>
                    </a:lnTo>
                    <a:lnTo>
                      <a:pt x="264" y="645"/>
                    </a:lnTo>
                    <a:lnTo>
                      <a:pt x="264" y="653"/>
                    </a:lnTo>
                    <a:lnTo>
                      <a:pt x="264" y="660"/>
                    </a:lnTo>
                    <a:lnTo>
                      <a:pt x="264" y="667"/>
                    </a:lnTo>
                    <a:lnTo>
                      <a:pt x="264" y="674"/>
                    </a:lnTo>
                    <a:lnTo>
                      <a:pt x="264" y="681"/>
                    </a:lnTo>
                    <a:lnTo>
                      <a:pt x="264" y="688"/>
                    </a:lnTo>
                    <a:lnTo>
                      <a:pt x="264" y="695"/>
                    </a:lnTo>
                    <a:lnTo>
                      <a:pt x="264" y="702"/>
                    </a:lnTo>
                    <a:lnTo>
                      <a:pt x="264" y="708"/>
                    </a:lnTo>
                    <a:lnTo>
                      <a:pt x="264" y="715"/>
                    </a:lnTo>
                    <a:lnTo>
                      <a:pt x="264" y="721"/>
                    </a:lnTo>
                    <a:lnTo>
                      <a:pt x="264" y="727"/>
                    </a:lnTo>
                    <a:lnTo>
                      <a:pt x="264" y="733"/>
                    </a:lnTo>
                    <a:lnTo>
                      <a:pt x="264" y="739"/>
                    </a:lnTo>
                    <a:lnTo>
                      <a:pt x="264" y="745"/>
                    </a:lnTo>
                    <a:lnTo>
                      <a:pt x="264" y="751"/>
                    </a:lnTo>
                    <a:lnTo>
                      <a:pt x="264" y="757"/>
                    </a:lnTo>
                    <a:lnTo>
                      <a:pt x="264" y="762"/>
                    </a:lnTo>
                    <a:lnTo>
                      <a:pt x="264" y="767"/>
                    </a:lnTo>
                    <a:lnTo>
                      <a:pt x="264" y="772"/>
                    </a:lnTo>
                    <a:lnTo>
                      <a:pt x="264" y="777"/>
                    </a:lnTo>
                    <a:lnTo>
                      <a:pt x="264" y="782"/>
                    </a:lnTo>
                    <a:lnTo>
                      <a:pt x="264" y="787"/>
                    </a:lnTo>
                    <a:lnTo>
                      <a:pt x="264" y="791"/>
                    </a:lnTo>
                    <a:lnTo>
                      <a:pt x="264" y="795"/>
                    </a:lnTo>
                    <a:lnTo>
                      <a:pt x="264" y="800"/>
                    </a:lnTo>
                    <a:lnTo>
                      <a:pt x="264" y="804"/>
                    </a:lnTo>
                    <a:lnTo>
                      <a:pt x="264" y="807"/>
                    </a:lnTo>
                    <a:lnTo>
                      <a:pt x="264" y="811"/>
                    </a:lnTo>
                    <a:lnTo>
                      <a:pt x="264" y="814"/>
                    </a:lnTo>
                    <a:lnTo>
                      <a:pt x="264" y="817"/>
                    </a:lnTo>
                    <a:lnTo>
                      <a:pt x="264" y="820"/>
                    </a:lnTo>
                    <a:lnTo>
                      <a:pt x="264" y="823"/>
                    </a:lnTo>
                    <a:lnTo>
                      <a:pt x="264" y="826"/>
                    </a:lnTo>
                    <a:lnTo>
                      <a:pt x="264" y="828"/>
                    </a:lnTo>
                    <a:lnTo>
                      <a:pt x="264" y="830"/>
                    </a:lnTo>
                    <a:lnTo>
                      <a:pt x="264" y="832"/>
                    </a:lnTo>
                    <a:lnTo>
                      <a:pt x="264" y="834"/>
                    </a:lnTo>
                    <a:lnTo>
                      <a:pt x="264" y="836"/>
                    </a:lnTo>
                    <a:lnTo>
                      <a:pt x="264" y="837"/>
                    </a:lnTo>
                    <a:lnTo>
                      <a:pt x="264" y="838"/>
                    </a:lnTo>
                    <a:lnTo>
                      <a:pt x="264" y="839"/>
                    </a:lnTo>
                    <a:lnTo>
                      <a:pt x="264" y="840"/>
                    </a:lnTo>
                    <a:lnTo>
                      <a:pt x="264" y="840"/>
                    </a:lnTo>
                    <a:lnTo>
                      <a:pt x="264" y="840"/>
                    </a:lnTo>
                    <a:lnTo>
                      <a:pt x="264" y="840"/>
                    </a:lnTo>
                    <a:lnTo>
                      <a:pt x="263" y="840"/>
                    </a:lnTo>
                    <a:lnTo>
                      <a:pt x="261" y="840"/>
                    </a:lnTo>
                    <a:lnTo>
                      <a:pt x="258" y="840"/>
                    </a:lnTo>
                    <a:lnTo>
                      <a:pt x="253" y="840"/>
                    </a:lnTo>
                    <a:lnTo>
                      <a:pt x="248" y="840"/>
                    </a:lnTo>
                    <a:lnTo>
                      <a:pt x="241" y="840"/>
                    </a:lnTo>
                    <a:lnTo>
                      <a:pt x="234" y="840"/>
                    </a:lnTo>
                    <a:lnTo>
                      <a:pt x="226" y="840"/>
                    </a:lnTo>
                    <a:lnTo>
                      <a:pt x="218" y="840"/>
                    </a:lnTo>
                    <a:lnTo>
                      <a:pt x="209" y="840"/>
                    </a:lnTo>
                    <a:lnTo>
                      <a:pt x="200" y="840"/>
                    </a:lnTo>
                    <a:lnTo>
                      <a:pt x="190" y="840"/>
                    </a:lnTo>
                    <a:lnTo>
                      <a:pt x="181" y="840"/>
                    </a:lnTo>
                    <a:lnTo>
                      <a:pt x="171" y="840"/>
                    </a:lnTo>
                    <a:lnTo>
                      <a:pt x="161" y="840"/>
                    </a:lnTo>
                    <a:lnTo>
                      <a:pt x="152" y="840"/>
                    </a:lnTo>
                    <a:lnTo>
                      <a:pt x="142" y="840"/>
                    </a:lnTo>
                    <a:lnTo>
                      <a:pt x="133" y="840"/>
                    </a:lnTo>
                    <a:lnTo>
                      <a:pt x="125" y="840"/>
                    </a:lnTo>
                    <a:lnTo>
                      <a:pt x="117" y="840"/>
                    </a:lnTo>
                    <a:lnTo>
                      <a:pt x="110" y="840"/>
                    </a:lnTo>
                    <a:lnTo>
                      <a:pt x="104" y="840"/>
                    </a:lnTo>
                    <a:lnTo>
                      <a:pt x="98" y="840"/>
                    </a:lnTo>
                    <a:lnTo>
                      <a:pt x="94" y="840"/>
                    </a:lnTo>
                    <a:lnTo>
                      <a:pt x="90" y="840"/>
                    </a:lnTo>
                    <a:lnTo>
                      <a:pt x="88" y="840"/>
                    </a:lnTo>
                    <a:lnTo>
                      <a:pt x="88" y="840"/>
                    </a:lnTo>
                    <a:lnTo>
                      <a:pt x="88" y="840"/>
                    </a:lnTo>
                    <a:lnTo>
                      <a:pt x="88" y="840"/>
                    </a:lnTo>
                    <a:lnTo>
                      <a:pt x="88" y="840"/>
                    </a:lnTo>
                    <a:lnTo>
                      <a:pt x="88" y="839"/>
                    </a:lnTo>
                    <a:lnTo>
                      <a:pt x="88" y="838"/>
                    </a:lnTo>
                    <a:lnTo>
                      <a:pt x="88" y="837"/>
                    </a:lnTo>
                    <a:lnTo>
                      <a:pt x="88" y="836"/>
                    </a:lnTo>
                    <a:lnTo>
                      <a:pt x="88" y="834"/>
                    </a:lnTo>
                    <a:lnTo>
                      <a:pt x="88" y="832"/>
                    </a:lnTo>
                    <a:lnTo>
                      <a:pt x="88" y="830"/>
                    </a:lnTo>
                    <a:lnTo>
                      <a:pt x="88" y="828"/>
                    </a:lnTo>
                    <a:lnTo>
                      <a:pt x="88" y="826"/>
                    </a:lnTo>
                    <a:lnTo>
                      <a:pt x="88" y="823"/>
                    </a:lnTo>
                    <a:lnTo>
                      <a:pt x="88" y="820"/>
                    </a:lnTo>
                    <a:lnTo>
                      <a:pt x="88" y="817"/>
                    </a:lnTo>
                    <a:lnTo>
                      <a:pt x="88" y="814"/>
                    </a:lnTo>
                    <a:lnTo>
                      <a:pt x="88" y="811"/>
                    </a:lnTo>
                    <a:lnTo>
                      <a:pt x="88" y="807"/>
                    </a:lnTo>
                    <a:lnTo>
                      <a:pt x="88" y="804"/>
                    </a:lnTo>
                    <a:lnTo>
                      <a:pt x="88" y="800"/>
                    </a:lnTo>
                    <a:lnTo>
                      <a:pt x="88" y="795"/>
                    </a:lnTo>
                    <a:lnTo>
                      <a:pt x="88" y="791"/>
                    </a:lnTo>
                    <a:lnTo>
                      <a:pt x="88" y="787"/>
                    </a:lnTo>
                    <a:lnTo>
                      <a:pt x="88" y="782"/>
                    </a:lnTo>
                    <a:lnTo>
                      <a:pt x="88" y="777"/>
                    </a:lnTo>
                    <a:lnTo>
                      <a:pt x="88" y="772"/>
                    </a:lnTo>
                    <a:lnTo>
                      <a:pt x="88" y="767"/>
                    </a:lnTo>
                    <a:lnTo>
                      <a:pt x="88" y="762"/>
                    </a:lnTo>
                    <a:lnTo>
                      <a:pt x="88" y="757"/>
                    </a:lnTo>
                    <a:lnTo>
                      <a:pt x="88" y="751"/>
                    </a:lnTo>
                    <a:lnTo>
                      <a:pt x="88" y="745"/>
                    </a:lnTo>
                    <a:lnTo>
                      <a:pt x="88" y="739"/>
                    </a:lnTo>
                    <a:lnTo>
                      <a:pt x="88" y="733"/>
                    </a:lnTo>
                    <a:lnTo>
                      <a:pt x="88" y="727"/>
                    </a:lnTo>
                    <a:lnTo>
                      <a:pt x="88" y="721"/>
                    </a:lnTo>
                    <a:lnTo>
                      <a:pt x="88" y="715"/>
                    </a:lnTo>
                    <a:lnTo>
                      <a:pt x="88" y="708"/>
                    </a:lnTo>
                    <a:lnTo>
                      <a:pt x="88" y="702"/>
                    </a:lnTo>
                    <a:lnTo>
                      <a:pt x="88" y="695"/>
                    </a:lnTo>
                    <a:lnTo>
                      <a:pt x="88" y="688"/>
                    </a:lnTo>
                    <a:lnTo>
                      <a:pt x="88" y="681"/>
                    </a:lnTo>
                    <a:lnTo>
                      <a:pt x="88" y="674"/>
                    </a:lnTo>
                    <a:lnTo>
                      <a:pt x="88" y="667"/>
                    </a:lnTo>
                    <a:lnTo>
                      <a:pt x="88" y="660"/>
                    </a:lnTo>
                    <a:lnTo>
                      <a:pt x="88" y="653"/>
                    </a:lnTo>
                    <a:lnTo>
                      <a:pt x="88" y="645"/>
                    </a:lnTo>
                    <a:lnTo>
                      <a:pt x="88" y="638"/>
                    </a:lnTo>
                    <a:lnTo>
                      <a:pt x="88" y="630"/>
                    </a:lnTo>
                    <a:lnTo>
                      <a:pt x="88" y="623"/>
                    </a:lnTo>
                    <a:lnTo>
                      <a:pt x="88" y="615"/>
                    </a:lnTo>
                    <a:lnTo>
                      <a:pt x="88" y="607"/>
                    </a:lnTo>
                    <a:lnTo>
                      <a:pt x="88" y="600"/>
                    </a:lnTo>
                    <a:lnTo>
                      <a:pt x="88" y="592"/>
                    </a:lnTo>
                    <a:lnTo>
                      <a:pt x="88" y="584"/>
                    </a:lnTo>
                    <a:lnTo>
                      <a:pt x="88" y="576"/>
                    </a:lnTo>
                    <a:lnTo>
                      <a:pt x="88" y="568"/>
                    </a:lnTo>
                    <a:lnTo>
                      <a:pt x="88" y="560"/>
                    </a:lnTo>
                    <a:lnTo>
                      <a:pt x="88" y="552"/>
                    </a:lnTo>
                    <a:lnTo>
                      <a:pt x="88" y="543"/>
                    </a:lnTo>
                    <a:lnTo>
                      <a:pt x="88" y="535"/>
                    </a:lnTo>
                    <a:lnTo>
                      <a:pt x="88" y="527"/>
                    </a:lnTo>
                    <a:lnTo>
                      <a:pt x="88" y="519"/>
                    </a:lnTo>
                    <a:lnTo>
                      <a:pt x="88" y="511"/>
                    </a:lnTo>
                    <a:lnTo>
                      <a:pt x="88" y="502"/>
                    </a:lnTo>
                    <a:lnTo>
                      <a:pt x="88" y="494"/>
                    </a:lnTo>
                    <a:lnTo>
                      <a:pt x="88" y="486"/>
                    </a:lnTo>
                    <a:lnTo>
                      <a:pt x="88" y="477"/>
                    </a:lnTo>
                    <a:lnTo>
                      <a:pt x="88" y="469"/>
                    </a:lnTo>
                    <a:lnTo>
                      <a:pt x="88" y="461"/>
                    </a:lnTo>
                    <a:lnTo>
                      <a:pt x="88" y="452"/>
                    </a:lnTo>
                    <a:lnTo>
                      <a:pt x="88" y="444"/>
                    </a:lnTo>
                    <a:lnTo>
                      <a:pt x="88" y="436"/>
                    </a:lnTo>
                    <a:lnTo>
                      <a:pt x="88" y="427"/>
                    </a:lnTo>
                    <a:lnTo>
                      <a:pt x="88" y="419"/>
                    </a:lnTo>
                    <a:lnTo>
                      <a:pt x="88" y="411"/>
                    </a:lnTo>
                    <a:lnTo>
                      <a:pt x="88" y="403"/>
                    </a:lnTo>
                    <a:lnTo>
                      <a:pt x="88" y="394"/>
                    </a:lnTo>
                    <a:lnTo>
                      <a:pt x="88" y="386"/>
                    </a:lnTo>
                    <a:lnTo>
                      <a:pt x="88" y="378"/>
                    </a:lnTo>
                    <a:lnTo>
                      <a:pt x="88" y="370"/>
                    </a:lnTo>
                    <a:lnTo>
                      <a:pt x="88" y="362"/>
                    </a:lnTo>
                    <a:lnTo>
                      <a:pt x="88" y="354"/>
                    </a:lnTo>
                    <a:lnTo>
                      <a:pt x="88" y="346"/>
                    </a:lnTo>
                    <a:lnTo>
                      <a:pt x="88" y="338"/>
                    </a:lnTo>
                    <a:lnTo>
                      <a:pt x="88" y="330"/>
                    </a:lnTo>
                    <a:lnTo>
                      <a:pt x="88" y="323"/>
                    </a:lnTo>
                    <a:lnTo>
                      <a:pt x="88" y="315"/>
                    </a:lnTo>
                    <a:lnTo>
                      <a:pt x="88" y="307"/>
                    </a:lnTo>
                    <a:lnTo>
                      <a:pt x="88" y="300"/>
                    </a:lnTo>
                    <a:lnTo>
                      <a:pt x="88" y="292"/>
                    </a:lnTo>
                    <a:lnTo>
                      <a:pt x="88" y="285"/>
                    </a:lnTo>
                    <a:lnTo>
                      <a:pt x="88" y="277"/>
                    </a:lnTo>
                    <a:lnTo>
                      <a:pt x="88" y="270"/>
                    </a:lnTo>
                    <a:lnTo>
                      <a:pt x="88" y="263"/>
                    </a:lnTo>
                    <a:lnTo>
                      <a:pt x="88" y="256"/>
                    </a:lnTo>
                    <a:lnTo>
                      <a:pt x="88" y="249"/>
                    </a:lnTo>
                    <a:lnTo>
                      <a:pt x="88" y="242"/>
                    </a:lnTo>
                    <a:lnTo>
                      <a:pt x="88" y="235"/>
                    </a:lnTo>
                    <a:lnTo>
                      <a:pt x="88" y="229"/>
                    </a:lnTo>
                    <a:lnTo>
                      <a:pt x="88" y="222"/>
                    </a:lnTo>
                    <a:lnTo>
                      <a:pt x="88" y="216"/>
                    </a:lnTo>
                    <a:lnTo>
                      <a:pt x="88" y="209"/>
                    </a:lnTo>
                    <a:lnTo>
                      <a:pt x="88" y="209"/>
                    </a:lnTo>
                    <a:lnTo>
                      <a:pt x="86" y="209"/>
                    </a:lnTo>
                    <a:lnTo>
                      <a:pt x="82" y="209"/>
                    </a:lnTo>
                    <a:lnTo>
                      <a:pt x="76" y="209"/>
                    </a:lnTo>
                    <a:lnTo>
                      <a:pt x="68" y="209"/>
                    </a:lnTo>
                    <a:lnTo>
                      <a:pt x="59" y="209"/>
                    </a:lnTo>
                    <a:lnTo>
                      <a:pt x="49" y="209"/>
                    </a:lnTo>
                    <a:lnTo>
                      <a:pt x="39" y="209"/>
                    </a:lnTo>
                    <a:lnTo>
                      <a:pt x="29" y="209"/>
                    </a:lnTo>
                    <a:lnTo>
                      <a:pt x="20" y="209"/>
                    </a:lnTo>
                    <a:lnTo>
                      <a:pt x="12" y="209"/>
                    </a:lnTo>
                    <a:lnTo>
                      <a:pt x="5" y="209"/>
                    </a:lnTo>
                    <a:lnTo>
                      <a:pt x="1" y="209"/>
                    </a:lnTo>
                    <a:lnTo>
                      <a:pt x="0" y="209"/>
                    </a:lnTo>
                    <a:lnTo>
                      <a:pt x="0" y="209"/>
                    </a:lnTo>
                    <a:lnTo>
                      <a:pt x="0" y="209"/>
                    </a:lnTo>
                    <a:lnTo>
                      <a:pt x="1" y="208"/>
                    </a:lnTo>
                    <a:lnTo>
                      <a:pt x="2" y="206"/>
                    </a:lnTo>
                    <a:lnTo>
                      <a:pt x="4" y="204"/>
                    </a:lnTo>
                    <a:lnTo>
                      <a:pt x="6" y="202"/>
                    </a:lnTo>
                    <a:lnTo>
                      <a:pt x="9" y="198"/>
                    </a:lnTo>
                    <a:lnTo>
                      <a:pt x="12" y="194"/>
                    </a:lnTo>
                    <a:lnTo>
                      <a:pt x="16" y="190"/>
                    </a:lnTo>
                    <a:lnTo>
                      <a:pt x="20" y="186"/>
                    </a:lnTo>
                    <a:lnTo>
                      <a:pt x="24" y="181"/>
                    </a:lnTo>
                    <a:lnTo>
                      <a:pt x="28" y="175"/>
                    </a:lnTo>
                    <a:lnTo>
                      <a:pt x="33" y="169"/>
                    </a:lnTo>
                    <a:lnTo>
                      <a:pt x="38" y="163"/>
                    </a:lnTo>
                    <a:lnTo>
                      <a:pt x="44" y="157"/>
                    </a:lnTo>
                    <a:lnTo>
                      <a:pt x="49" y="151"/>
                    </a:lnTo>
                    <a:lnTo>
                      <a:pt x="55" y="144"/>
                    </a:lnTo>
                    <a:lnTo>
                      <a:pt x="60" y="138"/>
                    </a:lnTo>
                    <a:lnTo>
                      <a:pt x="66" y="131"/>
                    </a:lnTo>
                    <a:lnTo>
                      <a:pt x="72" y="124"/>
                    </a:lnTo>
                    <a:lnTo>
                      <a:pt x="78" y="116"/>
                    </a:lnTo>
                    <a:lnTo>
                      <a:pt x="85" y="109"/>
                    </a:lnTo>
                    <a:lnTo>
                      <a:pt x="91" y="102"/>
                    </a:lnTo>
                    <a:lnTo>
                      <a:pt x="97" y="94"/>
                    </a:lnTo>
                    <a:lnTo>
                      <a:pt x="103" y="87"/>
                    </a:lnTo>
                    <a:lnTo>
                      <a:pt x="109" y="80"/>
                    </a:lnTo>
                    <a:lnTo>
                      <a:pt x="115" y="73"/>
                    </a:lnTo>
                    <a:lnTo>
                      <a:pt x="121" y="66"/>
                    </a:lnTo>
                    <a:lnTo>
                      <a:pt x="126" y="59"/>
                    </a:lnTo>
                    <a:lnTo>
                      <a:pt x="132" y="53"/>
                    </a:lnTo>
                    <a:lnTo>
                      <a:pt x="137" y="46"/>
                    </a:lnTo>
                    <a:lnTo>
                      <a:pt x="142" y="40"/>
                    </a:lnTo>
                    <a:lnTo>
                      <a:pt x="147" y="34"/>
                    </a:lnTo>
                    <a:lnTo>
                      <a:pt x="152" y="29"/>
                    </a:lnTo>
                    <a:lnTo>
                      <a:pt x="156" y="24"/>
                    </a:lnTo>
                    <a:lnTo>
                      <a:pt x="160" y="19"/>
                    </a:lnTo>
                    <a:lnTo>
                      <a:pt x="163" y="15"/>
                    </a:lnTo>
                    <a:lnTo>
                      <a:pt x="166" y="11"/>
                    </a:lnTo>
                    <a:lnTo>
                      <a:pt x="169" y="8"/>
                    </a:lnTo>
                    <a:lnTo>
                      <a:pt x="171" y="5"/>
                    </a:lnTo>
                    <a:lnTo>
                      <a:pt x="173" y="3"/>
                    </a:lnTo>
                    <a:lnTo>
                      <a:pt x="175" y="2"/>
                    </a:lnTo>
                    <a:lnTo>
                      <a:pt x="175" y="1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</a:path>
                </a:pathLst>
              </a:custGeom>
              <a:solidFill>
                <a:srgbClr val="FF0000"/>
              </a:solid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6" name="Tof Detection"/>
          <p:cNvGrpSpPr/>
          <p:nvPr/>
        </p:nvGrpSpPr>
        <p:grpSpPr>
          <a:xfrm>
            <a:off x="3760788" y="904875"/>
            <a:ext cx="3127375" cy="1493838"/>
            <a:chOff x="3760788" y="904875"/>
            <a:chExt cx="3127375" cy="1493838"/>
          </a:xfrm>
        </p:grpSpPr>
        <p:grpSp>
          <p:nvGrpSpPr>
            <p:cNvPr id="101" name="Group 100"/>
            <p:cNvGrpSpPr/>
            <p:nvPr/>
          </p:nvGrpSpPr>
          <p:grpSpPr>
            <a:xfrm>
              <a:off x="3987800" y="1681163"/>
              <a:ext cx="654050" cy="717550"/>
              <a:chOff x="3987800" y="1681163"/>
              <a:chExt cx="654050" cy="717550"/>
            </a:xfrm>
          </p:grpSpPr>
          <p:sp>
            <p:nvSpPr>
              <p:cNvPr id="13" name="Freeform 14"/>
              <p:cNvSpPr>
                <a:spLocks/>
              </p:cNvSpPr>
              <p:nvPr/>
            </p:nvSpPr>
            <p:spPr bwMode="auto">
              <a:xfrm>
                <a:off x="3987800" y="1681163"/>
                <a:ext cx="654050" cy="717550"/>
              </a:xfrm>
              <a:custGeom>
                <a:avLst/>
                <a:gdLst/>
                <a:ahLst/>
                <a:cxnLst>
                  <a:cxn ang="0">
                    <a:pos x="207" y="2"/>
                  </a:cxn>
                  <a:cxn ang="0">
                    <a:pos x="215" y="8"/>
                  </a:cxn>
                  <a:cxn ang="0">
                    <a:pos x="229" y="19"/>
                  </a:cxn>
                  <a:cxn ang="0">
                    <a:pos x="247" y="33"/>
                  </a:cxn>
                  <a:cxn ang="0">
                    <a:pos x="269" y="51"/>
                  </a:cxn>
                  <a:cxn ang="0">
                    <a:pos x="293" y="70"/>
                  </a:cxn>
                  <a:cxn ang="0">
                    <a:pos x="319" y="90"/>
                  </a:cxn>
                  <a:cxn ang="0">
                    <a:pos x="346" y="111"/>
                  </a:cxn>
                  <a:cxn ang="0">
                    <a:pos x="373" y="132"/>
                  </a:cxn>
                  <a:cxn ang="0">
                    <a:pos x="399" y="153"/>
                  </a:cxn>
                  <a:cxn ang="0">
                    <a:pos x="409" y="162"/>
                  </a:cxn>
                  <a:cxn ang="0">
                    <a:pos x="384" y="162"/>
                  </a:cxn>
                  <a:cxn ang="0">
                    <a:pos x="344" y="162"/>
                  </a:cxn>
                  <a:cxn ang="0">
                    <a:pos x="313" y="162"/>
                  </a:cxn>
                  <a:cxn ang="0">
                    <a:pos x="308" y="167"/>
                  </a:cxn>
                  <a:cxn ang="0">
                    <a:pos x="308" y="189"/>
                  </a:cxn>
                  <a:cxn ang="0">
                    <a:pos x="308" y="216"/>
                  </a:cxn>
                  <a:cxn ang="0">
                    <a:pos x="308" y="248"/>
                  </a:cxn>
                  <a:cxn ang="0">
                    <a:pos x="308" y="282"/>
                  </a:cxn>
                  <a:cxn ang="0">
                    <a:pos x="308" y="317"/>
                  </a:cxn>
                  <a:cxn ang="0">
                    <a:pos x="308" y="351"/>
                  </a:cxn>
                  <a:cxn ang="0">
                    <a:pos x="308" y="383"/>
                  </a:cxn>
                  <a:cxn ang="0">
                    <a:pos x="308" y="410"/>
                  </a:cxn>
                  <a:cxn ang="0">
                    <a:pos x="308" y="432"/>
                  </a:cxn>
                  <a:cxn ang="0">
                    <a:pos x="308" y="446"/>
                  </a:cxn>
                  <a:cxn ang="0">
                    <a:pos x="308" y="451"/>
                  </a:cxn>
                  <a:cxn ang="0">
                    <a:pos x="303" y="451"/>
                  </a:cxn>
                  <a:cxn ang="0">
                    <a:pos x="283" y="451"/>
                  </a:cxn>
                  <a:cxn ang="0">
                    <a:pos x="252" y="451"/>
                  </a:cxn>
                  <a:cxn ang="0">
                    <a:pos x="215" y="451"/>
                  </a:cxn>
                  <a:cxn ang="0">
                    <a:pos x="177" y="451"/>
                  </a:cxn>
                  <a:cxn ang="0">
                    <a:pos x="142" y="451"/>
                  </a:cxn>
                  <a:cxn ang="0">
                    <a:pos x="116" y="451"/>
                  </a:cxn>
                  <a:cxn ang="0">
                    <a:pos x="103" y="451"/>
                  </a:cxn>
                  <a:cxn ang="0">
                    <a:pos x="103" y="450"/>
                  </a:cxn>
                  <a:cxn ang="0">
                    <a:pos x="103" y="440"/>
                  </a:cxn>
                  <a:cxn ang="0">
                    <a:pos x="103" y="422"/>
                  </a:cxn>
                  <a:cxn ang="0">
                    <a:pos x="103" y="397"/>
                  </a:cxn>
                  <a:cxn ang="0">
                    <a:pos x="103" y="368"/>
                  </a:cxn>
                  <a:cxn ang="0">
                    <a:pos x="103" y="335"/>
                  </a:cxn>
                  <a:cxn ang="0">
                    <a:pos x="103" y="300"/>
                  </a:cxn>
                  <a:cxn ang="0">
                    <a:pos x="103" y="265"/>
                  </a:cxn>
                  <a:cxn ang="0">
                    <a:pos x="103" y="232"/>
                  </a:cxn>
                  <a:cxn ang="0">
                    <a:pos x="103" y="202"/>
                  </a:cxn>
                  <a:cxn ang="0">
                    <a:pos x="103" y="177"/>
                  </a:cxn>
                  <a:cxn ang="0">
                    <a:pos x="103" y="162"/>
                  </a:cxn>
                  <a:cxn ang="0">
                    <a:pos x="85" y="162"/>
                  </a:cxn>
                  <a:cxn ang="0">
                    <a:pos x="46" y="162"/>
                  </a:cxn>
                  <a:cxn ang="0">
                    <a:pos x="11" y="162"/>
                  </a:cxn>
                  <a:cxn ang="0">
                    <a:pos x="0" y="162"/>
                  </a:cxn>
                  <a:cxn ang="0">
                    <a:pos x="25" y="143"/>
                  </a:cxn>
                  <a:cxn ang="0">
                    <a:pos x="51" y="122"/>
                  </a:cxn>
                  <a:cxn ang="0">
                    <a:pos x="78" y="101"/>
                  </a:cxn>
                  <a:cxn ang="0">
                    <a:pos x="105" y="80"/>
                  </a:cxn>
                  <a:cxn ang="0">
                    <a:pos x="130" y="60"/>
                  </a:cxn>
                  <a:cxn ang="0">
                    <a:pos x="153" y="42"/>
                  </a:cxn>
                  <a:cxn ang="0">
                    <a:pos x="173" y="26"/>
                  </a:cxn>
                  <a:cxn ang="0">
                    <a:pos x="189" y="13"/>
                  </a:cxn>
                  <a:cxn ang="0">
                    <a:pos x="200" y="5"/>
                  </a:cxn>
                  <a:cxn ang="0">
                    <a:pos x="205" y="1"/>
                  </a:cxn>
                </a:cxnLst>
                <a:rect l="0" t="0" r="r" b="b"/>
                <a:pathLst>
                  <a:path w="412" h="452">
                    <a:moveTo>
                      <a:pt x="205" y="0"/>
                    </a:moveTo>
                    <a:lnTo>
                      <a:pt x="206" y="1"/>
                    </a:lnTo>
                    <a:lnTo>
                      <a:pt x="206" y="1"/>
                    </a:lnTo>
                    <a:lnTo>
                      <a:pt x="207" y="2"/>
                    </a:lnTo>
                    <a:lnTo>
                      <a:pt x="209" y="3"/>
                    </a:lnTo>
                    <a:lnTo>
                      <a:pt x="211" y="5"/>
                    </a:lnTo>
                    <a:lnTo>
                      <a:pt x="213" y="6"/>
                    </a:lnTo>
                    <a:lnTo>
                      <a:pt x="215" y="8"/>
                    </a:lnTo>
                    <a:lnTo>
                      <a:pt x="218" y="11"/>
                    </a:lnTo>
                    <a:lnTo>
                      <a:pt x="222" y="13"/>
                    </a:lnTo>
                    <a:lnTo>
                      <a:pt x="225" y="16"/>
                    </a:lnTo>
                    <a:lnTo>
                      <a:pt x="229" y="19"/>
                    </a:lnTo>
                    <a:lnTo>
                      <a:pt x="233" y="22"/>
                    </a:lnTo>
                    <a:lnTo>
                      <a:pt x="237" y="26"/>
                    </a:lnTo>
                    <a:lnTo>
                      <a:pt x="242" y="30"/>
                    </a:lnTo>
                    <a:lnTo>
                      <a:pt x="247" y="33"/>
                    </a:lnTo>
                    <a:lnTo>
                      <a:pt x="252" y="37"/>
                    </a:lnTo>
                    <a:lnTo>
                      <a:pt x="258" y="42"/>
                    </a:lnTo>
                    <a:lnTo>
                      <a:pt x="263" y="46"/>
                    </a:lnTo>
                    <a:lnTo>
                      <a:pt x="269" y="51"/>
                    </a:lnTo>
                    <a:lnTo>
                      <a:pt x="275" y="55"/>
                    </a:lnTo>
                    <a:lnTo>
                      <a:pt x="281" y="60"/>
                    </a:lnTo>
                    <a:lnTo>
                      <a:pt x="287" y="65"/>
                    </a:lnTo>
                    <a:lnTo>
                      <a:pt x="293" y="70"/>
                    </a:lnTo>
                    <a:lnTo>
                      <a:pt x="300" y="75"/>
                    </a:lnTo>
                    <a:lnTo>
                      <a:pt x="306" y="80"/>
                    </a:lnTo>
                    <a:lnTo>
                      <a:pt x="313" y="85"/>
                    </a:lnTo>
                    <a:lnTo>
                      <a:pt x="319" y="90"/>
                    </a:lnTo>
                    <a:lnTo>
                      <a:pt x="326" y="96"/>
                    </a:lnTo>
                    <a:lnTo>
                      <a:pt x="333" y="101"/>
                    </a:lnTo>
                    <a:lnTo>
                      <a:pt x="339" y="106"/>
                    </a:lnTo>
                    <a:lnTo>
                      <a:pt x="346" y="111"/>
                    </a:lnTo>
                    <a:lnTo>
                      <a:pt x="353" y="117"/>
                    </a:lnTo>
                    <a:lnTo>
                      <a:pt x="360" y="122"/>
                    </a:lnTo>
                    <a:lnTo>
                      <a:pt x="366" y="127"/>
                    </a:lnTo>
                    <a:lnTo>
                      <a:pt x="373" y="132"/>
                    </a:lnTo>
                    <a:lnTo>
                      <a:pt x="379" y="138"/>
                    </a:lnTo>
                    <a:lnTo>
                      <a:pt x="386" y="143"/>
                    </a:lnTo>
                    <a:lnTo>
                      <a:pt x="392" y="148"/>
                    </a:lnTo>
                    <a:lnTo>
                      <a:pt x="399" y="153"/>
                    </a:lnTo>
                    <a:lnTo>
                      <a:pt x="405" y="157"/>
                    </a:lnTo>
                    <a:lnTo>
                      <a:pt x="411" y="162"/>
                    </a:lnTo>
                    <a:lnTo>
                      <a:pt x="411" y="162"/>
                    </a:lnTo>
                    <a:lnTo>
                      <a:pt x="409" y="162"/>
                    </a:lnTo>
                    <a:lnTo>
                      <a:pt x="406" y="162"/>
                    </a:lnTo>
                    <a:lnTo>
                      <a:pt x="400" y="162"/>
                    </a:lnTo>
                    <a:lnTo>
                      <a:pt x="393" y="162"/>
                    </a:lnTo>
                    <a:lnTo>
                      <a:pt x="384" y="162"/>
                    </a:lnTo>
                    <a:lnTo>
                      <a:pt x="375" y="162"/>
                    </a:lnTo>
                    <a:lnTo>
                      <a:pt x="364" y="162"/>
                    </a:lnTo>
                    <a:lnTo>
                      <a:pt x="354" y="162"/>
                    </a:lnTo>
                    <a:lnTo>
                      <a:pt x="344" y="162"/>
                    </a:lnTo>
                    <a:lnTo>
                      <a:pt x="335" y="162"/>
                    </a:lnTo>
                    <a:lnTo>
                      <a:pt x="326" y="162"/>
                    </a:lnTo>
                    <a:lnTo>
                      <a:pt x="319" y="162"/>
                    </a:lnTo>
                    <a:lnTo>
                      <a:pt x="313" y="162"/>
                    </a:lnTo>
                    <a:lnTo>
                      <a:pt x="309" y="162"/>
                    </a:lnTo>
                    <a:lnTo>
                      <a:pt x="308" y="162"/>
                    </a:lnTo>
                    <a:lnTo>
                      <a:pt x="308" y="162"/>
                    </a:lnTo>
                    <a:lnTo>
                      <a:pt x="308" y="167"/>
                    </a:lnTo>
                    <a:lnTo>
                      <a:pt x="308" y="171"/>
                    </a:lnTo>
                    <a:lnTo>
                      <a:pt x="308" y="177"/>
                    </a:lnTo>
                    <a:lnTo>
                      <a:pt x="308" y="183"/>
                    </a:lnTo>
                    <a:lnTo>
                      <a:pt x="308" y="189"/>
                    </a:lnTo>
                    <a:lnTo>
                      <a:pt x="308" y="195"/>
                    </a:lnTo>
                    <a:lnTo>
                      <a:pt x="308" y="202"/>
                    </a:lnTo>
                    <a:lnTo>
                      <a:pt x="308" y="209"/>
                    </a:lnTo>
                    <a:lnTo>
                      <a:pt x="308" y="216"/>
                    </a:lnTo>
                    <a:lnTo>
                      <a:pt x="308" y="224"/>
                    </a:lnTo>
                    <a:lnTo>
                      <a:pt x="308" y="232"/>
                    </a:lnTo>
                    <a:lnTo>
                      <a:pt x="308" y="240"/>
                    </a:lnTo>
                    <a:lnTo>
                      <a:pt x="308" y="248"/>
                    </a:lnTo>
                    <a:lnTo>
                      <a:pt x="308" y="257"/>
                    </a:lnTo>
                    <a:lnTo>
                      <a:pt x="308" y="265"/>
                    </a:lnTo>
                    <a:lnTo>
                      <a:pt x="308" y="274"/>
                    </a:lnTo>
                    <a:lnTo>
                      <a:pt x="308" y="282"/>
                    </a:lnTo>
                    <a:lnTo>
                      <a:pt x="308" y="291"/>
                    </a:lnTo>
                    <a:lnTo>
                      <a:pt x="308" y="300"/>
                    </a:lnTo>
                    <a:lnTo>
                      <a:pt x="308" y="309"/>
                    </a:lnTo>
                    <a:lnTo>
                      <a:pt x="308" y="317"/>
                    </a:lnTo>
                    <a:lnTo>
                      <a:pt x="308" y="326"/>
                    </a:lnTo>
                    <a:lnTo>
                      <a:pt x="308" y="335"/>
                    </a:lnTo>
                    <a:lnTo>
                      <a:pt x="308" y="343"/>
                    </a:lnTo>
                    <a:lnTo>
                      <a:pt x="308" y="351"/>
                    </a:lnTo>
                    <a:lnTo>
                      <a:pt x="308" y="360"/>
                    </a:lnTo>
                    <a:lnTo>
                      <a:pt x="308" y="368"/>
                    </a:lnTo>
                    <a:lnTo>
                      <a:pt x="308" y="375"/>
                    </a:lnTo>
                    <a:lnTo>
                      <a:pt x="308" y="383"/>
                    </a:lnTo>
                    <a:lnTo>
                      <a:pt x="308" y="390"/>
                    </a:lnTo>
                    <a:lnTo>
                      <a:pt x="308" y="397"/>
                    </a:lnTo>
                    <a:lnTo>
                      <a:pt x="308" y="404"/>
                    </a:lnTo>
                    <a:lnTo>
                      <a:pt x="308" y="410"/>
                    </a:lnTo>
                    <a:lnTo>
                      <a:pt x="308" y="416"/>
                    </a:lnTo>
                    <a:lnTo>
                      <a:pt x="308" y="422"/>
                    </a:lnTo>
                    <a:lnTo>
                      <a:pt x="308" y="427"/>
                    </a:lnTo>
                    <a:lnTo>
                      <a:pt x="308" y="432"/>
                    </a:lnTo>
                    <a:lnTo>
                      <a:pt x="308" y="436"/>
                    </a:lnTo>
                    <a:lnTo>
                      <a:pt x="308" y="440"/>
                    </a:lnTo>
                    <a:lnTo>
                      <a:pt x="308" y="443"/>
                    </a:lnTo>
                    <a:lnTo>
                      <a:pt x="308" y="446"/>
                    </a:lnTo>
                    <a:lnTo>
                      <a:pt x="308" y="448"/>
                    </a:lnTo>
                    <a:lnTo>
                      <a:pt x="308" y="450"/>
                    </a:lnTo>
                    <a:lnTo>
                      <a:pt x="308" y="451"/>
                    </a:lnTo>
                    <a:lnTo>
                      <a:pt x="308" y="451"/>
                    </a:lnTo>
                    <a:lnTo>
                      <a:pt x="308" y="451"/>
                    </a:lnTo>
                    <a:lnTo>
                      <a:pt x="307" y="451"/>
                    </a:lnTo>
                    <a:lnTo>
                      <a:pt x="306" y="451"/>
                    </a:lnTo>
                    <a:lnTo>
                      <a:pt x="303" y="451"/>
                    </a:lnTo>
                    <a:lnTo>
                      <a:pt x="299" y="451"/>
                    </a:lnTo>
                    <a:lnTo>
                      <a:pt x="295" y="451"/>
                    </a:lnTo>
                    <a:lnTo>
                      <a:pt x="289" y="451"/>
                    </a:lnTo>
                    <a:lnTo>
                      <a:pt x="283" y="451"/>
                    </a:lnTo>
                    <a:lnTo>
                      <a:pt x="276" y="451"/>
                    </a:lnTo>
                    <a:lnTo>
                      <a:pt x="268" y="451"/>
                    </a:lnTo>
                    <a:lnTo>
                      <a:pt x="260" y="451"/>
                    </a:lnTo>
                    <a:lnTo>
                      <a:pt x="252" y="451"/>
                    </a:lnTo>
                    <a:lnTo>
                      <a:pt x="243" y="451"/>
                    </a:lnTo>
                    <a:lnTo>
                      <a:pt x="234" y="451"/>
                    </a:lnTo>
                    <a:lnTo>
                      <a:pt x="224" y="451"/>
                    </a:lnTo>
                    <a:lnTo>
                      <a:pt x="215" y="451"/>
                    </a:lnTo>
                    <a:lnTo>
                      <a:pt x="205" y="451"/>
                    </a:lnTo>
                    <a:lnTo>
                      <a:pt x="196" y="451"/>
                    </a:lnTo>
                    <a:lnTo>
                      <a:pt x="186" y="451"/>
                    </a:lnTo>
                    <a:lnTo>
                      <a:pt x="177" y="451"/>
                    </a:lnTo>
                    <a:lnTo>
                      <a:pt x="168" y="451"/>
                    </a:lnTo>
                    <a:lnTo>
                      <a:pt x="159" y="451"/>
                    </a:lnTo>
                    <a:lnTo>
                      <a:pt x="150" y="451"/>
                    </a:lnTo>
                    <a:lnTo>
                      <a:pt x="142" y="451"/>
                    </a:lnTo>
                    <a:lnTo>
                      <a:pt x="135" y="451"/>
                    </a:lnTo>
                    <a:lnTo>
                      <a:pt x="128" y="451"/>
                    </a:lnTo>
                    <a:lnTo>
                      <a:pt x="122" y="451"/>
                    </a:lnTo>
                    <a:lnTo>
                      <a:pt x="116" y="451"/>
                    </a:lnTo>
                    <a:lnTo>
                      <a:pt x="112" y="451"/>
                    </a:lnTo>
                    <a:lnTo>
                      <a:pt x="108" y="451"/>
                    </a:lnTo>
                    <a:lnTo>
                      <a:pt x="105" y="451"/>
                    </a:lnTo>
                    <a:lnTo>
                      <a:pt x="103" y="451"/>
                    </a:lnTo>
                    <a:lnTo>
                      <a:pt x="103" y="451"/>
                    </a:lnTo>
                    <a:lnTo>
                      <a:pt x="103" y="451"/>
                    </a:lnTo>
                    <a:lnTo>
                      <a:pt x="103" y="451"/>
                    </a:lnTo>
                    <a:lnTo>
                      <a:pt x="103" y="450"/>
                    </a:lnTo>
                    <a:lnTo>
                      <a:pt x="103" y="448"/>
                    </a:lnTo>
                    <a:lnTo>
                      <a:pt x="103" y="446"/>
                    </a:lnTo>
                    <a:lnTo>
                      <a:pt x="103" y="443"/>
                    </a:lnTo>
                    <a:lnTo>
                      <a:pt x="103" y="440"/>
                    </a:lnTo>
                    <a:lnTo>
                      <a:pt x="103" y="436"/>
                    </a:lnTo>
                    <a:lnTo>
                      <a:pt x="103" y="432"/>
                    </a:lnTo>
                    <a:lnTo>
                      <a:pt x="103" y="427"/>
                    </a:lnTo>
                    <a:lnTo>
                      <a:pt x="103" y="422"/>
                    </a:lnTo>
                    <a:lnTo>
                      <a:pt x="103" y="416"/>
                    </a:lnTo>
                    <a:lnTo>
                      <a:pt x="103" y="410"/>
                    </a:lnTo>
                    <a:lnTo>
                      <a:pt x="103" y="404"/>
                    </a:lnTo>
                    <a:lnTo>
                      <a:pt x="103" y="397"/>
                    </a:lnTo>
                    <a:lnTo>
                      <a:pt x="103" y="390"/>
                    </a:lnTo>
                    <a:lnTo>
                      <a:pt x="103" y="383"/>
                    </a:lnTo>
                    <a:lnTo>
                      <a:pt x="103" y="375"/>
                    </a:lnTo>
                    <a:lnTo>
                      <a:pt x="103" y="368"/>
                    </a:lnTo>
                    <a:lnTo>
                      <a:pt x="103" y="360"/>
                    </a:lnTo>
                    <a:lnTo>
                      <a:pt x="103" y="351"/>
                    </a:lnTo>
                    <a:lnTo>
                      <a:pt x="103" y="343"/>
                    </a:lnTo>
                    <a:lnTo>
                      <a:pt x="103" y="335"/>
                    </a:lnTo>
                    <a:lnTo>
                      <a:pt x="103" y="326"/>
                    </a:lnTo>
                    <a:lnTo>
                      <a:pt x="103" y="317"/>
                    </a:lnTo>
                    <a:lnTo>
                      <a:pt x="103" y="309"/>
                    </a:lnTo>
                    <a:lnTo>
                      <a:pt x="103" y="300"/>
                    </a:lnTo>
                    <a:lnTo>
                      <a:pt x="103" y="291"/>
                    </a:lnTo>
                    <a:lnTo>
                      <a:pt x="103" y="282"/>
                    </a:lnTo>
                    <a:lnTo>
                      <a:pt x="103" y="274"/>
                    </a:lnTo>
                    <a:lnTo>
                      <a:pt x="103" y="265"/>
                    </a:lnTo>
                    <a:lnTo>
                      <a:pt x="103" y="257"/>
                    </a:lnTo>
                    <a:lnTo>
                      <a:pt x="103" y="248"/>
                    </a:lnTo>
                    <a:lnTo>
                      <a:pt x="103" y="240"/>
                    </a:lnTo>
                    <a:lnTo>
                      <a:pt x="103" y="232"/>
                    </a:lnTo>
                    <a:lnTo>
                      <a:pt x="103" y="224"/>
                    </a:lnTo>
                    <a:lnTo>
                      <a:pt x="103" y="216"/>
                    </a:lnTo>
                    <a:lnTo>
                      <a:pt x="103" y="209"/>
                    </a:lnTo>
                    <a:lnTo>
                      <a:pt x="103" y="202"/>
                    </a:lnTo>
                    <a:lnTo>
                      <a:pt x="103" y="195"/>
                    </a:lnTo>
                    <a:lnTo>
                      <a:pt x="103" y="189"/>
                    </a:lnTo>
                    <a:lnTo>
                      <a:pt x="103" y="183"/>
                    </a:lnTo>
                    <a:lnTo>
                      <a:pt x="103" y="177"/>
                    </a:lnTo>
                    <a:lnTo>
                      <a:pt x="103" y="171"/>
                    </a:lnTo>
                    <a:lnTo>
                      <a:pt x="103" y="167"/>
                    </a:lnTo>
                    <a:lnTo>
                      <a:pt x="103" y="162"/>
                    </a:lnTo>
                    <a:lnTo>
                      <a:pt x="103" y="162"/>
                    </a:lnTo>
                    <a:lnTo>
                      <a:pt x="101" y="162"/>
                    </a:lnTo>
                    <a:lnTo>
                      <a:pt x="98" y="162"/>
                    </a:lnTo>
                    <a:lnTo>
                      <a:pt x="92" y="162"/>
                    </a:lnTo>
                    <a:lnTo>
                      <a:pt x="85" y="162"/>
                    </a:lnTo>
                    <a:lnTo>
                      <a:pt x="76" y="162"/>
                    </a:lnTo>
                    <a:lnTo>
                      <a:pt x="67" y="162"/>
                    </a:lnTo>
                    <a:lnTo>
                      <a:pt x="57" y="162"/>
                    </a:lnTo>
                    <a:lnTo>
                      <a:pt x="46" y="162"/>
                    </a:lnTo>
                    <a:lnTo>
                      <a:pt x="36" y="162"/>
                    </a:lnTo>
                    <a:lnTo>
                      <a:pt x="27" y="162"/>
                    </a:lnTo>
                    <a:lnTo>
                      <a:pt x="18" y="162"/>
                    </a:lnTo>
                    <a:lnTo>
                      <a:pt x="11" y="162"/>
                    </a:lnTo>
                    <a:lnTo>
                      <a:pt x="5" y="162"/>
                    </a:lnTo>
                    <a:lnTo>
                      <a:pt x="2" y="162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6" y="157"/>
                    </a:lnTo>
                    <a:lnTo>
                      <a:pt x="13" y="153"/>
                    </a:lnTo>
                    <a:lnTo>
                      <a:pt x="19" y="148"/>
                    </a:lnTo>
                    <a:lnTo>
                      <a:pt x="25" y="143"/>
                    </a:lnTo>
                    <a:lnTo>
                      <a:pt x="32" y="138"/>
                    </a:lnTo>
                    <a:lnTo>
                      <a:pt x="38" y="132"/>
                    </a:lnTo>
                    <a:lnTo>
                      <a:pt x="45" y="127"/>
                    </a:lnTo>
                    <a:lnTo>
                      <a:pt x="51" y="122"/>
                    </a:lnTo>
                    <a:lnTo>
                      <a:pt x="58" y="117"/>
                    </a:lnTo>
                    <a:lnTo>
                      <a:pt x="65" y="111"/>
                    </a:lnTo>
                    <a:lnTo>
                      <a:pt x="72" y="106"/>
                    </a:lnTo>
                    <a:lnTo>
                      <a:pt x="78" y="101"/>
                    </a:lnTo>
                    <a:lnTo>
                      <a:pt x="85" y="96"/>
                    </a:lnTo>
                    <a:lnTo>
                      <a:pt x="92" y="90"/>
                    </a:lnTo>
                    <a:lnTo>
                      <a:pt x="98" y="85"/>
                    </a:lnTo>
                    <a:lnTo>
                      <a:pt x="105" y="80"/>
                    </a:lnTo>
                    <a:lnTo>
                      <a:pt x="111" y="75"/>
                    </a:lnTo>
                    <a:lnTo>
                      <a:pt x="118" y="70"/>
                    </a:lnTo>
                    <a:lnTo>
                      <a:pt x="124" y="65"/>
                    </a:lnTo>
                    <a:lnTo>
                      <a:pt x="130" y="60"/>
                    </a:lnTo>
                    <a:lnTo>
                      <a:pt x="136" y="55"/>
                    </a:lnTo>
                    <a:lnTo>
                      <a:pt x="142" y="51"/>
                    </a:lnTo>
                    <a:lnTo>
                      <a:pt x="148" y="46"/>
                    </a:lnTo>
                    <a:lnTo>
                      <a:pt x="153" y="42"/>
                    </a:lnTo>
                    <a:lnTo>
                      <a:pt x="159" y="37"/>
                    </a:lnTo>
                    <a:lnTo>
                      <a:pt x="164" y="33"/>
                    </a:lnTo>
                    <a:lnTo>
                      <a:pt x="169" y="30"/>
                    </a:lnTo>
                    <a:lnTo>
                      <a:pt x="173" y="26"/>
                    </a:lnTo>
                    <a:lnTo>
                      <a:pt x="178" y="22"/>
                    </a:lnTo>
                    <a:lnTo>
                      <a:pt x="182" y="19"/>
                    </a:lnTo>
                    <a:lnTo>
                      <a:pt x="186" y="16"/>
                    </a:lnTo>
                    <a:lnTo>
                      <a:pt x="189" y="13"/>
                    </a:lnTo>
                    <a:lnTo>
                      <a:pt x="192" y="11"/>
                    </a:lnTo>
                    <a:lnTo>
                      <a:pt x="195" y="8"/>
                    </a:lnTo>
                    <a:lnTo>
                      <a:pt x="198" y="6"/>
                    </a:lnTo>
                    <a:lnTo>
                      <a:pt x="200" y="5"/>
                    </a:lnTo>
                    <a:lnTo>
                      <a:pt x="202" y="3"/>
                    </a:lnTo>
                    <a:lnTo>
                      <a:pt x="203" y="2"/>
                    </a:lnTo>
                    <a:lnTo>
                      <a:pt x="204" y="1"/>
                    </a:lnTo>
                    <a:lnTo>
                      <a:pt x="205" y="1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205" y="0"/>
                    </a:lnTo>
                  </a:path>
                </a:pathLst>
              </a:custGeom>
              <a:solidFill>
                <a:srgbClr val="FF0000"/>
              </a:solidFill>
              <a:ln w="9525" cap="rnd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5"/>
              <p:cNvSpPr>
                <a:spLocks/>
              </p:cNvSpPr>
              <p:nvPr/>
            </p:nvSpPr>
            <p:spPr bwMode="auto">
              <a:xfrm>
                <a:off x="3987800" y="1681163"/>
                <a:ext cx="654050" cy="717550"/>
              </a:xfrm>
              <a:custGeom>
                <a:avLst/>
                <a:gdLst/>
                <a:ahLst/>
                <a:cxnLst>
                  <a:cxn ang="0">
                    <a:pos x="207" y="2"/>
                  </a:cxn>
                  <a:cxn ang="0">
                    <a:pos x="215" y="8"/>
                  </a:cxn>
                  <a:cxn ang="0">
                    <a:pos x="229" y="19"/>
                  </a:cxn>
                  <a:cxn ang="0">
                    <a:pos x="247" y="33"/>
                  </a:cxn>
                  <a:cxn ang="0">
                    <a:pos x="269" y="51"/>
                  </a:cxn>
                  <a:cxn ang="0">
                    <a:pos x="293" y="70"/>
                  </a:cxn>
                  <a:cxn ang="0">
                    <a:pos x="319" y="90"/>
                  </a:cxn>
                  <a:cxn ang="0">
                    <a:pos x="346" y="111"/>
                  </a:cxn>
                  <a:cxn ang="0">
                    <a:pos x="373" y="132"/>
                  </a:cxn>
                  <a:cxn ang="0">
                    <a:pos x="399" y="153"/>
                  </a:cxn>
                  <a:cxn ang="0">
                    <a:pos x="409" y="162"/>
                  </a:cxn>
                  <a:cxn ang="0">
                    <a:pos x="384" y="162"/>
                  </a:cxn>
                  <a:cxn ang="0">
                    <a:pos x="344" y="162"/>
                  </a:cxn>
                  <a:cxn ang="0">
                    <a:pos x="313" y="162"/>
                  </a:cxn>
                  <a:cxn ang="0">
                    <a:pos x="308" y="167"/>
                  </a:cxn>
                  <a:cxn ang="0">
                    <a:pos x="308" y="189"/>
                  </a:cxn>
                  <a:cxn ang="0">
                    <a:pos x="308" y="216"/>
                  </a:cxn>
                  <a:cxn ang="0">
                    <a:pos x="308" y="248"/>
                  </a:cxn>
                  <a:cxn ang="0">
                    <a:pos x="308" y="282"/>
                  </a:cxn>
                  <a:cxn ang="0">
                    <a:pos x="308" y="317"/>
                  </a:cxn>
                  <a:cxn ang="0">
                    <a:pos x="308" y="351"/>
                  </a:cxn>
                  <a:cxn ang="0">
                    <a:pos x="308" y="383"/>
                  </a:cxn>
                  <a:cxn ang="0">
                    <a:pos x="308" y="410"/>
                  </a:cxn>
                  <a:cxn ang="0">
                    <a:pos x="308" y="432"/>
                  </a:cxn>
                  <a:cxn ang="0">
                    <a:pos x="308" y="446"/>
                  </a:cxn>
                  <a:cxn ang="0">
                    <a:pos x="308" y="451"/>
                  </a:cxn>
                  <a:cxn ang="0">
                    <a:pos x="303" y="451"/>
                  </a:cxn>
                  <a:cxn ang="0">
                    <a:pos x="283" y="451"/>
                  </a:cxn>
                  <a:cxn ang="0">
                    <a:pos x="252" y="451"/>
                  </a:cxn>
                  <a:cxn ang="0">
                    <a:pos x="215" y="451"/>
                  </a:cxn>
                  <a:cxn ang="0">
                    <a:pos x="177" y="451"/>
                  </a:cxn>
                  <a:cxn ang="0">
                    <a:pos x="142" y="451"/>
                  </a:cxn>
                  <a:cxn ang="0">
                    <a:pos x="116" y="451"/>
                  </a:cxn>
                  <a:cxn ang="0">
                    <a:pos x="103" y="451"/>
                  </a:cxn>
                  <a:cxn ang="0">
                    <a:pos x="103" y="450"/>
                  </a:cxn>
                  <a:cxn ang="0">
                    <a:pos x="103" y="440"/>
                  </a:cxn>
                  <a:cxn ang="0">
                    <a:pos x="103" y="422"/>
                  </a:cxn>
                  <a:cxn ang="0">
                    <a:pos x="103" y="397"/>
                  </a:cxn>
                  <a:cxn ang="0">
                    <a:pos x="103" y="368"/>
                  </a:cxn>
                  <a:cxn ang="0">
                    <a:pos x="103" y="335"/>
                  </a:cxn>
                  <a:cxn ang="0">
                    <a:pos x="103" y="300"/>
                  </a:cxn>
                  <a:cxn ang="0">
                    <a:pos x="103" y="265"/>
                  </a:cxn>
                  <a:cxn ang="0">
                    <a:pos x="103" y="232"/>
                  </a:cxn>
                  <a:cxn ang="0">
                    <a:pos x="103" y="202"/>
                  </a:cxn>
                  <a:cxn ang="0">
                    <a:pos x="103" y="177"/>
                  </a:cxn>
                  <a:cxn ang="0">
                    <a:pos x="103" y="162"/>
                  </a:cxn>
                  <a:cxn ang="0">
                    <a:pos x="85" y="162"/>
                  </a:cxn>
                  <a:cxn ang="0">
                    <a:pos x="46" y="162"/>
                  </a:cxn>
                  <a:cxn ang="0">
                    <a:pos x="11" y="162"/>
                  </a:cxn>
                  <a:cxn ang="0">
                    <a:pos x="0" y="162"/>
                  </a:cxn>
                  <a:cxn ang="0">
                    <a:pos x="25" y="143"/>
                  </a:cxn>
                  <a:cxn ang="0">
                    <a:pos x="51" y="122"/>
                  </a:cxn>
                  <a:cxn ang="0">
                    <a:pos x="78" y="101"/>
                  </a:cxn>
                  <a:cxn ang="0">
                    <a:pos x="105" y="80"/>
                  </a:cxn>
                  <a:cxn ang="0">
                    <a:pos x="130" y="60"/>
                  </a:cxn>
                  <a:cxn ang="0">
                    <a:pos x="153" y="42"/>
                  </a:cxn>
                  <a:cxn ang="0">
                    <a:pos x="173" y="26"/>
                  </a:cxn>
                  <a:cxn ang="0">
                    <a:pos x="189" y="13"/>
                  </a:cxn>
                  <a:cxn ang="0">
                    <a:pos x="200" y="5"/>
                  </a:cxn>
                  <a:cxn ang="0">
                    <a:pos x="205" y="1"/>
                  </a:cxn>
                </a:cxnLst>
                <a:rect l="0" t="0" r="r" b="b"/>
                <a:pathLst>
                  <a:path w="412" h="452">
                    <a:moveTo>
                      <a:pt x="205" y="0"/>
                    </a:moveTo>
                    <a:lnTo>
                      <a:pt x="206" y="1"/>
                    </a:lnTo>
                    <a:lnTo>
                      <a:pt x="206" y="1"/>
                    </a:lnTo>
                    <a:lnTo>
                      <a:pt x="207" y="2"/>
                    </a:lnTo>
                    <a:lnTo>
                      <a:pt x="209" y="3"/>
                    </a:lnTo>
                    <a:lnTo>
                      <a:pt x="211" y="5"/>
                    </a:lnTo>
                    <a:lnTo>
                      <a:pt x="213" y="6"/>
                    </a:lnTo>
                    <a:lnTo>
                      <a:pt x="215" y="8"/>
                    </a:lnTo>
                    <a:lnTo>
                      <a:pt x="218" y="11"/>
                    </a:lnTo>
                    <a:lnTo>
                      <a:pt x="222" y="13"/>
                    </a:lnTo>
                    <a:lnTo>
                      <a:pt x="225" y="16"/>
                    </a:lnTo>
                    <a:lnTo>
                      <a:pt x="229" y="19"/>
                    </a:lnTo>
                    <a:lnTo>
                      <a:pt x="233" y="22"/>
                    </a:lnTo>
                    <a:lnTo>
                      <a:pt x="237" y="26"/>
                    </a:lnTo>
                    <a:lnTo>
                      <a:pt x="242" y="30"/>
                    </a:lnTo>
                    <a:lnTo>
                      <a:pt x="247" y="33"/>
                    </a:lnTo>
                    <a:lnTo>
                      <a:pt x="252" y="37"/>
                    </a:lnTo>
                    <a:lnTo>
                      <a:pt x="258" y="42"/>
                    </a:lnTo>
                    <a:lnTo>
                      <a:pt x="263" y="46"/>
                    </a:lnTo>
                    <a:lnTo>
                      <a:pt x="269" y="51"/>
                    </a:lnTo>
                    <a:lnTo>
                      <a:pt x="275" y="55"/>
                    </a:lnTo>
                    <a:lnTo>
                      <a:pt x="281" y="60"/>
                    </a:lnTo>
                    <a:lnTo>
                      <a:pt x="287" y="65"/>
                    </a:lnTo>
                    <a:lnTo>
                      <a:pt x="293" y="70"/>
                    </a:lnTo>
                    <a:lnTo>
                      <a:pt x="300" y="75"/>
                    </a:lnTo>
                    <a:lnTo>
                      <a:pt x="306" y="80"/>
                    </a:lnTo>
                    <a:lnTo>
                      <a:pt x="313" y="85"/>
                    </a:lnTo>
                    <a:lnTo>
                      <a:pt x="319" y="90"/>
                    </a:lnTo>
                    <a:lnTo>
                      <a:pt x="326" y="96"/>
                    </a:lnTo>
                    <a:lnTo>
                      <a:pt x="333" y="101"/>
                    </a:lnTo>
                    <a:lnTo>
                      <a:pt x="339" y="106"/>
                    </a:lnTo>
                    <a:lnTo>
                      <a:pt x="346" y="111"/>
                    </a:lnTo>
                    <a:lnTo>
                      <a:pt x="353" y="117"/>
                    </a:lnTo>
                    <a:lnTo>
                      <a:pt x="360" y="122"/>
                    </a:lnTo>
                    <a:lnTo>
                      <a:pt x="366" y="127"/>
                    </a:lnTo>
                    <a:lnTo>
                      <a:pt x="373" y="132"/>
                    </a:lnTo>
                    <a:lnTo>
                      <a:pt x="379" y="138"/>
                    </a:lnTo>
                    <a:lnTo>
                      <a:pt x="386" y="143"/>
                    </a:lnTo>
                    <a:lnTo>
                      <a:pt x="392" y="148"/>
                    </a:lnTo>
                    <a:lnTo>
                      <a:pt x="399" y="153"/>
                    </a:lnTo>
                    <a:lnTo>
                      <a:pt x="405" y="157"/>
                    </a:lnTo>
                    <a:lnTo>
                      <a:pt x="411" y="162"/>
                    </a:lnTo>
                    <a:lnTo>
                      <a:pt x="411" y="162"/>
                    </a:lnTo>
                    <a:lnTo>
                      <a:pt x="409" y="162"/>
                    </a:lnTo>
                    <a:lnTo>
                      <a:pt x="406" y="162"/>
                    </a:lnTo>
                    <a:lnTo>
                      <a:pt x="400" y="162"/>
                    </a:lnTo>
                    <a:lnTo>
                      <a:pt x="393" y="162"/>
                    </a:lnTo>
                    <a:lnTo>
                      <a:pt x="384" y="162"/>
                    </a:lnTo>
                    <a:lnTo>
                      <a:pt x="375" y="162"/>
                    </a:lnTo>
                    <a:lnTo>
                      <a:pt x="364" y="162"/>
                    </a:lnTo>
                    <a:lnTo>
                      <a:pt x="354" y="162"/>
                    </a:lnTo>
                    <a:lnTo>
                      <a:pt x="344" y="162"/>
                    </a:lnTo>
                    <a:lnTo>
                      <a:pt x="335" y="162"/>
                    </a:lnTo>
                    <a:lnTo>
                      <a:pt x="326" y="162"/>
                    </a:lnTo>
                    <a:lnTo>
                      <a:pt x="319" y="162"/>
                    </a:lnTo>
                    <a:lnTo>
                      <a:pt x="313" y="162"/>
                    </a:lnTo>
                    <a:lnTo>
                      <a:pt x="309" y="162"/>
                    </a:lnTo>
                    <a:lnTo>
                      <a:pt x="308" y="162"/>
                    </a:lnTo>
                    <a:lnTo>
                      <a:pt x="308" y="162"/>
                    </a:lnTo>
                    <a:lnTo>
                      <a:pt x="308" y="167"/>
                    </a:lnTo>
                    <a:lnTo>
                      <a:pt x="308" y="171"/>
                    </a:lnTo>
                    <a:lnTo>
                      <a:pt x="308" y="177"/>
                    </a:lnTo>
                    <a:lnTo>
                      <a:pt x="308" y="183"/>
                    </a:lnTo>
                    <a:lnTo>
                      <a:pt x="308" y="189"/>
                    </a:lnTo>
                    <a:lnTo>
                      <a:pt x="308" y="195"/>
                    </a:lnTo>
                    <a:lnTo>
                      <a:pt x="308" y="202"/>
                    </a:lnTo>
                    <a:lnTo>
                      <a:pt x="308" y="209"/>
                    </a:lnTo>
                    <a:lnTo>
                      <a:pt x="308" y="216"/>
                    </a:lnTo>
                    <a:lnTo>
                      <a:pt x="308" y="224"/>
                    </a:lnTo>
                    <a:lnTo>
                      <a:pt x="308" y="232"/>
                    </a:lnTo>
                    <a:lnTo>
                      <a:pt x="308" y="240"/>
                    </a:lnTo>
                    <a:lnTo>
                      <a:pt x="308" y="248"/>
                    </a:lnTo>
                    <a:lnTo>
                      <a:pt x="308" y="257"/>
                    </a:lnTo>
                    <a:lnTo>
                      <a:pt x="308" y="265"/>
                    </a:lnTo>
                    <a:lnTo>
                      <a:pt x="308" y="274"/>
                    </a:lnTo>
                    <a:lnTo>
                      <a:pt x="308" y="282"/>
                    </a:lnTo>
                    <a:lnTo>
                      <a:pt x="308" y="291"/>
                    </a:lnTo>
                    <a:lnTo>
                      <a:pt x="308" y="300"/>
                    </a:lnTo>
                    <a:lnTo>
                      <a:pt x="308" y="309"/>
                    </a:lnTo>
                    <a:lnTo>
                      <a:pt x="308" y="317"/>
                    </a:lnTo>
                    <a:lnTo>
                      <a:pt x="308" y="326"/>
                    </a:lnTo>
                    <a:lnTo>
                      <a:pt x="308" y="335"/>
                    </a:lnTo>
                    <a:lnTo>
                      <a:pt x="308" y="343"/>
                    </a:lnTo>
                    <a:lnTo>
                      <a:pt x="308" y="351"/>
                    </a:lnTo>
                    <a:lnTo>
                      <a:pt x="308" y="360"/>
                    </a:lnTo>
                    <a:lnTo>
                      <a:pt x="308" y="368"/>
                    </a:lnTo>
                    <a:lnTo>
                      <a:pt x="308" y="375"/>
                    </a:lnTo>
                    <a:lnTo>
                      <a:pt x="308" y="383"/>
                    </a:lnTo>
                    <a:lnTo>
                      <a:pt x="308" y="390"/>
                    </a:lnTo>
                    <a:lnTo>
                      <a:pt x="308" y="397"/>
                    </a:lnTo>
                    <a:lnTo>
                      <a:pt x="308" y="404"/>
                    </a:lnTo>
                    <a:lnTo>
                      <a:pt x="308" y="410"/>
                    </a:lnTo>
                    <a:lnTo>
                      <a:pt x="308" y="416"/>
                    </a:lnTo>
                    <a:lnTo>
                      <a:pt x="308" y="422"/>
                    </a:lnTo>
                    <a:lnTo>
                      <a:pt x="308" y="427"/>
                    </a:lnTo>
                    <a:lnTo>
                      <a:pt x="308" y="432"/>
                    </a:lnTo>
                    <a:lnTo>
                      <a:pt x="308" y="436"/>
                    </a:lnTo>
                    <a:lnTo>
                      <a:pt x="308" y="440"/>
                    </a:lnTo>
                    <a:lnTo>
                      <a:pt x="308" y="443"/>
                    </a:lnTo>
                    <a:lnTo>
                      <a:pt x="308" y="446"/>
                    </a:lnTo>
                    <a:lnTo>
                      <a:pt x="308" y="448"/>
                    </a:lnTo>
                    <a:lnTo>
                      <a:pt x="308" y="450"/>
                    </a:lnTo>
                    <a:lnTo>
                      <a:pt x="308" y="451"/>
                    </a:lnTo>
                    <a:lnTo>
                      <a:pt x="308" y="451"/>
                    </a:lnTo>
                    <a:lnTo>
                      <a:pt x="308" y="451"/>
                    </a:lnTo>
                    <a:lnTo>
                      <a:pt x="307" y="451"/>
                    </a:lnTo>
                    <a:lnTo>
                      <a:pt x="306" y="451"/>
                    </a:lnTo>
                    <a:lnTo>
                      <a:pt x="303" y="451"/>
                    </a:lnTo>
                    <a:lnTo>
                      <a:pt x="299" y="451"/>
                    </a:lnTo>
                    <a:lnTo>
                      <a:pt x="295" y="451"/>
                    </a:lnTo>
                    <a:lnTo>
                      <a:pt x="289" y="451"/>
                    </a:lnTo>
                    <a:lnTo>
                      <a:pt x="283" y="451"/>
                    </a:lnTo>
                    <a:lnTo>
                      <a:pt x="276" y="451"/>
                    </a:lnTo>
                    <a:lnTo>
                      <a:pt x="268" y="451"/>
                    </a:lnTo>
                    <a:lnTo>
                      <a:pt x="260" y="451"/>
                    </a:lnTo>
                    <a:lnTo>
                      <a:pt x="252" y="451"/>
                    </a:lnTo>
                    <a:lnTo>
                      <a:pt x="243" y="451"/>
                    </a:lnTo>
                    <a:lnTo>
                      <a:pt x="234" y="451"/>
                    </a:lnTo>
                    <a:lnTo>
                      <a:pt x="224" y="451"/>
                    </a:lnTo>
                    <a:lnTo>
                      <a:pt x="215" y="451"/>
                    </a:lnTo>
                    <a:lnTo>
                      <a:pt x="205" y="451"/>
                    </a:lnTo>
                    <a:lnTo>
                      <a:pt x="196" y="451"/>
                    </a:lnTo>
                    <a:lnTo>
                      <a:pt x="186" y="451"/>
                    </a:lnTo>
                    <a:lnTo>
                      <a:pt x="177" y="451"/>
                    </a:lnTo>
                    <a:lnTo>
                      <a:pt x="168" y="451"/>
                    </a:lnTo>
                    <a:lnTo>
                      <a:pt x="159" y="451"/>
                    </a:lnTo>
                    <a:lnTo>
                      <a:pt x="150" y="451"/>
                    </a:lnTo>
                    <a:lnTo>
                      <a:pt x="142" y="451"/>
                    </a:lnTo>
                    <a:lnTo>
                      <a:pt x="135" y="451"/>
                    </a:lnTo>
                    <a:lnTo>
                      <a:pt x="128" y="451"/>
                    </a:lnTo>
                    <a:lnTo>
                      <a:pt x="122" y="451"/>
                    </a:lnTo>
                    <a:lnTo>
                      <a:pt x="116" y="451"/>
                    </a:lnTo>
                    <a:lnTo>
                      <a:pt x="112" y="451"/>
                    </a:lnTo>
                    <a:lnTo>
                      <a:pt x="108" y="451"/>
                    </a:lnTo>
                    <a:lnTo>
                      <a:pt x="105" y="451"/>
                    </a:lnTo>
                    <a:lnTo>
                      <a:pt x="103" y="451"/>
                    </a:lnTo>
                    <a:lnTo>
                      <a:pt x="103" y="451"/>
                    </a:lnTo>
                    <a:lnTo>
                      <a:pt x="103" y="451"/>
                    </a:lnTo>
                    <a:lnTo>
                      <a:pt x="103" y="451"/>
                    </a:lnTo>
                    <a:lnTo>
                      <a:pt x="103" y="450"/>
                    </a:lnTo>
                    <a:lnTo>
                      <a:pt x="103" y="448"/>
                    </a:lnTo>
                    <a:lnTo>
                      <a:pt x="103" y="446"/>
                    </a:lnTo>
                    <a:lnTo>
                      <a:pt x="103" y="443"/>
                    </a:lnTo>
                    <a:lnTo>
                      <a:pt x="103" y="440"/>
                    </a:lnTo>
                    <a:lnTo>
                      <a:pt x="103" y="436"/>
                    </a:lnTo>
                    <a:lnTo>
                      <a:pt x="103" y="432"/>
                    </a:lnTo>
                    <a:lnTo>
                      <a:pt x="103" y="427"/>
                    </a:lnTo>
                    <a:lnTo>
                      <a:pt x="103" y="422"/>
                    </a:lnTo>
                    <a:lnTo>
                      <a:pt x="103" y="416"/>
                    </a:lnTo>
                    <a:lnTo>
                      <a:pt x="103" y="410"/>
                    </a:lnTo>
                    <a:lnTo>
                      <a:pt x="103" y="404"/>
                    </a:lnTo>
                    <a:lnTo>
                      <a:pt x="103" y="397"/>
                    </a:lnTo>
                    <a:lnTo>
                      <a:pt x="103" y="390"/>
                    </a:lnTo>
                    <a:lnTo>
                      <a:pt x="103" y="383"/>
                    </a:lnTo>
                    <a:lnTo>
                      <a:pt x="103" y="375"/>
                    </a:lnTo>
                    <a:lnTo>
                      <a:pt x="103" y="368"/>
                    </a:lnTo>
                    <a:lnTo>
                      <a:pt x="103" y="360"/>
                    </a:lnTo>
                    <a:lnTo>
                      <a:pt x="103" y="351"/>
                    </a:lnTo>
                    <a:lnTo>
                      <a:pt x="103" y="343"/>
                    </a:lnTo>
                    <a:lnTo>
                      <a:pt x="103" y="335"/>
                    </a:lnTo>
                    <a:lnTo>
                      <a:pt x="103" y="326"/>
                    </a:lnTo>
                    <a:lnTo>
                      <a:pt x="103" y="317"/>
                    </a:lnTo>
                    <a:lnTo>
                      <a:pt x="103" y="309"/>
                    </a:lnTo>
                    <a:lnTo>
                      <a:pt x="103" y="300"/>
                    </a:lnTo>
                    <a:lnTo>
                      <a:pt x="103" y="291"/>
                    </a:lnTo>
                    <a:lnTo>
                      <a:pt x="103" y="282"/>
                    </a:lnTo>
                    <a:lnTo>
                      <a:pt x="103" y="274"/>
                    </a:lnTo>
                    <a:lnTo>
                      <a:pt x="103" y="265"/>
                    </a:lnTo>
                    <a:lnTo>
                      <a:pt x="103" y="257"/>
                    </a:lnTo>
                    <a:lnTo>
                      <a:pt x="103" y="248"/>
                    </a:lnTo>
                    <a:lnTo>
                      <a:pt x="103" y="240"/>
                    </a:lnTo>
                    <a:lnTo>
                      <a:pt x="103" y="232"/>
                    </a:lnTo>
                    <a:lnTo>
                      <a:pt x="103" y="224"/>
                    </a:lnTo>
                    <a:lnTo>
                      <a:pt x="103" y="216"/>
                    </a:lnTo>
                    <a:lnTo>
                      <a:pt x="103" y="209"/>
                    </a:lnTo>
                    <a:lnTo>
                      <a:pt x="103" y="202"/>
                    </a:lnTo>
                    <a:lnTo>
                      <a:pt x="103" y="195"/>
                    </a:lnTo>
                    <a:lnTo>
                      <a:pt x="103" y="189"/>
                    </a:lnTo>
                    <a:lnTo>
                      <a:pt x="103" y="183"/>
                    </a:lnTo>
                    <a:lnTo>
                      <a:pt x="103" y="177"/>
                    </a:lnTo>
                    <a:lnTo>
                      <a:pt x="103" y="171"/>
                    </a:lnTo>
                    <a:lnTo>
                      <a:pt x="103" y="167"/>
                    </a:lnTo>
                    <a:lnTo>
                      <a:pt x="103" y="162"/>
                    </a:lnTo>
                    <a:lnTo>
                      <a:pt x="103" y="162"/>
                    </a:lnTo>
                    <a:lnTo>
                      <a:pt x="101" y="162"/>
                    </a:lnTo>
                    <a:lnTo>
                      <a:pt x="98" y="162"/>
                    </a:lnTo>
                    <a:lnTo>
                      <a:pt x="92" y="162"/>
                    </a:lnTo>
                    <a:lnTo>
                      <a:pt x="85" y="162"/>
                    </a:lnTo>
                    <a:lnTo>
                      <a:pt x="76" y="162"/>
                    </a:lnTo>
                    <a:lnTo>
                      <a:pt x="67" y="162"/>
                    </a:lnTo>
                    <a:lnTo>
                      <a:pt x="57" y="162"/>
                    </a:lnTo>
                    <a:lnTo>
                      <a:pt x="46" y="162"/>
                    </a:lnTo>
                    <a:lnTo>
                      <a:pt x="36" y="162"/>
                    </a:lnTo>
                    <a:lnTo>
                      <a:pt x="27" y="162"/>
                    </a:lnTo>
                    <a:lnTo>
                      <a:pt x="18" y="162"/>
                    </a:lnTo>
                    <a:lnTo>
                      <a:pt x="11" y="162"/>
                    </a:lnTo>
                    <a:lnTo>
                      <a:pt x="5" y="162"/>
                    </a:lnTo>
                    <a:lnTo>
                      <a:pt x="2" y="162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6" y="157"/>
                    </a:lnTo>
                    <a:lnTo>
                      <a:pt x="13" y="153"/>
                    </a:lnTo>
                    <a:lnTo>
                      <a:pt x="19" y="148"/>
                    </a:lnTo>
                    <a:lnTo>
                      <a:pt x="25" y="143"/>
                    </a:lnTo>
                    <a:lnTo>
                      <a:pt x="32" y="138"/>
                    </a:lnTo>
                    <a:lnTo>
                      <a:pt x="38" y="132"/>
                    </a:lnTo>
                    <a:lnTo>
                      <a:pt x="45" y="127"/>
                    </a:lnTo>
                    <a:lnTo>
                      <a:pt x="51" y="122"/>
                    </a:lnTo>
                    <a:lnTo>
                      <a:pt x="58" y="117"/>
                    </a:lnTo>
                    <a:lnTo>
                      <a:pt x="65" y="111"/>
                    </a:lnTo>
                    <a:lnTo>
                      <a:pt x="72" y="106"/>
                    </a:lnTo>
                    <a:lnTo>
                      <a:pt x="78" y="101"/>
                    </a:lnTo>
                    <a:lnTo>
                      <a:pt x="85" y="96"/>
                    </a:lnTo>
                    <a:lnTo>
                      <a:pt x="92" y="90"/>
                    </a:lnTo>
                    <a:lnTo>
                      <a:pt x="98" y="85"/>
                    </a:lnTo>
                    <a:lnTo>
                      <a:pt x="105" y="80"/>
                    </a:lnTo>
                    <a:lnTo>
                      <a:pt x="111" y="75"/>
                    </a:lnTo>
                    <a:lnTo>
                      <a:pt x="118" y="70"/>
                    </a:lnTo>
                    <a:lnTo>
                      <a:pt x="124" y="65"/>
                    </a:lnTo>
                    <a:lnTo>
                      <a:pt x="130" y="60"/>
                    </a:lnTo>
                    <a:lnTo>
                      <a:pt x="136" y="55"/>
                    </a:lnTo>
                    <a:lnTo>
                      <a:pt x="142" y="51"/>
                    </a:lnTo>
                    <a:lnTo>
                      <a:pt x="148" y="46"/>
                    </a:lnTo>
                    <a:lnTo>
                      <a:pt x="153" y="42"/>
                    </a:lnTo>
                    <a:lnTo>
                      <a:pt x="159" y="37"/>
                    </a:lnTo>
                    <a:lnTo>
                      <a:pt x="164" y="33"/>
                    </a:lnTo>
                    <a:lnTo>
                      <a:pt x="169" y="30"/>
                    </a:lnTo>
                    <a:lnTo>
                      <a:pt x="173" y="26"/>
                    </a:lnTo>
                    <a:lnTo>
                      <a:pt x="178" y="22"/>
                    </a:lnTo>
                    <a:lnTo>
                      <a:pt x="182" y="19"/>
                    </a:lnTo>
                    <a:lnTo>
                      <a:pt x="186" y="16"/>
                    </a:lnTo>
                    <a:lnTo>
                      <a:pt x="189" y="13"/>
                    </a:lnTo>
                    <a:lnTo>
                      <a:pt x="192" y="11"/>
                    </a:lnTo>
                    <a:lnTo>
                      <a:pt x="195" y="8"/>
                    </a:lnTo>
                    <a:lnTo>
                      <a:pt x="198" y="6"/>
                    </a:lnTo>
                    <a:lnTo>
                      <a:pt x="200" y="5"/>
                    </a:lnTo>
                    <a:lnTo>
                      <a:pt x="202" y="3"/>
                    </a:lnTo>
                    <a:lnTo>
                      <a:pt x="203" y="2"/>
                    </a:lnTo>
                    <a:lnTo>
                      <a:pt x="204" y="1"/>
                    </a:lnTo>
                    <a:lnTo>
                      <a:pt x="205" y="1"/>
                    </a:lnTo>
                    <a:lnTo>
                      <a:pt x="205" y="0"/>
                    </a:lnTo>
                    <a:lnTo>
                      <a:pt x="205" y="0"/>
                    </a:lnTo>
                    <a:lnTo>
                      <a:pt x="205" y="0"/>
                    </a:lnTo>
                  </a:path>
                </a:pathLst>
              </a:custGeom>
              <a:noFill/>
              <a:ln w="25400" cap="rnd" cmpd="sng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" name="Tof Detection"/>
            <p:cNvGrpSpPr/>
            <p:nvPr/>
          </p:nvGrpSpPr>
          <p:grpSpPr>
            <a:xfrm>
              <a:off x="3760788" y="904875"/>
              <a:ext cx="3127375" cy="1423988"/>
              <a:chOff x="3760788" y="904875"/>
              <a:chExt cx="3127375" cy="1423988"/>
            </a:xfrm>
          </p:grpSpPr>
          <p:graphicFrame>
            <p:nvGraphicFramePr>
              <p:cNvPr id="45" name="MCP Eq"/>
              <p:cNvGraphicFramePr>
                <a:graphicFrameLocks noChangeAspect="1"/>
              </p:cNvGraphicFramePr>
              <p:nvPr/>
            </p:nvGraphicFramePr>
            <p:xfrm>
              <a:off x="3821113" y="1246188"/>
              <a:ext cx="935038" cy="3651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742" name="Equation" r:id="rId8" imgW="583920" imgH="228600" progId="Equation.3">
                      <p:embed/>
                    </p:oleObj>
                  </mc:Choice>
                  <mc:Fallback>
                    <p:oleObj name="Equation" r:id="rId8" imgW="58392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21113" y="1246188"/>
                            <a:ext cx="935038" cy="3651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03" name="Group 102"/>
              <p:cNvGrpSpPr/>
              <p:nvPr/>
            </p:nvGrpSpPr>
            <p:grpSpPr>
              <a:xfrm>
                <a:off x="3760788" y="904875"/>
                <a:ext cx="3127375" cy="1423988"/>
                <a:chOff x="3760788" y="904875"/>
                <a:chExt cx="3127375" cy="1423988"/>
              </a:xfrm>
            </p:grpSpPr>
            <p:grpSp>
              <p:nvGrpSpPr>
                <p:cNvPr id="94" name="MCP"/>
                <p:cNvGrpSpPr/>
                <p:nvPr/>
              </p:nvGrpSpPr>
              <p:grpSpPr>
                <a:xfrm>
                  <a:off x="3760788" y="987425"/>
                  <a:ext cx="1092200" cy="241300"/>
                  <a:chOff x="3760788" y="987425"/>
                  <a:chExt cx="1092200" cy="241300"/>
                </a:xfrm>
              </p:grpSpPr>
              <p:grpSp>
                <p:nvGrpSpPr>
                  <p:cNvPr id="48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3760788" y="987425"/>
                    <a:ext cx="1092200" cy="88900"/>
                    <a:chOff x="1797" y="768"/>
                    <a:chExt cx="688" cy="56"/>
                  </a:xfrm>
                </p:grpSpPr>
                <p:sp>
                  <p:nvSpPr>
                    <p:cNvPr id="76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97" y="768"/>
                      <a:ext cx="688" cy="56"/>
                    </a:xfrm>
                    <a:prstGeom prst="rect">
                      <a:avLst/>
                    </a:prstGeom>
                    <a:solidFill>
                      <a:schemeClr val="hlink"/>
                    </a:solidFill>
                    <a:ln w="9525">
                      <a:solidFill>
                        <a:schemeClr val="tx2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" name="Line 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18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98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54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78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38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18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58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Line 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98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38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76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55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" name="Line 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16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9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95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" name="Line 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35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1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71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" name="Line 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11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" name="Line 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45" y="768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9" name="Group 68"/>
                  <p:cNvGrpSpPr>
                    <a:grpSpLocks/>
                  </p:cNvGrpSpPr>
                  <p:nvPr/>
                </p:nvGrpSpPr>
                <p:grpSpPr bwMode="auto">
                  <a:xfrm>
                    <a:off x="3760788" y="1139825"/>
                    <a:ext cx="1092200" cy="88900"/>
                    <a:chOff x="1797" y="864"/>
                    <a:chExt cx="688" cy="56"/>
                  </a:xfrm>
                </p:grpSpPr>
                <p:sp>
                  <p:nvSpPr>
                    <p:cNvPr id="58" name="Rectangle 6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97" y="864"/>
                      <a:ext cx="688" cy="56"/>
                    </a:xfrm>
                    <a:prstGeom prst="rect">
                      <a:avLst/>
                    </a:prstGeom>
                    <a:solidFill>
                      <a:schemeClr val="hlink"/>
                    </a:solidFill>
                    <a:ln w="9525">
                      <a:solidFill>
                        <a:schemeClr val="tx2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" name="Line 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18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" name="Line 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98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" name="Line 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54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" name="Line 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78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" name="Line 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38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4" name="Line 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18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5" name="Line 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8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" name="Line 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98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" name="Line 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38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" name="Line 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76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" name="Line 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5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" name="Line 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16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" name="Line 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95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" name="Line 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35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" name="Line 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71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" name="Line 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11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" name="Line 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445" y="864"/>
                      <a:ext cx="40" cy="5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2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53" name="tof Detection"/>
                <p:cNvGrpSpPr>
                  <a:grpSpLocks/>
                </p:cNvGrpSpPr>
                <p:nvPr/>
              </p:nvGrpSpPr>
              <p:grpSpPr bwMode="auto">
                <a:xfrm>
                  <a:off x="5638800" y="904875"/>
                  <a:ext cx="1249363" cy="1423988"/>
                  <a:chOff x="3588" y="679"/>
                  <a:chExt cx="787" cy="897"/>
                </a:xfrm>
              </p:grpSpPr>
              <p:sp>
                <p:nvSpPr>
                  <p:cNvPr id="54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3588" y="679"/>
                    <a:ext cx="787" cy="482"/>
                  </a:xfrm>
                  <a:prstGeom prst="rect">
                    <a:avLst/>
                  </a:prstGeom>
                  <a:noFill/>
                  <a:ln w="25400">
                    <a:solidFill>
                      <a:srgbClr val="2F13FF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 anchor="ctr"/>
                  <a:lstStyle/>
                  <a:p>
                    <a:pPr algn="ctr"/>
                    <a:r>
                      <a:rPr lang="en-US" dirty="0" smtClean="0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TOF</a:t>
                    </a:r>
                    <a:endParaRPr lang="en-US" dirty="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  <a:p>
                    <a:pPr algn="ctr"/>
                    <a:r>
                      <a:rPr lang="en-US" dirty="0">
                        <a:solidFill>
                          <a:srgbClr val="000000"/>
                        </a:solidFill>
                        <a:latin typeface="Times New Roman" pitchFamily="18" charset="0"/>
                      </a:rPr>
                      <a:t>Detection</a:t>
                    </a:r>
                  </a:p>
                </p:txBody>
              </p:sp>
              <p:sp>
                <p:nvSpPr>
                  <p:cNvPr id="55" name="Freeform 94"/>
                  <p:cNvSpPr>
                    <a:spLocks/>
                  </p:cNvSpPr>
                  <p:nvPr/>
                </p:nvSpPr>
                <p:spPr bwMode="auto">
                  <a:xfrm>
                    <a:off x="3805" y="1205"/>
                    <a:ext cx="353" cy="371"/>
                  </a:xfrm>
                  <a:custGeom>
                    <a:avLst/>
                    <a:gdLst/>
                    <a:ahLst/>
                    <a:cxnLst>
                      <a:cxn ang="0">
                        <a:pos x="182" y="8"/>
                      </a:cxn>
                      <a:cxn ang="0">
                        <a:pos x="204" y="34"/>
                      </a:cxn>
                      <a:cxn ang="0">
                        <a:pos x="236" y="72"/>
                      </a:cxn>
                      <a:cxn ang="0">
                        <a:pos x="273" y="116"/>
                      </a:cxn>
                      <a:cxn ang="0">
                        <a:pos x="308" y="158"/>
                      </a:cxn>
                      <a:cxn ang="0">
                        <a:pos x="336" y="191"/>
                      </a:cxn>
                      <a:cxn ang="0">
                        <a:pos x="351" y="209"/>
                      </a:cxn>
                      <a:cxn ang="0">
                        <a:pos x="340" y="210"/>
                      </a:cxn>
                      <a:cxn ang="0">
                        <a:pos x="284" y="210"/>
                      </a:cxn>
                      <a:cxn ang="0">
                        <a:pos x="264" y="216"/>
                      </a:cxn>
                      <a:cxn ang="0">
                        <a:pos x="264" y="257"/>
                      </a:cxn>
                      <a:cxn ang="0">
                        <a:pos x="264" y="300"/>
                      </a:cxn>
                      <a:cxn ang="0">
                        <a:pos x="264" y="347"/>
                      </a:cxn>
                      <a:cxn ang="0">
                        <a:pos x="264" y="395"/>
                      </a:cxn>
                      <a:cxn ang="0">
                        <a:pos x="264" y="445"/>
                      </a:cxn>
                      <a:cxn ang="0">
                        <a:pos x="264" y="495"/>
                      </a:cxn>
                      <a:cxn ang="0">
                        <a:pos x="264" y="544"/>
                      </a:cxn>
                      <a:cxn ang="0">
                        <a:pos x="264" y="592"/>
                      </a:cxn>
                      <a:cxn ang="0">
                        <a:pos x="264" y="639"/>
                      </a:cxn>
                      <a:cxn ang="0">
                        <a:pos x="264" y="682"/>
                      </a:cxn>
                      <a:cxn ang="0">
                        <a:pos x="264" y="722"/>
                      </a:cxn>
                      <a:cxn ang="0">
                        <a:pos x="264" y="757"/>
                      </a:cxn>
                      <a:cxn ang="0">
                        <a:pos x="264" y="787"/>
                      </a:cxn>
                      <a:cxn ang="0">
                        <a:pos x="264" y="812"/>
                      </a:cxn>
                      <a:cxn ang="0">
                        <a:pos x="264" y="829"/>
                      </a:cxn>
                      <a:cxn ang="0">
                        <a:pos x="264" y="839"/>
                      </a:cxn>
                      <a:cxn ang="0">
                        <a:pos x="263" y="841"/>
                      </a:cxn>
                      <a:cxn ang="0">
                        <a:pos x="234" y="841"/>
                      </a:cxn>
                      <a:cxn ang="0">
                        <a:pos x="181" y="841"/>
                      </a:cxn>
                      <a:cxn ang="0">
                        <a:pos x="125" y="841"/>
                      </a:cxn>
                      <a:cxn ang="0">
                        <a:pos x="90" y="841"/>
                      </a:cxn>
                      <a:cxn ang="0">
                        <a:pos x="88" y="840"/>
                      </a:cxn>
                      <a:cxn ang="0">
                        <a:pos x="88" y="831"/>
                      </a:cxn>
                      <a:cxn ang="0">
                        <a:pos x="88" y="815"/>
                      </a:cxn>
                      <a:cxn ang="0">
                        <a:pos x="88" y="792"/>
                      </a:cxn>
                      <a:cxn ang="0">
                        <a:pos x="88" y="763"/>
                      </a:cxn>
                      <a:cxn ang="0">
                        <a:pos x="88" y="728"/>
                      </a:cxn>
                      <a:cxn ang="0">
                        <a:pos x="88" y="689"/>
                      </a:cxn>
                      <a:cxn ang="0">
                        <a:pos x="88" y="646"/>
                      </a:cxn>
                      <a:cxn ang="0">
                        <a:pos x="88" y="600"/>
                      </a:cxn>
                      <a:cxn ang="0">
                        <a:pos x="88" y="552"/>
                      </a:cxn>
                      <a:cxn ang="0">
                        <a:pos x="88" y="503"/>
                      </a:cxn>
                      <a:cxn ang="0">
                        <a:pos x="88" y="453"/>
                      </a:cxn>
                      <a:cxn ang="0">
                        <a:pos x="88" y="403"/>
                      </a:cxn>
                      <a:cxn ang="0">
                        <a:pos x="88" y="355"/>
                      </a:cxn>
                      <a:cxn ang="0">
                        <a:pos x="88" y="308"/>
                      </a:cxn>
                      <a:cxn ang="0">
                        <a:pos x="88" y="264"/>
                      </a:cxn>
                      <a:cxn ang="0">
                        <a:pos x="88" y="223"/>
                      </a:cxn>
                      <a:cxn ang="0">
                        <a:pos x="76" y="210"/>
                      </a:cxn>
                      <a:cxn ang="0">
                        <a:pos x="20" y="210"/>
                      </a:cxn>
                      <a:cxn ang="0">
                        <a:pos x="0" y="210"/>
                      </a:cxn>
                      <a:cxn ang="0">
                        <a:pos x="12" y="195"/>
                      </a:cxn>
                      <a:cxn ang="0">
                        <a:pos x="38" y="164"/>
                      </a:cxn>
                      <a:cxn ang="0">
                        <a:pos x="72" y="123"/>
                      </a:cxn>
                      <a:cxn ang="0">
                        <a:pos x="109" y="80"/>
                      </a:cxn>
                      <a:cxn ang="0">
                        <a:pos x="142" y="40"/>
                      </a:cxn>
                      <a:cxn ang="0">
                        <a:pos x="166" y="11"/>
                      </a:cxn>
                      <a:cxn ang="0">
                        <a:pos x="176" y="0"/>
                      </a:cxn>
                    </a:cxnLst>
                    <a:rect l="0" t="0" r="r" b="b"/>
                    <a:pathLst>
                      <a:path w="353" h="842">
                        <a:moveTo>
                          <a:pt x="176" y="0"/>
                        </a:moveTo>
                        <a:lnTo>
                          <a:pt x="176" y="0"/>
                        </a:lnTo>
                        <a:lnTo>
                          <a:pt x="177" y="1"/>
                        </a:lnTo>
                        <a:lnTo>
                          <a:pt x="178" y="3"/>
                        </a:lnTo>
                        <a:lnTo>
                          <a:pt x="180" y="5"/>
                        </a:lnTo>
                        <a:lnTo>
                          <a:pt x="182" y="8"/>
                        </a:lnTo>
                        <a:lnTo>
                          <a:pt x="185" y="11"/>
                        </a:lnTo>
                        <a:lnTo>
                          <a:pt x="188" y="15"/>
                        </a:lnTo>
                        <a:lnTo>
                          <a:pt x="192" y="19"/>
                        </a:lnTo>
                        <a:lnTo>
                          <a:pt x="196" y="24"/>
                        </a:lnTo>
                        <a:lnTo>
                          <a:pt x="200" y="29"/>
                        </a:lnTo>
                        <a:lnTo>
                          <a:pt x="204" y="34"/>
                        </a:lnTo>
                        <a:lnTo>
                          <a:pt x="209" y="40"/>
                        </a:lnTo>
                        <a:lnTo>
                          <a:pt x="214" y="46"/>
                        </a:lnTo>
                        <a:lnTo>
                          <a:pt x="220" y="52"/>
                        </a:lnTo>
                        <a:lnTo>
                          <a:pt x="225" y="59"/>
                        </a:lnTo>
                        <a:lnTo>
                          <a:pt x="231" y="66"/>
                        </a:lnTo>
                        <a:lnTo>
                          <a:pt x="236" y="72"/>
                        </a:lnTo>
                        <a:lnTo>
                          <a:pt x="242" y="80"/>
                        </a:lnTo>
                        <a:lnTo>
                          <a:pt x="248" y="87"/>
                        </a:lnTo>
                        <a:lnTo>
                          <a:pt x="254" y="94"/>
                        </a:lnTo>
                        <a:lnTo>
                          <a:pt x="261" y="101"/>
                        </a:lnTo>
                        <a:lnTo>
                          <a:pt x="267" y="109"/>
                        </a:lnTo>
                        <a:lnTo>
                          <a:pt x="273" y="116"/>
                        </a:lnTo>
                        <a:lnTo>
                          <a:pt x="279" y="123"/>
                        </a:lnTo>
                        <a:lnTo>
                          <a:pt x="285" y="130"/>
                        </a:lnTo>
                        <a:lnTo>
                          <a:pt x="291" y="137"/>
                        </a:lnTo>
                        <a:lnTo>
                          <a:pt x="297" y="144"/>
                        </a:lnTo>
                        <a:lnTo>
                          <a:pt x="302" y="151"/>
                        </a:lnTo>
                        <a:lnTo>
                          <a:pt x="308" y="158"/>
                        </a:lnTo>
                        <a:lnTo>
                          <a:pt x="313" y="164"/>
                        </a:lnTo>
                        <a:lnTo>
                          <a:pt x="318" y="170"/>
                        </a:lnTo>
                        <a:lnTo>
                          <a:pt x="323" y="176"/>
                        </a:lnTo>
                        <a:lnTo>
                          <a:pt x="328" y="181"/>
                        </a:lnTo>
                        <a:lnTo>
                          <a:pt x="332" y="186"/>
                        </a:lnTo>
                        <a:lnTo>
                          <a:pt x="336" y="191"/>
                        </a:lnTo>
                        <a:lnTo>
                          <a:pt x="339" y="195"/>
                        </a:lnTo>
                        <a:lnTo>
                          <a:pt x="342" y="199"/>
                        </a:lnTo>
                        <a:lnTo>
                          <a:pt x="345" y="202"/>
                        </a:lnTo>
                        <a:lnTo>
                          <a:pt x="347" y="205"/>
                        </a:lnTo>
                        <a:lnTo>
                          <a:pt x="349" y="207"/>
                        </a:lnTo>
                        <a:lnTo>
                          <a:pt x="351" y="209"/>
                        </a:lnTo>
                        <a:lnTo>
                          <a:pt x="351" y="210"/>
                        </a:lnTo>
                        <a:lnTo>
                          <a:pt x="352" y="210"/>
                        </a:lnTo>
                        <a:lnTo>
                          <a:pt x="352" y="210"/>
                        </a:lnTo>
                        <a:lnTo>
                          <a:pt x="350" y="210"/>
                        </a:lnTo>
                        <a:lnTo>
                          <a:pt x="346" y="210"/>
                        </a:lnTo>
                        <a:lnTo>
                          <a:pt x="340" y="210"/>
                        </a:lnTo>
                        <a:lnTo>
                          <a:pt x="332" y="210"/>
                        </a:lnTo>
                        <a:lnTo>
                          <a:pt x="323" y="210"/>
                        </a:lnTo>
                        <a:lnTo>
                          <a:pt x="313" y="210"/>
                        </a:lnTo>
                        <a:lnTo>
                          <a:pt x="303" y="210"/>
                        </a:lnTo>
                        <a:lnTo>
                          <a:pt x="293" y="210"/>
                        </a:lnTo>
                        <a:lnTo>
                          <a:pt x="284" y="210"/>
                        </a:lnTo>
                        <a:lnTo>
                          <a:pt x="276" y="210"/>
                        </a:lnTo>
                        <a:lnTo>
                          <a:pt x="269" y="210"/>
                        </a:lnTo>
                        <a:lnTo>
                          <a:pt x="265" y="210"/>
                        </a:lnTo>
                        <a:lnTo>
                          <a:pt x="264" y="210"/>
                        </a:lnTo>
                        <a:lnTo>
                          <a:pt x="264" y="210"/>
                        </a:lnTo>
                        <a:lnTo>
                          <a:pt x="264" y="216"/>
                        </a:lnTo>
                        <a:lnTo>
                          <a:pt x="264" y="223"/>
                        </a:lnTo>
                        <a:lnTo>
                          <a:pt x="264" y="229"/>
                        </a:lnTo>
                        <a:lnTo>
                          <a:pt x="264" y="236"/>
                        </a:lnTo>
                        <a:lnTo>
                          <a:pt x="264" y="243"/>
                        </a:lnTo>
                        <a:lnTo>
                          <a:pt x="264" y="250"/>
                        </a:lnTo>
                        <a:lnTo>
                          <a:pt x="264" y="257"/>
                        </a:lnTo>
                        <a:lnTo>
                          <a:pt x="264" y="264"/>
                        </a:lnTo>
                        <a:lnTo>
                          <a:pt x="264" y="271"/>
                        </a:lnTo>
                        <a:lnTo>
                          <a:pt x="264" y="278"/>
                        </a:lnTo>
                        <a:lnTo>
                          <a:pt x="264" y="285"/>
                        </a:lnTo>
                        <a:lnTo>
                          <a:pt x="264" y="293"/>
                        </a:lnTo>
                        <a:lnTo>
                          <a:pt x="264" y="300"/>
                        </a:lnTo>
                        <a:lnTo>
                          <a:pt x="264" y="308"/>
                        </a:lnTo>
                        <a:lnTo>
                          <a:pt x="264" y="315"/>
                        </a:lnTo>
                        <a:lnTo>
                          <a:pt x="264" y="323"/>
                        </a:lnTo>
                        <a:lnTo>
                          <a:pt x="264" y="331"/>
                        </a:lnTo>
                        <a:lnTo>
                          <a:pt x="264" y="339"/>
                        </a:lnTo>
                        <a:lnTo>
                          <a:pt x="264" y="347"/>
                        </a:lnTo>
                        <a:lnTo>
                          <a:pt x="264" y="355"/>
                        </a:lnTo>
                        <a:lnTo>
                          <a:pt x="264" y="363"/>
                        </a:lnTo>
                        <a:lnTo>
                          <a:pt x="264" y="371"/>
                        </a:lnTo>
                        <a:lnTo>
                          <a:pt x="264" y="379"/>
                        </a:lnTo>
                        <a:lnTo>
                          <a:pt x="264" y="387"/>
                        </a:lnTo>
                        <a:lnTo>
                          <a:pt x="264" y="395"/>
                        </a:lnTo>
                        <a:lnTo>
                          <a:pt x="264" y="403"/>
                        </a:lnTo>
                        <a:lnTo>
                          <a:pt x="264" y="412"/>
                        </a:lnTo>
                        <a:lnTo>
                          <a:pt x="264" y="420"/>
                        </a:lnTo>
                        <a:lnTo>
                          <a:pt x="264" y="428"/>
                        </a:lnTo>
                        <a:lnTo>
                          <a:pt x="264" y="436"/>
                        </a:lnTo>
                        <a:lnTo>
                          <a:pt x="264" y="445"/>
                        </a:lnTo>
                        <a:lnTo>
                          <a:pt x="264" y="453"/>
                        </a:lnTo>
                        <a:lnTo>
                          <a:pt x="264" y="461"/>
                        </a:lnTo>
                        <a:lnTo>
                          <a:pt x="264" y="470"/>
                        </a:lnTo>
                        <a:lnTo>
                          <a:pt x="264" y="478"/>
                        </a:lnTo>
                        <a:lnTo>
                          <a:pt x="264" y="486"/>
                        </a:lnTo>
                        <a:lnTo>
                          <a:pt x="264" y="495"/>
                        </a:lnTo>
                        <a:lnTo>
                          <a:pt x="264" y="503"/>
                        </a:lnTo>
                        <a:lnTo>
                          <a:pt x="264" y="511"/>
                        </a:lnTo>
                        <a:lnTo>
                          <a:pt x="264" y="519"/>
                        </a:lnTo>
                        <a:lnTo>
                          <a:pt x="264" y="528"/>
                        </a:lnTo>
                        <a:lnTo>
                          <a:pt x="264" y="536"/>
                        </a:lnTo>
                        <a:lnTo>
                          <a:pt x="264" y="544"/>
                        </a:lnTo>
                        <a:lnTo>
                          <a:pt x="264" y="552"/>
                        </a:lnTo>
                        <a:lnTo>
                          <a:pt x="264" y="560"/>
                        </a:lnTo>
                        <a:lnTo>
                          <a:pt x="264" y="568"/>
                        </a:lnTo>
                        <a:lnTo>
                          <a:pt x="264" y="576"/>
                        </a:lnTo>
                        <a:lnTo>
                          <a:pt x="264" y="584"/>
                        </a:lnTo>
                        <a:lnTo>
                          <a:pt x="264" y="592"/>
                        </a:lnTo>
                        <a:lnTo>
                          <a:pt x="264" y="600"/>
                        </a:lnTo>
                        <a:lnTo>
                          <a:pt x="264" y="608"/>
                        </a:lnTo>
                        <a:lnTo>
                          <a:pt x="264" y="616"/>
                        </a:lnTo>
                        <a:lnTo>
                          <a:pt x="264" y="623"/>
                        </a:lnTo>
                        <a:lnTo>
                          <a:pt x="264" y="631"/>
                        </a:lnTo>
                        <a:lnTo>
                          <a:pt x="264" y="639"/>
                        </a:lnTo>
                        <a:lnTo>
                          <a:pt x="264" y="646"/>
                        </a:lnTo>
                        <a:lnTo>
                          <a:pt x="264" y="653"/>
                        </a:lnTo>
                        <a:lnTo>
                          <a:pt x="264" y="661"/>
                        </a:lnTo>
                        <a:lnTo>
                          <a:pt x="264" y="668"/>
                        </a:lnTo>
                        <a:lnTo>
                          <a:pt x="264" y="675"/>
                        </a:lnTo>
                        <a:lnTo>
                          <a:pt x="264" y="682"/>
                        </a:lnTo>
                        <a:lnTo>
                          <a:pt x="264" y="689"/>
                        </a:lnTo>
                        <a:lnTo>
                          <a:pt x="264" y="696"/>
                        </a:lnTo>
                        <a:lnTo>
                          <a:pt x="264" y="702"/>
                        </a:lnTo>
                        <a:lnTo>
                          <a:pt x="264" y="709"/>
                        </a:lnTo>
                        <a:lnTo>
                          <a:pt x="264" y="715"/>
                        </a:lnTo>
                        <a:lnTo>
                          <a:pt x="264" y="722"/>
                        </a:lnTo>
                        <a:lnTo>
                          <a:pt x="264" y="728"/>
                        </a:lnTo>
                        <a:lnTo>
                          <a:pt x="264" y="734"/>
                        </a:lnTo>
                        <a:lnTo>
                          <a:pt x="264" y="740"/>
                        </a:lnTo>
                        <a:lnTo>
                          <a:pt x="264" y="746"/>
                        </a:lnTo>
                        <a:lnTo>
                          <a:pt x="264" y="752"/>
                        </a:lnTo>
                        <a:lnTo>
                          <a:pt x="264" y="757"/>
                        </a:lnTo>
                        <a:lnTo>
                          <a:pt x="264" y="763"/>
                        </a:lnTo>
                        <a:lnTo>
                          <a:pt x="264" y="768"/>
                        </a:lnTo>
                        <a:lnTo>
                          <a:pt x="264" y="773"/>
                        </a:lnTo>
                        <a:lnTo>
                          <a:pt x="264" y="778"/>
                        </a:lnTo>
                        <a:lnTo>
                          <a:pt x="264" y="783"/>
                        </a:lnTo>
                        <a:lnTo>
                          <a:pt x="264" y="787"/>
                        </a:lnTo>
                        <a:lnTo>
                          <a:pt x="264" y="792"/>
                        </a:lnTo>
                        <a:lnTo>
                          <a:pt x="264" y="796"/>
                        </a:lnTo>
                        <a:lnTo>
                          <a:pt x="264" y="800"/>
                        </a:lnTo>
                        <a:lnTo>
                          <a:pt x="264" y="804"/>
                        </a:lnTo>
                        <a:lnTo>
                          <a:pt x="264" y="808"/>
                        </a:lnTo>
                        <a:lnTo>
                          <a:pt x="264" y="812"/>
                        </a:lnTo>
                        <a:lnTo>
                          <a:pt x="264" y="815"/>
                        </a:lnTo>
                        <a:lnTo>
                          <a:pt x="264" y="818"/>
                        </a:lnTo>
                        <a:lnTo>
                          <a:pt x="264" y="821"/>
                        </a:lnTo>
                        <a:lnTo>
                          <a:pt x="264" y="824"/>
                        </a:lnTo>
                        <a:lnTo>
                          <a:pt x="264" y="827"/>
                        </a:lnTo>
                        <a:lnTo>
                          <a:pt x="264" y="829"/>
                        </a:lnTo>
                        <a:lnTo>
                          <a:pt x="264" y="831"/>
                        </a:lnTo>
                        <a:lnTo>
                          <a:pt x="264" y="833"/>
                        </a:lnTo>
                        <a:lnTo>
                          <a:pt x="264" y="835"/>
                        </a:lnTo>
                        <a:lnTo>
                          <a:pt x="264" y="836"/>
                        </a:lnTo>
                        <a:lnTo>
                          <a:pt x="264" y="838"/>
                        </a:lnTo>
                        <a:lnTo>
                          <a:pt x="264" y="839"/>
                        </a:lnTo>
                        <a:lnTo>
                          <a:pt x="264" y="840"/>
                        </a:lnTo>
                        <a:lnTo>
                          <a:pt x="264" y="840"/>
                        </a:lnTo>
                        <a:lnTo>
                          <a:pt x="264" y="841"/>
                        </a:lnTo>
                        <a:lnTo>
                          <a:pt x="264" y="841"/>
                        </a:lnTo>
                        <a:lnTo>
                          <a:pt x="264" y="841"/>
                        </a:lnTo>
                        <a:lnTo>
                          <a:pt x="263" y="841"/>
                        </a:lnTo>
                        <a:lnTo>
                          <a:pt x="261" y="841"/>
                        </a:lnTo>
                        <a:lnTo>
                          <a:pt x="258" y="841"/>
                        </a:lnTo>
                        <a:lnTo>
                          <a:pt x="253" y="841"/>
                        </a:lnTo>
                        <a:lnTo>
                          <a:pt x="248" y="841"/>
                        </a:lnTo>
                        <a:lnTo>
                          <a:pt x="241" y="841"/>
                        </a:lnTo>
                        <a:lnTo>
                          <a:pt x="234" y="841"/>
                        </a:lnTo>
                        <a:lnTo>
                          <a:pt x="226" y="841"/>
                        </a:lnTo>
                        <a:lnTo>
                          <a:pt x="218" y="841"/>
                        </a:lnTo>
                        <a:lnTo>
                          <a:pt x="209" y="841"/>
                        </a:lnTo>
                        <a:lnTo>
                          <a:pt x="200" y="841"/>
                        </a:lnTo>
                        <a:lnTo>
                          <a:pt x="190" y="841"/>
                        </a:lnTo>
                        <a:lnTo>
                          <a:pt x="181" y="841"/>
                        </a:lnTo>
                        <a:lnTo>
                          <a:pt x="171" y="841"/>
                        </a:lnTo>
                        <a:lnTo>
                          <a:pt x="161" y="841"/>
                        </a:lnTo>
                        <a:lnTo>
                          <a:pt x="152" y="841"/>
                        </a:lnTo>
                        <a:lnTo>
                          <a:pt x="142" y="841"/>
                        </a:lnTo>
                        <a:lnTo>
                          <a:pt x="133" y="841"/>
                        </a:lnTo>
                        <a:lnTo>
                          <a:pt x="125" y="841"/>
                        </a:lnTo>
                        <a:lnTo>
                          <a:pt x="117" y="841"/>
                        </a:lnTo>
                        <a:lnTo>
                          <a:pt x="110" y="841"/>
                        </a:lnTo>
                        <a:lnTo>
                          <a:pt x="104" y="841"/>
                        </a:lnTo>
                        <a:lnTo>
                          <a:pt x="98" y="841"/>
                        </a:lnTo>
                        <a:lnTo>
                          <a:pt x="94" y="841"/>
                        </a:lnTo>
                        <a:lnTo>
                          <a:pt x="90" y="841"/>
                        </a:lnTo>
                        <a:lnTo>
                          <a:pt x="88" y="841"/>
                        </a:lnTo>
                        <a:lnTo>
                          <a:pt x="88" y="841"/>
                        </a:lnTo>
                        <a:lnTo>
                          <a:pt x="88" y="841"/>
                        </a:lnTo>
                        <a:lnTo>
                          <a:pt x="88" y="841"/>
                        </a:lnTo>
                        <a:lnTo>
                          <a:pt x="88" y="840"/>
                        </a:lnTo>
                        <a:lnTo>
                          <a:pt x="88" y="840"/>
                        </a:lnTo>
                        <a:lnTo>
                          <a:pt x="88" y="839"/>
                        </a:lnTo>
                        <a:lnTo>
                          <a:pt x="88" y="838"/>
                        </a:lnTo>
                        <a:lnTo>
                          <a:pt x="88" y="836"/>
                        </a:lnTo>
                        <a:lnTo>
                          <a:pt x="88" y="835"/>
                        </a:lnTo>
                        <a:lnTo>
                          <a:pt x="88" y="833"/>
                        </a:lnTo>
                        <a:lnTo>
                          <a:pt x="88" y="831"/>
                        </a:lnTo>
                        <a:lnTo>
                          <a:pt x="88" y="829"/>
                        </a:lnTo>
                        <a:lnTo>
                          <a:pt x="88" y="827"/>
                        </a:lnTo>
                        <a:lnTo>
                          <a:pt x="88" y="824"/>
                        </a:lnTo>
                        <a:lnTo>
                          <a:pt x="88" y="821"/>
                        </a:lnTo>
                        <a:lnTo>
                          <a:pt x="88" y="818"/>
                        </a:lnTo>
                        <a:lnTo>
                          <a:pt x="88" y="815"/>
                        </a:lnTo>
                        <a:lnTo>
                          <a:pt x="88" y="812"/>
                        </a:lnTo>
                        <a:lnTo>
                          <a:pt x="88" y="808"/>
                        </a:lnTo>
                        <a:lnTo>
                          <a:pt x="88" y="804"/>
                        </a:lnTo>
                        <a:lnTo>
                          <a:pt x="88" y="800"/>
                        </a:lnTo>
                        <a:lnTo>
                          <a:pt x="88" y="796"/>
                        </a:lnTo>
                        <a:lnTo>
                          <a:pt x="88" y="792"/>
                        </a:lnTo>
                        <a:lnTo>
                          <a:pt x="88" y="787"/>
                        </a:lnTo>
                        <a:lnTo>
                          <a:pt x="88" y="783"/>
                        </a:lnTo>
                        <a:lnTo>
                          <a:pt x="88" y="778"/>
                        </a:lnTo>
                        <a:lnTo>
                          <a:pt x="88" y="773"/>
                        </a:lnTo>
                        <a:lnTo>
                          <a:pt x="88" y="768"/>
                        </a:lnTo>
                        <a:lnTo>
                          <a:pt x="88" y="763"/>
                        </a:lnTo>
                        <a:lnTo>
                          <a:pt x="88" y="757"/>
                        </a:lnTo>
                        <a:lnTo>
                          <a:pt x="88" y="752"/>
                        </a:lnTo>
                        <a:lnTo>
                          <a:pt x="88" y="746"/>
                        </a:lnTo>
                        <a:lnTo>
                          <a:pt x="88" y="740"/>
                        </a:lnTo>
                        <a:lnTo>
                          <a:pt x="88" y="734"/>
                        </a:lnTo>
                        <a:lnTo>
                          <a:pt x="88" y="728"/>
                        </a:lnTo>
                        <a:lnTo>
                          <a:pt x="88" y="722"/>
                        </a:lnTo>
                        <a:lnTo>
                          <a:pt x="88" y="715"/>
                        </a:lnTo>
                        <a:lnTo>
                          <a:pt x="88" y="709"/>
                        </a:lnTo>
                        <a:lnTo>
                          <a:pt x="88" y="702"/>
                        </a:lnTo>
                        <a:lnTo>
                          <a:pt x="88" y="696"/>
                        </a:lnTo>
                        <a:lnTo>
                          <a:pt x="88" y="689"/>
                        </a:lnTo>
                        <a:lnTo>
                          <a:pt x="88" y="682"/>
                        </a:lnTo>
                        <a:lnTo>
                          <a:pt x="88" y="675"/>
                        </a:lnTo>
                        <a:lnTo>
                          <a:pt x="88" y="668"/>
                        </a:lnTo>
                        <a:lnTo>
                          <a:pt x="88" y="661"/>
                        </a:lnTo>
                        <a:lnTo>
                          <a:pt x="88" y="653"/>
                        </a:lnTo>
                        <a:lnTo>
                          <a:pt x="88" y="646"/>
                        </a:lnTo>
                        <a:lnTo>
                          <a:pt x="88" y="639"/>
                        </a:lnTo>
                        <a:lnTo>
                          <a:pt x="88" y="631"/>
                        </a:lnTo>
                        <a:lnTo>
                          <a:pt x="88" y="623"/>
                        </a:lnTo>
                        <a:lnTo>
                          <a:pt x="88" y="616"/>
                        </a:lnTo>
                        <a:lnTo>
                          <a:pt x="88" y="608"/>
                        </a:lnTo>
                        <a:lnTo>
                          <a:pt x="88" y="600"/>
                        </a:lnTo>
                        <a:lnTo>
                          <a:pt x="88" y="592"/>
                        </a:lnTo>
                        <a:lnTo>
                          <a:pt x="88" y="584"/>
                        </a:lnTo>
                        <a:lnTo>
                          <a:pt x="88" y="576"/>
                        </a:lnTo>
                        <a:lnTo>
                          <a:pt x="88" y="568"/>
                        </a:lnTo>
                        <a:lnTo>
                          <a:pt x="88" y="560"/>
                        </a:lnTo>
                        <a:lnTo>
                          <a:pt x="88" y="552"/>
                        </a:lnTo>
                        <a:lnTo>
                          <a:pt x="88" y="544"/>
                        </a:lnTo>
                        <a:lnTo>
                          <a:pt x="88" y="536"/>
                        </a:lnTo>
                        <a:lnTo>
                          <a:pt x="88" y="528"/>
                        </a:lnTo>
                        <a:lnTo>
                          <a:pt x="88" y="519"/>
                        </a:lnTo>
                        <a:lnTo>
                          <a:pt x="88" y="511"/>
                        </a:lnTo>
                        <a:lnTo>
                          <a:pt x="88" y="503"/>
                        </a:lnTo>
                        <a:lnTo>
                          <a:pt x="88" y="495"/>
                        </a:lnTo>
                        <a:lnTo>
                          <a:pt x="88" y="486"/>
                        </a:lnTo>
                        <a:lnTo>
                          <a:pt x="88" y="478"/>
                        </a:lnTo>
                        <a:lnTo>
                          <a:pt x="88" y="470"/>
                        </a:lnTo>
                        <a:lnTo>
                          <a:pt x="88" y="461"/>
                        </a:lnTo>
                        <a:lnTo>
                          <a:pt x="88" y="453"/>
                        </a:lnTo>
                        <a:lnTo>
                          <a:pt x="88" y="445"/>
                        </a:lnTo>
                        <a:lnTo>
                          <a:pt x="88" y="436"/>
                        </a:lnTo>
                        <a:lnTo>
                          <a:pt x="88" y="428"/>
                        </a:lnTo>
                        <a:lnTo>
                          <a:pt x="88" y="420"/>
                        </a:lnTo>
                        <a:lnTo>
                          <a:pt x="88" y="412"/>
                        </a:lnTo>
                        <a:lnTo>
                          <a:pt x="88" y="403"/>
                        </a:lnTo>
                        <a:lnTo>
                          <a:pt x="88" y="395"/>
                        </a:lnTo>
                        <a:lnTo>
                          <a:pt x="88" y="387"/>
                        </a:lnTo>
                        <a:lnTo>
                          <a:pt x="88" y="379"/>
                        </a:lnTo>
                        <a:lnTo>
                          <a:pt x="88" y="371"/>
                        </a:lnTo>
                        <a:lnTo>
                          <a:pt x="88" y="363"/>
                        </a:lnTo>
                        <a:lnTo>
                          <a:pt x="88" y="355"/>
                        </a:lnTo>
                        <a:lnTo>
                          <a:pt x="88" y="347"/>
                        </a:lnTo>
                        <a:lnTo>
                          <a:pt x="88" y="339"/>
                        </a:lnTo>
                        <a:lnTo>
                          <a:pt x="88" y="331"/>
                        </a:lnTo>
                        <a:lnTo>
                          <a:pt x="88" y="323"/>
                        </a:lnTo>
                        <a:lnTo>
                          <a:pt x="88" y="315"/>
                        </a:lnTo>
                        <a:lnTo>
                          <a:pt x="88" y="308"/>
                        </a:lnTo>
                        <a:lnTo>
                          <a:pt x="88" y="300"/>
                        </a:lnTo>
                        <a:lnTo>
                          <a:pt x="88" y="293"/>
                        </a:lnTo>
                        <a:lnTo>
                          <a:pt x="88" y="285"/>
                        </a:lnTo>
                        <a:lnTo>
                          <a:pt x="88" y="278"/>
                        </a:lnTo>
                        <a:lnTo>
                          <a:pt x="88" y="271"/>
                        </a:lnTo>
                        <a:lnTo>
                          <a:pt x="88" y="264"/>
                        </a:lnTo>
                        <a:lnTo>
                          <a:pt x="88" y="257"/>
                        </a:lnTo>
                        <a:lnTo>
                          <a:pt x="88" y="250"/>
                        </a:lnTo>
                        <a:lnTo>
                          <a:pt x="88" y="243"/>
                        </a:lnTo>
                        <a:lnTo>
                          <a:pt x="88" y="236"/>
                        </a:lnTo>
                        <a:lnTo>
                          <a:pt x="88" y="229"/>
                        </a:lnTo>
                        <a:lnTo>
                          <a:pt x="88" y="223"/>
                        </a:lnTo>
                        <a:lnTo>
                          <a:pt x="88" y="216"/>
                        </a:lnTo>
                        <a:lnTo>
                          <a:pt x="88" y="210"/>
                        </a:lnTo>
                        <a:lnTo>
                          <a:pt x="88" y="210"/>
                        </a:lnTo>
                        <a:lnTo>
                          <a:pt x="86" y="210"/>
                        </a:lnTo>
                        <a:lnTo>
                          <a:pt x="82" y="210"/>
                        </a:lnTo>
                        <a:lnTo>
                          <a:pt x="76" y="210"/>
                        </a:lnTo>
                        <a:lnTo>
                          <a:pt x="68" y="210"/>
                        </a:lnTo>
                        <a:lnTo>
                          <a:pt x="59" y="210"/>
                        </a:lnTo>
                        <a:lnTo>
                          <a:pt x="49" y="210"/>
                        </a:lnTo>
                        <a:lnTo>
                          <a:pt x="39" y="210"/>
                        </a:lnTo>
                        <a:lnTo>
                          <a:pt x="29" y="210"/>
                        </a:lnTo>
                        <a:lnTo>
                          <a:pt x="20" y="210"/>
                        </a:lnTo>
                        <a:lnTo>
                          <a:pt x="12" y="210"/>
                        </a:lnTo>
                        <a:lnTo>
                          <a:pt x="5" y="210"/>
                        </a:lnTo>
                        <a:lnTo>
                          <a:pt x="1" y="210"/>
                        </a:lnTo>
                        <a:lnTo>
                          <a:pt x="0" y="210"/>
                        </a:lnTo>
                        <a:lnTo>
                          <a:pt x="0" y="210"/>
                        </a:lnTo>
                        <a:lnTo>
                          <a:pt x="0" y="210"/>
                        </a:lnTo>
                        <a:lnTo>
                          <a:pt x="1" y="209"/>
                        </a:lnTo>
                        <a:lnTo>
                          <a:pt x="2" y="207"/>
                        </a:lnTo>
                        <a:lnTo>
                          <a:pt x="4" y="205"/>
                        </a:lnTo>
                        <a:lnTo>
                          <a:pt x="6" y="202"/>
                        </a:lnTo>
                        <a:lnTo>
                          <a:pt x="9" y="199"/>
                        </a:lnTo>
                        <a:lnTo>
                          <a:pt x="12" y="195"/>
                        </a:lnTo>
                        <a:lnTo>
                          <a:pt x="16" y="191"/>
                        </a:lnTo>
                        <a:lnTo>
                          <a:pt x="20" y="186"/>
                        </a:lnTo>
                        <a:lnTo>
                          <a:pt x="24" y="181"/>
                        </a:lnTo>
                        <a:lnTo>
                          <a:pt x="28" y="176"/>
                        </a:lnTo>
                        <a:lnTo>
                          <a:pt x="33" y="170"/>
                        </a:lnTo>
                        <a:lnTo>
                          <a:pt x="38" y="164"/>
                        </a:lnTo>
                        <a:lnTo>
                          <a:pt x="44" y="158"/>
                        </a:lnTo>
                        <a:lnTo>
                          <a:pt x="49" y="151"/>
                        </a:lnTo>
                        <a:lnTo>
                          <a:pt x="55" y="144"/>
                        </a:lnTo>
                        <a:lnTo>
                          <a:pt x="60" y="137"/>
                        </a:lnTo>
                        <a:lnTo>
                          <a:pt x="66" y="130"/>
                        </a:lnTo>
                        <a:lnTo>
                          <a:pt x="72" y="123"/>
                        </a:lnTo>
                        <a:lnTo>
                          <a:pt x="78" y="116"/>
                        </a:lnTo>
                        <a:lnTo>
                          <a:pt x="85" y="109"/>
                        </a:lnTo>
                        <a:lnTo>
                          <a:pt x="91" y="101"/>
                        </a:lnTo>
                        <a:lnTo>
                          <a:pt x="97" y="94"/>
                        </a:lnTo>
                        <a:lnTo>
                          <a:pt x="103" y="87"/>
                        </a:lnTo>
                        <a:lnTo>
                          <a:pt x="109" y="80"/>
                        </a:lnTo>
                        <a:lnTo>
                          <a:pt x="115" y="72"/>
                        </a:lnTo>
                        <a:lnTo>
                          <a:pt x="121" y="66"/>
                        </a:lnTo>
                        <a:lnTo>
                          <a:pt x="126" y="59"/>
                        </a:lnTo>
                        <a:lnTo>
                          <a:pt x="132" y="52"/>
                        </a:lnTo>
                        <a:lnTo>
                          <a:pt x="137" y="46"/>
                        </a:lnTo>
                        <a:lnTo>
                          <a:pt x="142" y="40"/>
                        </a:lnTo>
                        <a:lnTo>
                          <a:pt x="147" y="34"/>
                        </a:lnTo>
                        <a:lnTo>
                          <a:pt x="152" y="29"/>
                        </a:lnTo>
                        <a:lnTo>
                          <a:pt x="156" y="24"/>
                        </a:lnTo>
                        <a:lnTo>
                          <a:pt x="160" y="19"/>
                        </a:lnTo>
                        <a:lnTo>
                          <a:pt x="163" y="15"/>
                        </a:lnTo>
                        <a:lnTo>
                          <a:pt x="166" y="11"/>
                        </a:lnTo>
                        <a:lnTo>
                          <a:pt x="169" y="8"/>
                        </a:lnTo>
                        <a:lnTo>
                          <a:pt x="171" y="5"/>
                        </a:lnTo>
                        <a:lnTo>
                          <a:pt x="173" y="3"/>
                        </a:lnTo>
                        <a:lnTo>
                          <a:pt x="175" y="1"/>
                        </a:lnTo>
                        <a:lnTo>
                          <a:pt x="175" y="0"/>
                        </a:lnTo>
                        <a:lnTo>
                          <a:pt x="176" y="0"/>
                        </a:lnTo>
                        <a:lnTo>
                          <a:pt x="176" y="0"/>
                        </a:lnTo>
                        <a:lnTo>
                          <a:pt x="176" y="0"/>
                        </a:lnTo>
                      </a:path>
                    </a:pathLst>
                  </a:custGeom>
                  <a:solidFill>
                    <a:srgbClr val="FF0000"/>
                  </a:solidFill>
                  <a:ln w="9525" cap="rnd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107" name="Slide Number Placeholder 10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8" name="wc"/>
          <p:cNvSpPr>
            <a:spLocks noChangeArrowheads="1"/>
          </p:cNvSpPr>
          <p:nvPr/>
        </p:nvSpPr>
        <p:spPr bwMode="auto">
          <a:xfrm>
            <a:off x="7689850" y="4343400"/>
            <a:ext cx="1344968" cy="831850"/>
          </a:xfrm>
          <a:prstGeom prst="rect">
            <a:avLst/>
          </a:prstGeom>
          <a:noFill/>
          <a:ln w="25400">
            <a:solidFill>
              <a:srgbClr val="2F13FF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sym typeface="Symbol"/>
              </a:rPr>
              <a:t></a:t>
            </a:r>
            <a:r>
              <a:rPr lang="en-US" sz="2400" baseline="-25000" dirty="0" smtClean="0">
                <a:solidFill>
                  <a:srgbClr val="000000"/>
                </a:solidFill>
                <a:latin typeface="Times New Roman" pitchFamily="18" charset="0"/>
                <a:sym typeface="Symbol"/>
              </a:rPr>
              <a:t>c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sym typeface="Symbol"/>
              </a:rPr>
              <a:t> Excitation</a:t>
            </a: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9" name="Freeform 91"/>
          <p:cNvSpPr>
            <a:spLocks/>
          </p:cNvSpPr>
          <p:nvPr/>
        </p:nvSpPr>
        <p:spPr bwMode="auto">
          <a:xfrm rot="16200000">
            <a:off x="6975475" y="4408488"/>
            <a:ext cx="560388" cy="735013"/>
          </a:xfrm>
          <a:custGeom>
            <a:avLst/>
            <a:gdLst/>
            <a:ahLst/>
            <a:cxnLst>
              <a:cxn ang="0">
                <a:pos x="182" y="8"/>
              </a:cxn>
              <a:cxn ang="0">
                <a:pos x="204" y="34"/>
              </a:cxn>
              <a:cxn ang="0">
                <a:pos x="236" y="73"/>
              </a:cxn>
              <a:cxn ang="0">
                <a:pos x="273" y="116"/>
              </a:cxn>
              <a:cxn ang="0">
                <a:pos x="308" y="157"/>
              </a:cxn>
              <a:cxn ang="0">
                <a:pos x="336" y="190"/>
              </a:cxn>
              <a:cxn ang="0">
                <a:pos x="351" y="208"/>
              </a:cxn>
              <a:cxn ang="0">
                <a:pos x="340" y="209"/>
              </a:cxn>
              <a:cxn ang="0">
                <a:pos x="284" y="209"/>
              </a:cxn>
              <a:cxn ang="0">
                <a:pos x="264" y="216"/>
              </a:cxn>
              <a:cxn ang="0">
                <a:pos x="264" y="256"/>
              </a:cxn>
              <a:cxn ang="0">
                <a:pos x="264" y="300"/>
              </a:cxn>
              <a:cxn ang="0">
                <a:pos x="264" y="346"/>
              </a:cxn>
              <a:cxn ang="0">
                <a:pos x="264" y="394"/>
              </a:cxn>
              <a:cxn ang="0">
                <a:pos x="264" y="444"/>
              </a:cxn>
              <a:cxn ang="0">
                <a:pos x="264" y="494"/>
              </a:cxn>
              <a:cxn ang="0">
                <a:pos x="264" y="543"/>
              </a:cxn>
              <a:cxn ang="0">
                <a:pos x="264" y="592"/>
              </a:cxn>
              <a:cxn ang="0">
                <a:pos x="264" y="638"/>
              </a:cxn>
              <a:cxn ang="0">
                <a:pos x="264" y="681"/>
              </a:cxn>
              <a:cxn ang="0">
                <a:pos x="264" y="721"/>
              </a:cxn>
              <a:cxn ang="0">
                <a:pos x="264" y="757"/>
              </a:cxn>
              <a:cxn ang="0">
                <a:pos x="264" y="787"/>
              </a:cxn>
              <a:cxn ang="0">
                <a:pos x="264" y="811"/>
              </a:cxn>
              <a:cxn ang="0">
                <a:pos x="264" y="828"/>
              </a:cxn>
              <a:cxn ang="0">
                <a:pos x="264" y="838"/>
              </a:cxn>
              <a:cxn ang="0">
                <a:pos x="263" y="840"/>
              </a:cxn>
              <a:cxn ang="0">
                <a:pos x="234" y="840"/>
              </a:cxn>
              <a:cxn ang="0">
                <a:pos x="181" y="840"/>
              </a:cxn>
              <a:cxn ang="0">
                <a:pos x="125" y="840"/>
              </a:cxn>
              <a:cxn ang="0">
                <a:pos x="90" y="840"/>
              </a:cxn>
              <a:cxn ang="0">
                <a:pos x="88" y="839"/>
              </a:cxn>
              <a:cxn ang="0">
                <a:pos x="88" y="830"/>
              </a:cxn>
              <a:cxn ang="0">
                <a:pos x="88" y="814"/>
              </a:cxn>
              <a:cxn ang="0">
                <a:pos x="88" y="791"/>
              </a:cxn>
              <a:cxn ang="0">
                <a:pos x="88" y="762"/>
              </a:cxn>
              <a:cxn ang="0">
                <a:pos x="88" y="727"/>
              </a:cxn>
              <a:cxn ang="0">
                <a:pos x="88" y="688"/>
              </a:cxn>
              <a:cxn ang="0">
                <a:pos x="88" y="645"/>
              </a:cxn>
              <a:cxn ang="0">
                <a:pos x="88" y="600"/>
              </a:cxn>
              <a:cxn ang="0">
                <a:pos x="88" y="552"/>
              </a:cxn>
              <a:cxn ang="0">
                <a:pos x="88" y="502"/>
              </a:cxn>
              <a:cxn ang="0">
                <a:pos x="88" y="452"/>
              </a:cxn>
              <a:cxn ang="0">
                <a:pos x="88" y="403"/>
              </a:cxn>
              <a:cxn ang="0">
                <a:pos x="88" y="354"/>
              </a:cxn>
              <a:cxn ang="0">
                <a:pos x="88" y="307"/>
              </a:cxn>
              <a:cxn ang="0">
                <a:pos x="88" y="263"/>
              </a:cxn>
              <a:cxn ang="0">
                <a:pos x="88" y="222"/>
              </a:cxn>
              <a:cxn ang="0">
                <a:pos x="76" y="209"/>
              </a:cxn>
              <a:cxn ang="0">
                <a:pos x="20" y="209"/>
              </a:cxn>
              <a:cxn ang="0">
                <a:pos x="0" y="209"/>
              </a:cxn>
              <a:cxn ang="0">
                <a:pos x="12" y="194"/>
              </a:cxn>
              <a:cxn ang="0">
                <a:pos x="38" y="163"/>
              </a:cxn>
              <a:cxn ang="0">
                <a:pos x="72" y="124"/>
              </a:cxn>
              <a:cxn ang="0">
                <a:pos x="109" y="80"/>
              </a:cxn>
              <a:cxn ang="0">
                <a:pos x="142" y="40"/>
              </a:cxn>
              <a:cxn ang="0">
                <a:pos x="166" y="11"/>
              </a:cxn>
              <a:cxn ang="0">
                <a:pos x="176" y="0"/>
              </a:cxn>
            </a:cxnLst>
            <a:rect l="0" t="0" r="r" b="b"/>
            <a:pathLst>
              <a:path w="353" h="841">
                <a:moveTo>
                  <a:pt x="176" y="0"/>
                </a:moveTo>
                <a:lnTo>
                  <a:pt x="176" y="1"/>
                </a:lnTo>
                <a:lnTo>
                  <a:pt x="177" y="2"/>
                </a:lnTo>
                <a:lnTo>
                  <a:pt x="178" y="3"/>
                </a:lnTo>
                <a:lnTo>
                  <a:pt x="180" y="5"/>
                </a:lnTo>
                <a:lnTo>
                  <a:pt x="182" y="8"/>
                </a:lnTo>
                <a:lnTo>
                  <a:pt x="185" y="11"/>
                </a:lnTo>
                <a:lnTo>
                  <a:pt x="188" y="15"/>
                </a:lnTo>
                <a:lnTo>
                  <a:pt x="192" y="19"/>
                </a:lnTo>
                <a:lnTo>
                  <a:pt x="196" y="24"/>
                </a:lnTo>
                <a:lnTo>
                  <a:pt x="200" y="29"/>
                </a:lnTo>
                <a:lnTo>
                  <a:pt x="204" y="34"/>
                </a:lnTo>
                <a:lnTo>
                  <a:pt x="209" y="40"/>
                </a:lnTo>
                <a:lnTo>
                  <a:pt x="214" y="46"/>
                </a:lnTo>
                <a:lnTo>
                  <a:pt x="220" y="53"/>
                </a:lnTo>
                <a:lnTo>
                  <a:pt x="225" y="59"/>
                </a:lnTo>
                <a:lnTo>
                  <a:pt x="231" y="66"/>
                </a:lnTo>
                <a:lnTo>
                  <a:pt x="236" y="73"/>
                </a:lnTo>
                <a:lnTo>
                  <a:pt x="242" y="80"/>
                </a:lnTo>
                <a:lnTo>
                  <a:pt x="248" y="87"/>
                </a:lnTo>
                <a:lnTo>
                  <a:pt x="254" y="94"/>
                </a:lnTo>
                <a:lnTo>
                  <a:pt x="261" y="102"/>
                </a:lnTo>
                <a:lnTo>
                  <a:pt x="267" y="109"/>
                </a:lnTo>
                <a:lnTo>
                  <a:pt x="273" y="116"/>
                </a:lnTo>
                <a:lnTo>
                  <a:pt x="279" y="124"/>
                </a:lnTo>
                <a:lnTo>
                  <a:pt x="285" y="131"/>
                </a:lnTo>
                <a:lnTo>
                  <a:pt x="291" y="138"/>
                </a:lnTo>
                <a:lnTo>
                  <a:pt x="297" y="144"/>
                </a:lnTo>
                <a:lnTo>
                  <a:pt x="302" y="151"/>
                </a:lnTo>
                <a:lnTo>
                  <a:pt x="308" y="157"/>
                </a:lnTo>
                <a:lnTo>
                  <a:pt x="313" y="163"/>
                </a:lnTo>
                <a:lnTo>
                  <a:pt x="318" y="169"/>
                </a:lnTo>
                <a:lnTo>
                  <a:pt x="323" y="175"/>
                </a:lnTo>
                <a:lnTo>
                  <a:pt x="328" y="181"/>
                </a:lnTo>
                <a:lnTo>
                  <a:pt x="332" y="186"/>
                </a:lnTo>
                <a:lnTo>
                  <a:pt x="336" y="190"/>
                </a:lnTo>
                <a:lnTo>
                  <a:pt x="339" y="194"/>
                </a:lnTo>
                <a:lnTo>
                  <a:pt x="342" y="198"/>
                </a:lnTo>
                <a:lnTo>
                  <a:pt x="345" y="202"/>
                </a:lnTo>
                <a:lnTo>
                  <a:pt x="347" y="204"/>
                </a:lnTo>
                <a:lnTo>
                  <a:pt x="349" y="206"/>
                </a:lnTo>
                <a:lnTo>
                  <a:pt x="351" y="208"/>
                </a:lnTo>
                <a:lnTo>
                  <a:pt x="351" y="209"/>
                </a:lnTo>
                <a:lnTo>
                  <a:pt x="352" y="209"/>
                </a:lnTo>
                <a:lnTo>
                  <a:pt x="352" y="209"/>
                </a:lnTo>
                <a:lnTo>
                  <a:pt x="350" y="209"/>
                </a:lnTo>
                <a:lnTo>
                  <a:pt x="346" y="209"/>
                </a:lnTo>
                <a:lnTo>
                  <a:pt x="340" y="209"/>
                </a:lnTo>
                <a:lnTo>
                  <a:pt x="332" y="209"/>
                </a:lnTo>
                <a:lnTo>
                  <a:pt x="323" y="209"/>
                </a:lnTo>
                <a:lnTo>
                  <a:pt x="313" y="209"/>
                </a:lnTo>
                <a:lnTo>
                  <a:pt x="303" y="209"/>
                </a:lnTo>
                <a:lnTo>
                  <a:pt x="293" y="209"/>
                </a:lnTo>
                <a:lnTo>
                  <a:pt x="284" y="209"/>
                </a:lnTo>
                <a:lnTo>
                  <a:pt x="276" y="209"/>
                </a:lnTo>
                <a:lnTo>
                  <a:pt x="269" y="209"/>
                </a:lnTo>
                <a:lnTo>
                  <a:pt x="265" y="209"/>
                </a:lnTo>
                <a:lnTo>
                  <a:pt x="264" y="209"/>
                </a:lnTo>
                <a:lnTo>
                  <a:pt x="264" y="209"/>
                </a:lnTo>
                <a:lnTo>
                  <a:pt x="264" y="216"/>
                </a:lnTo>
                <a:lnTo>
                  <a:pt x="264" y="222"/>
                </a:lnTo>
                <a:lnTo>
                  <a:pt x="264" y="229"/>
                </a:lnTo>
                <a:lnTo>
                  <a:pt x="264" y="235"/>
                </a:lnTo>
                <a:lnTo>
                  <a:pt x="264" y="242"/>
                </a:lnTo>
                <a:lnTo>
                  <a:pt x="264" y="249"/>
                </a:lnTo>
                <a:lnTo>
                  <a:pt x="264" y="256"/>
                </a:lnTo>
                <a:lnTo>
                  <a:pt x="264" y="263"/>
                </a:lnTo>
                <a:lnTo>
                  <a:pt x="264" y="270"/>
                </a:lnTo>
                <a:lnTo>
                  <a:pt x="264" y="277"/>
                </a:lnTo>
                <a:lnTo>
                  <a:pt x="264" y="285"/>
                </a:lnTo>
                <a:lnTo>
                  <a:pt x="264" y="292"/>
                </a:lnTo>
                <a:lnTo>
                  <a:pt x="264" y="300"/>
                </a:lnTo>
                <a:lnTo>
                  <a:pt x="264" y="307"/>
                </a:lnTo>
                <a:lnTo>
                  <a:pt x="264" y="315"/>
                </a:lnTo>
                <a:lnTo>
                  <a:pt x="264" y="323"/>
                </a:lnTo>
                <a:lnTo>
                  <a:pt x="264" y="330"/>
                </a:lnTo>
                <a:lnTo>
                  <a:pt x="264" y="338"/>
                </a:lnTo>
                <a:lnTo>
                  <a:pt x="264" y="346"/>
                </a:lnTo>
                <a:lnTo>
                  <a:pt x="264" y="354"/>
                </a:lnTo>
                <a:lnTo>
                  <a:pt x="264" y="362"/>
                </a:lnTo>
                <a:lnTo>
                  <a:pt x="264" y="370"/>
                </a:lnTo>
                <a:lnTo>
                  <a:pt x="264" y="378"/>
                </a:lnTo>
                <a:lnTo>
                  <a:pt x="264" y="386"/>
                </a:lnTo>
                <a:lnTo>
                  <a:pt x="264" y="394"/>
                </a:lnTo>
                <a:lnTo>
                  <a:pt x="264" y="403"/>
                </a:lnTo>
                <a:lnTo>
                  <a:pt x="264" y="411"/>
                </a:lnTo>
                <a:lnTo>
                  <a:pt x="264" y="419"/>
                </a:lnTo>
                <a:lnTo>
                  <a:pt x="264" y="427"/>
                </a:lnTo>
                <a:lnTo>
                  <a:pt x="264" y="436"/>
                </a:lnTo>
                <a:lnTo>
                  <a:pt x="264" y="444"/>
                </a:lnTo>
                <a:lnTo>
                  <a:pt x="264" y="452"/>
                </a:lnTo>
                <a:lnTo>
                  <a:pt x="264" y="461"/>
                </a:lnTo>
                <a:lnTo>
                  <a:pt x="264" y="469"/>
                </a:lnTo>
                <a:lnTo>
                  <a:pt x="264" y="477"/>
                </a:lnTo>
                <a:lnTo>
                  <a:pt x="264" y="486"/>
                </a:lnTo>
                <a:lnTo>
                  <a:pt x="264" y="494"/>
                </a:lnTo>
                <a:lnTo>
                  <a:pt x="264" y="502"/>
                </a:lnTo>
                <a:lnTo>
                  <a:pt x="264" y="511"/>
                </a:lnTo>
                <a:lnTo>
                  <a:pt x="264" y="519"/>
                </a:lnTo>
                <a:lnTo>
                  <a:pt x="264" y="527"/>
                </a:lnTo>
                <a:lnTo>
                  <a:pt x="264" y="535"/>
                </a:lnTo>
                <a:lnTo>
                  <a:pt x="264" y="543"/>
                </a:lnTo>
                <a:lnTo>
                  <a:pt x="264" y="552"/>
                </a:lnTo>
                <a:lnTo>
                  <a:pt x="264" y="560"/>
                </a:lnTo>
                <a:lnTo>
                  <a:pt x="264" y="568"/>
                </a:lnTo>
                <a:lnTo>
                  <a:pt x="264" y="576"/>
                </a:lnTo>
                <a:lnTo>
                  <a:pt x="264" y="584"/>
                </a:lnTo>
                <a:lnTo>
                  <a:pt x="264" y="592"/>
                </a:lnTo>
                <a:lnTo>
                  <a:pt x="264" y="600"/>
                </a:lnTo>
                <a:lnTo>
                  <a:pt x="264" y="607"/>
                </a:lnTo>
                <a:lnTo>
                  <a:pt x="264" y="615"/>
                </a:lnTo>
                <a:lnTo>
                  <a:pt x="264" y="623"/>
                </a:lnTo>
                <a:lnTo>
                  <a:pt x="264" y="630"/>
                </a:lnTo>
                <a:lnTo>
                  <a:pt x="264" y="638"/>
                </a:lnTo>
                <a:lnTo>
                  <a:pt x="264" y="645"/>
                </a:lnTo>
                <a:lnTo>
                  <a:pt x="264" y="653"/>
                </a:lnTo>
                <a:lnTo>
                  <a:pt x="264" y="660"/>
                </a:lnTo>
                <a:lnTo>
                  <a:pt x="264" y="667"/>
                </a:lnTo>
                <a:lnTo>
                  <a:pt x="264" y="674"/>
                </a:lnTo>
                <a:lnTo>
                  <a:pt x="264" y="681"/>
                </a:lnTo>
                <a:lnTo>
                  <a:pt x="264" y="688"/>
                </a:lnTo>
                <a:lnTo>
                  <a:pt x="264" y="695"/>
                </a:lnTo>
                <a:lnTo>
                  <a:pt x="264" y="702"/>
                </a:lnTo>
                <a:lnTo>
                  <a:pt x="264" y="708"/>
                </a:lnTo>
                <a:lnTo>
                  <a:pt x="264" y="715"/>
                </a:lnTo>
                <a:lnTo>
                  <a:pt x="264" y="721"/>
                </a:lnTo>
                <a:lnTo>
                  <a:pt x="264" y="727"/>
                </a:lnTo>
                <a:lnTo>
                  <a:pt x="264" y="733"/>
                </a:lnTo>
                <a:lnTo>
                  <a:pt x="264" y="739"/>
                </a:lnTo>
                <a:lnTo>
                  <a:pt x="264" y="745"/>
                </a:lnTo>
                <a:lnTo>
                  <a:pt x="264" y="751"/>
                </a:lnTo>
                <a:lnTo>
                  <a:pt x="264" y="757"/>
                </a:lnTo>
                <a:lnTo>
                  <a:pt x="264" y="762"/>
                </a:lnTo>
                <a:lnTo>
                  <a:pt x="264" y="767"/>
                </a:lnTo>
                <a:lnTo>
                  <a:pt x="264" y="772"/>
                </a:lnTo>
                <a:lnTo>
                  <a:pt x="264" y="777"/>
                </a:lnTo>
                <a:lnTo>
                  <a:pt x="264" y="782"/>
                </a:lnTo>
                <a:lnTo>
                  <a:pt x="264" y="787"/>
                </a:lnTo>
                <a:lnTo>
                  <a:pt x="264" y="791"/>
                </a:lnTo>
                <a:lnTo>
                  <a:pt x="264" y="795"/>
                </a:lnTo>
                <a:lnTo>
                  <a:pt x="264" y="800"/>
                </a:lnTo>
                <a:lnTo>
                  <a:pt x="264" y="804"/>
                </a:lnTo>
                <a:lnTo>
                  <a:pt x="264" y="807"/>
                </a:lnTo>
                <a:lnTo>
                  <a:pt x="264" y="811"/>
                </a:lnTo>
                <a:lnTo>
                  <a:pt x="264" y="814"/>
                </a:lnTo>
                <a:lnTo>
                  <a:pt x="264" y="817"/>
                </a:lnTo>
                <a:lnTo>
                  <a:pt x="264" y="820"/>
                </a:lnTo>
                <a:lnTo>
                  <a:pt x="264" y="823"/>
                </a:lnTo>
                <a:lnTo>
                  <a:pt x="264" y="826"/>
                </a:lnTo>
                <a:lnTo>
                  <a:pt x="264" y="828"/>
                </a:lnTo>
                <a:lnTo>
                  <a:pt x="264" y="830"/>
                </a:lnTo>
                <a:lnTo>
                  <a:pt x="264" y="832"/>
                </a:lnTo>
                <a:lnTo>
                  <a:pt x="264" y="834"/>
                </a:lnTo>
                <a:lnTo>
                  <a:pt x="264" y="836"/>
                </a:lnTo>
                <a:lnTo>
                  <a:pt x="264" y="837"/>
                </a:lnTo>
                <a:lnTo>
                  <a:pt x="264" y="838"/>
                </a:lnTo>
                <a:lnTo>
                  <a:pt x="264" y="839"/>
                </a:lnTo>
                <a:lnTo>
                  <a:pt x="264" y="840"/>
                </a:lnTo>
                <a:lnTo>
                  <a:pt x="264" y="840"/>
                </a:lnTo>
                <a:lnTo>
                  <a:pt x="264" y="840"/>
                </a:lnTo>
                <a:lnTo>
                  <a:pt x="264" y="840"/>
                </a:lnTo>
                <a:lnTo>
                  <a:pt x="263" y="840"/>
                </a:lnTo>
                <a:lnTo>
                  <a:pt x="261" y="840"/>
                </a:lnTo>
                <a:lnTo>
                  <a:pt x="258" y="840"/>
                </a:lnTo>
                <a:lnTo>
                  <a:pt x="253" y="840"/>
                </a:lnTo>
                <a:lnTo>
                  <a:pt x="248" y="840"/>
                </a:lnTo>
                <a:lnTo>
                  <a:pt x="241" y="840"/>
                </a:lnTo>
                <a:lnTo>
                  <a:pt x="234" y="840"/>
                </a:lnTo>
                <a:lnTo>
                  <a:pt x="226" y="840"/>
                </a:lnTo>
                <a:lnTo>
                  <a:pt x="218" y="840"/>
                </a:lnTo>
                <a:lnTo>
                  <a:pt x="209" y="840"/>
                </a:lnTo>
                <a:lnTo>
                  <a:pt x="200" y="840"/>
                </a:lnTo>
                <a:lnTo>
                  <a:pt x="190" y="840"/>
                </a:lnTo>
                <a:lnTo>
                  <a:pt x="181" y="840"/>
                </a:lnTo>
                <a:lnTo>
                  <a:pt x="171" y="840"/>
                </a:lnTo>
                <a:lnTo>
                  <a:pt x="161" y="840"/>
                </a:lnTo>
                <a:lnTo>
                  <a:pt x="152" y="840"/>
                </a:lnTo>
                <a:lnTo>
                  <a:pt x="142" y="840"/>
                </a:lnTo>
                <a:lnTo>
                  <a:pt x="133" y="840"/>
                </a:lnTo>
                <a:lnTo>
                  <a:pt x="125" y="840"/>
                </a:lnTo>
                <a:lnTo>
                  <a:pt x="117" y="840"/>
                </a:lnTo>
                <a:lnTo>
                  <a:pt x="110" y="840"/>
                </a:lnTo>
                <a:lnTo>
                  <a:pt x="104" y="840"/>
                </a:lnTo>
                <a:lnTo>
                  <a:pt x="98" y="840"/>
                </a:lnTo>
                <a:lnTo>
                  <a:pt x="94" y="840"/>
                </a:lnTo>
                <a:lnTo>
                  <a:pt x="90" y="840"/>
                </a:lnTo>
                <a:lnTo>
                  <a:pt x="88" y="840"/>
                </a:lnTo>
                <a:lnTo>
                  <a:pt x="88" y="840"/>
                </a:lnTo>
                <a:lnTo>
                  <a:pt x="88" y="840"/>
                </a:lnTo>
                <a:lnTo>
                  <a:pt x="88" y="840"/>
                </a:lnTo>
                <a:lnTo>
                  <a:pt x="88" y="840"/>
                </a:lnTo>
                <a:lnTo>
                  <a:pt x="88" y="839"/>
                </a:lnTo>
                <a:lnTo>
                  <a:pt x="88" y="838"/>
                </a:lnTo>
                <a:lnTo>
                  <a:pt x="88" y="837"/>
                </a:lnTo>
                <a:lnTo>
                  <a:pt x="88" y="836"/>
                </a:lnTo>
                <a:lnTo>
                  <a:pt x="88" y="834"/>
                </a:lnTo>
                <a:lnTo>
                  <a:pt x="88" y="832"/>
                </a:lnTo>
                <a:lnTo>
                  <a:pt x="88" y="830"/>
                </a:lnTo>
                <a:lnTo>
                  <a:pt x="88" y="828"/>
                </a:lnTo>
                <a:lnTo>
                  <a:pt x="88" y="826"/>
                </a:lnTo>
                <a:lnTo>
                  <a:pt x="88" y="823"/>
                </a:lnTo>
                <a:lnTo>
                  <a:pt x="88" y="820"/>
                </a:lnTo>
                <a:lnTo>
                  <a:pt x="88" y="817"/>
                </a:lnTo>
                <a:lnTo>
                  <a:pt x="88" y="814"/>
                </a:lnTo>
                <a:lnTo>
                  <a:pt x="88" y="811"/>
                </a:lnTo>
                <a:lnTo>
                  <a:pt x="88" y="807"/>
                </a:lnTo>
                <a:lnTo>
                  <a:pt x="88" y="804"/>
                </a:lnTo>
                <a:lnTo>
                  <a:pt x="88" y="800"/>
                </a:lnTo>
                <a:lnTo>
                  <a:pt x="88" y="795"/>
                </a:lnTo>
                <a:lnTo>
                  <a:pt x="88" y="791"/>
                </a:lnTo>
                <a:lnTo>
                  <a:pt x="88" y="787"/>
                </a:lnTo>
                <a:lnTo>
                  <a:pt x="88" y="782"/>
                </a:lnTo>
                <a:lnTo>
                  <a:pt x="88" y="777"/>
                </a:lnTo>
                <a:lnTo>
                  <a:pt x="88" y="772"/>
                </a:lnTo>
                <a:lnTo>
                  <a:pt x="88" y="767"/>
                </a:lnTo>
                <a:lnTo>
                  <a:pt x="88" y="762"/>
                </a:lnTo>
                <a:lnTo>
                  <a:pt x="88" y="757"/>
                </a:lnTo>
                <a:lnTo>
                  <a:pt x="88" y="751"/>
                </a:lnTo>
                <a:lnTo>
                  <a:pt x="88" y="745"/>
                </a:lnTo>
                <a:lnTo>
                  <a:pt x="88" y="739"/>
                </a:lnTo>
                <a:lnTo>
                  <a:pt x="88" y="733"/>
                </a:lnTo>
                <a:lnTo>
                  <a:pt x="88" y="727"/>
                </a:lnTo>
                <a:lnTo>
                  <a:pt x="88" y="721"/>
                </a:lnTo>
                <a:lnTo>
                  <a:pt x="88" y="715"/>
                </a:lnTo>
                <a:lnTo>
                  <a:pt x="88" y="708"/>
                </a:lnTo>
                <a:lnTo>
                  <a:pt x="88" y="702"/>
                </a:lnTo>
                <a:lnTo>
                  <a:pt x="88" y="695"/>
                </a:lnTo>
                <a:lnTo>
                  <a:pt x="88" y="688"/>
                </a:lnTo>
                <a:lnTo>
                  <a:pt x="88" y="681"/>
                </a:lnTo>
                <a:lnTo>
                  <a:pt x="88" y="674"/>
                </a:lnTo>
                <a:lnTo>
                  <a:pt x="88" y="667"/>
                </a:lnTo>
                <a:lnTo>
                  <a:pt x="88" y="660"/>
                </a:lnTo>
                <a:lnTo>
                  <a:pt x="88" y="653"/>
                </a:lnTo>
                <a:lnTo>
                  <a:pt x="88" y="645"/>
                </a:lnTo>
                <a:lnTo>
                  <a:pt x="88" y="638"/>
                </a:lnTo>
                <a:lnTo>
                  <a:pt x="88" y="630"/>
                </a:lnTo>
                <a:lnTo>
                  <a:pt x="88" y="623"/>
                </a:lnTo>
                <a:lnTo>
                  <a:pt x="88" y="615"/>
                </a:lnTo>
                <a:lnTo>
                  <a:pt x="88" y="607"/>
                </a:lnTo>
                <a:lnTo>
                  <a:pt x="88" y="600"/>
                </a:lnTo>
                <a:lnTo>
                  <a:pt x="88" y="592"/>
                </a:lnTo>
                <a:lnTo>
                  <a:pt x="88" y="584"/>
                </a:lnTo>
                <a:lnTo>
                  <a:pt x="88" y="576"/>
                </a:lnTo>
                <a:lnTo>
                  <a:pt x="88" y="568"/>
                </a:lnTo>
                <a:lnTo>
                  <a:pt x="88" y="560"/>
                </a:lnTo>
                <a:lnTo>
                  <a:pt x="88" y="552"/>
                </a:lnTo>
                <a:lnTo>
                  <a:pt x="88" y="543"/>
                </a:lnTo>
                <a:lnTo>
                  <a:pt x="88" y="535"/>
                </a:lnTo>
                <a:lnTo>
                  <a:pt x="88" y="527"/>
                </a:lnTo>
                <a:lnTo>
                  <a:pt x="88" y="519"/>
                </a:lnTo>
                <a:lnTo>
                  <a:pt x="88" y="511"/>
                </a:lnTo>
                <a:lnTo>
                  <a:pt x="88" y="502"/>
                </a:lnTo>
                <a:lnTo>
                  <a:pt x="88" y="494"/>
                </a:lnTo>
                <a:lnTo>
                  <a:pt x="88" y="486"/>
                </a:lnTo>
                <a:lnTo>
                  <a:pt x="88" y="477"/>
                </a:lnTo>
                <a:lnTo>
                  <a:pt x="88" y="469"/>
                </a:lnTo>
                <a:lnTo>
                  <a:pt x="88" y="461"/>
                </a:lnTo>
                <a:lnTo>
                  <a:pt x="88" y="452"/>
                </a:lnTo>
                <a:lnTo>
                  <a:pt x="88" y="444"/>
                </a:lnTo>
                <a:lnTo>
                  <a:pt x="88" y="436"/>
                </a:lnTo>
                <a:lnTo>
                  <a:pt x="88" y="427"/>
                </a:lnTo>
                <a:lnTo>
                  <a:pt x="88" y="419"/>
                </a:lnTo>
                <a:lnTo>
                  <a:pt x="88" y="411"/>
                </a:lnTo>
                <a:lnTo>
                  <a:pt x="88" y="403"/>
                </a:lnTo>
                <a:lnTo>
                  <a:pt x="88" y="394"/>
                </a:lnTo>
                <a:lnTo>
                  <a:pt x="88" y="386"/>
                </a:lnTo>
                <a:lnTo>
                  <a:pt x="88" y="378"/>
                </a:lnTo>
                <a:lnTo>
                  <a:pt x="88" y="370"/>
                </a:lnTo>
                <a:lnTo>
                  <a:pt x="88" y="362"/>
                </a:lnTo>
                <a:lnTo>
                  <a:pt x="88" y="354"/>
                </a:lnTo>
                <a:lnTo>
                  <a:pt x="88" y="346"/>
                </a:lnTo>
                <a:lnTo>
                  <a:pt x="88" y="338"/>
                </a:lnTo>
                <a:lnTo>
                  <a:pt x="88" y="330"/>
                </a:lnTo>
                <a:lnTo>
                  <a:pt x="88" y="323"/>
                </a:lnTo>
                <a:lnTo>
                  <a:pt x="88" y="315"/>
                </a:lnTo>
                <a:lnTo>
                  <a:pt x="88" y="307"/>
                </a:lnTo>
                <a:lnTo>
                  <a:pt x="88" y="300"/>
                </a:lnTo>
                <a:lnTo>
                  <a:pt x="88" y="292"/>
                </a:lnTo>
                <a:lnTo>
                  <a:pt x="88" y="285"/>
                </a:lnTo>
                <a:lnTo>
                  <a:pt x="88" y="277"/>
                </a:lnTo>
                <a:lnTo>
                  <a:pt x="88" y="270"/>
                </a:lnTo>
                <a:lnTo>
                  <a:pt x="88" y="263"/>
                </a:lnTo>
                <a:lnTo>
                  <a:pt x="88" y="256"/>
                </a:lnTo>
                <a:lnTo>
                  <a:pt x="88" y="249"/>
                </a:lnTo>
                <a:lnTo>
                  <a:pt x="88" y="242"/>
                </a:lnTo>
                <a:lnTo>
                  <a:pt x="88" y="235"/>
                </a:lnTo>
                <a:lnTo>
                  <a:pt x="88" y="229"/>
                </a:lnTo>
                <a:lnTo>
                  <a:pt x="88" y="222"/>
                </a:lnTo>
                <a:lnTo>
                  <a:pt x="88" y="216"/>
                </a:lnTo>
                <a:lnTo>
                  <a:pt x="88" y="209"/>
                </a:lnTo>
                <a:lnTo>
                  <a:pt x="88" y="209"/>
                </a:lnTo>
                <a:lnTo>
                  <a:pt x="86" y="209"/>
                </a:lnTo>
                <a:lnTo>
                  <a:pt x="82" y="209"/>
                </a:lnTo>
                <a:lnTo>
                  <a:pt x="76" y="209"/>
                </a:lnTo>
                <a:lnTo>
                  <a:pt x="68" y="209"/>
                </a:lnTo>
                <a:lnTo>
                  <a:pt x="59" y="209"/>
                </a:lnTo>
                <a:lnTo>
                  <a:pt x="49" y="209"/>
                </a:lnTo>
                <a:lnTo>
                  <a:pt x="39" y="209"/>
                </a:lnTo>
                <a:lnTo>
                  <a:pt x="29" y="209"/>
                </a:lnTo>
                <a:lnTo>
                  <a:pt x="20" y="209"/>
                </a:lnTo>
                <a:lnTo>
                  <a:pt x="12" y="209"/>
                </a:lnTo>
                <a:lnTo>
                  <a:pt x="5" y="209"/>
                </a:lnTo>
                <a:lnTo>
                  <a:pt x="1" y="209"/>
                </a:lnTo>
                <a:lnTo>
                  <a:pt x="0" y="209"/>
                </a:lnTo>
                <a:lnTo>
                  <a:pt x="0" y="209"/>
                </a:lnTo>
                <a:lnTo>
                  <a:pt x="0" y="209"/>
                </a:lnTo>
                <a:lnTo>
                  <a:pt x="1" y="208"/>
                </a:lnTo>
                <a:lnTo>
                  <a:pt x="2" y="206"/>
                </a:lnTo>
                <a:lnTo>
                  <a:pt x="4" y="204"/>
                </a:lnTo>
                <a:lnTo>
                  <a:pt x="6" y="202"/>
                </a:lnTo>
                <a:lnTo>
                  <a:pt x="9" y="198"/>
                </a:lnTo>
                <a:lnTo>
                  <a:pt x="12" y="194"/>
                </a:lnTo>
                <a:lnTo>
                  <a:pt x="16" y="190"/>
                </a:lnTo>
                <a:lnTo>
                  <a:pt x="20" y="186"/>
                </a:lnTo>
                <a:lnTo>
                  <a:pt x="24" y="181"/>
                </a:lnTo>
                <a:lnTo>
                  <a:pt x="28" y="175"/>
                </a:lnTo>
                <a:lnTo>
                  <a:pt x="33" y="169"/>
                </a:lnTo>
                <a:lnTo>
                  <a:pt x="38" y="163"/>
                </a:lnTo>
                <a:lnTo>
                  <a:pt x="44" y="157"/>
                </a:lnTo>
                <a:lnTo>
                  <a:pt x="49" y="151"/>
                </a:lnTo>
                <a:lnTo>
                  <a:pt x="55" y="144"/>
                </a:lnTo>
                <a:lnTo>
                  <a:pt x="60" y="138"/>
                </a:lnTo>
                <a:lnTo>
                  <a:pt x="66" y="131"/>
                </a:lnTo>
                <a:lnTo>
                  <a:pt x="72" y="124"/>
                </a:lnTo>
                <a:lnTo>
                  <a:pt x="78" y="116"/>
                </a:lnTo>
                <a:lnTo>
                  <a:pt x="85" y="109"/>
                </a:lnTo>
                <a:lnTo>
                  <a:pt x="91" y="102"/>
                </a:lnTo>
                <a:lnTo>
                  <a:pt x="97" y="94"/>
                </a:lnTo>
                <a:lnTo>
                  <a:pt x="103" y="87"/>
                </a:lnTo>
                <a:lnTo>
                  <a:pt x="109" y="80"/>
                </a:lnTo>
                <a:lnTo>
                  <a:pt x="115" y="73"/>
                </a:lnTo>
                <a:lnTo>
                  <a:pt x="121" y="66"/>
                </a:lnTo>
                <a:lnTo>
                  <a:pt x="126" y="59"/>
                </a:lnTo>
                <a:lnTo>
                  <a:pt x="132" y="53"/>
                </a:lnTo>
                <a:lnTo>
                  <a:pt x="137" y="46"/>
                </a:lnTo>
                <a:lnTo>
                  <a:pt x="142" y="40"/>
                </a:lnTo>
                <a:lnTo>
                  <a:pt x="147" y="34"/>
                </a:lnTo>
                <a:lnTo>
                  <a:pt x="152" y="29"/>
                </a:lnTo>
                <a:lnTo>
                  <a:pt x="156" y="24"/>
                </a:lnTo>
                <a:lnTo>
                  <a:pt x="160" y="19"/>
                </a:lnTo>
                <a:lnTo>
                  <a:pt x="163" y="15"/>
                </a:lnTo>
                <a:lnTo>
                  <a:pt x="166" y="11"/>
                </a:lnTo>
                <a:lnTo>
                  <a:pt x="169" y="8"/>
                </a:lnTo>
                <a:lnTo>
                  <a:pt x="171" y="5"/>
                </a:lnTo>
                <a:lnTo>
                  <a:pt x="173" y="3"/>
                </a:lnTo>
                <a:lnTo>
                  <a:pt x="175" y="2"/>
                </a:lnTo>
                <a:lnTo>
                  <a:pt x="175" y="1"/>
                </a:lnTo>
                <a:lnTo>
                  <a:pt x="176" y="0"/>
                </a:lnTo>
                <a:lnTo>
                  <a:pt x="176" y="0"/>
                </a:lnTo>
                <a:lnTo>
                  <a:pt x="176" y="0"/>
                </a:lnTo>
              </a:path>
            </a:pathLst>
          </a:custGeom>
          <a:solidFill>
            <a:srgbClr val="FF0000"/>
          </a:solidFill>
          <a:ln w="9525" cap="rnd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0" name="Freeform 14"/>
          <p:cNvSpPr>
            <a:spLocks/>
          </p:cNvSpPr>
          <p:nvPr/>
        </p:nvSpPr>
        <p:spPr bwMode="auto">
          <a:xfrm>
            <a:off x="3987800" y="3055938"/>
            <a:ext cx="654050" cy="1517650"/>
          </a:xfrm>
          <a:custGeom>
            <a:avLst/>
            <a:gdLst/>
            <a:ahLst/>
            <a:cxnLst>
              <a:cxn ang="0">
                <a:pos x="207" y="2"/>
              </a:cxn>
              <a:cxn ang="0">
                <a:pos x="215" y="8"/>
              </a:cxn>
              <a:cxn ang="0">
                <a:pos x="229" y="19"/>
              </a:cxn>
              <a:cxn ang="0">
                <a:pos x="247" y="33"/>
              </a:cxn>
              <a:cxn ang="0">
                <a:pos x="269" y="51"/>
              </a:cxn>
              <a:cxn ang="0">
                <a:pos x="293" y="70"/>
              </a:cxn>
              <a:cxn ang="0">
                <a:pos x="319" y="90"/>
              </a:cxn>
              <a:cxn ang="0">
                <a:pos x="346" y="111"/>
              </a:cxn>
              <a:cxn ang="0">
                <a:pos x="373" y="132"/>
              </a:cxn>
              <a:cxn ang="0">
                <a:pos x="399" y="153"/>
              </a:cxn>
              <a:cxn ang="0">
                <a:pos x="409" y="162"/>
              </a:cxn>
              <a:cxn ang="0">
                <a:pos x="384" y="162"/>
              </a:cxn>
              <a:cxn ang="0">
                <a:pos x="344" y="162"/>
              </a:cxn>
              <a:cxn ang="0">
                <a:pos x="313" y="162"/>
              </a:cxn>
              <a:cxn ang="0">
                <a:pos x="308" y="167"/>
              </a:cxn>
              <a:cxn ang="0">
                <a:pos x="308" y="189"/>
              </a:cxn>
              <a:cxn ang="0">
                <a:pos x="308" y="216"/>
              </a:cxn>
              <a:cxn ang="0">
                <a:pos x="308" y="248"/>
              </a:cxn>
              <a:cxn ang="0">
                <a:pos x="308" y="282"/>
              </a:cxn>
              <a:cxn ang="0">
                <a:pos x="308" y="317"/>
              </a:cxn>
              <a:cxn ang="0">
                <a:pos x="308" y="351"/>
              </a:cxn>
              <a:cxn ang="0">
                <a:pos x="308" y="383"/>
              </a:cxn>
              <a:cxn ang="0">
                <a:pos x="308" y="410"/>
              </a:cxn>
              <a:cxn ang="0">
                <a:pos x="308" y="432"/>
              </a:cxn>
              <a:cxn ang="0">
                <a:pos x="308" y="446"/>
              </a:cxn>
              <a:cxn ang="0">
                <a:pos x="308" y="451"/>
              </a:cxn>
              <a:cxn ang="0">
                <a:pos x="303" y="451"/>
              </a:cxn>
              <a:cxn ang="0">
                <a:pos x="283" y="451"/>
              </a:cxn>
              <a:cxn ang="0">
                <a:pos x="252" y="451"/>
              </a:cxn>
              <a:cxn ang="0">
                <a:pos x="215" y="451"/>
              </a:cxn>
              <a:cxn ang="0">
                <a:pos x="177" y="451"/>
              </a:cxn>
              <a:cxn ang="0">
                <a:pos x="142" y="451"/>
              </a:cxn>
              <a:cxn ang="0">
                <a:pos x="116" y="451"/>
              </a:cxn>
              <a:cxn ang="0">
                <a:pos x="103" y="451"/>
              </a:cxn>
              <a:cxn ang="0">
                <a:pos x="103" y="450"/>
              </a:cxn>
              <a:cxn ang="0">
                <a:pos x="103" y="440"/>
              </a:cxn>
              <a:cxn ang="0">
                <a:pos x="103" y="422"/>
              </a:cxn>
              <a:cxn ang="0">
                <a:pos x="103" y="397"/>
              </a:cxn>
              <a:cxn ang="0">
                <a:pos x="103" y="368"/>
              </a:cxn>
              <a:cxn ang="0">
                <a:pos x="103" y="335"/>
              </a:cxn>
              <a:cxn ang="0">
                <a:pos x="103" y="300"/>
              </a:cxn>
              <a:cxn ang="0">
                <a:pos x="103" y="265"/>
              </a:cxn>
              <a:cxn ang="0">
                <a:pos x="103" y="232"/>
              </a:cxn>
              <a:cxn ang="0">
                <a:pos x="103" y="202"/>
              </a:cxn>
              <a:cxn ang="0">
                <a:pos x="103" y="177"/>
              </a:cxn>
              <a:cxn ang="0">
                <a:pos x="103" y="162"/>
              </a:cxn>
              <a:cxn ang="0">
                <a:pos x="85" y="162"/>
              </a:cxn>
              <a:cxn ang="0">
                <a:pos x="46" y="162"/>
              </a:cxn>
              <a:cxn ang="0">
                <a:pos x="11" y="162"/>
              </a:cxn>
              <a:cxn ang="0">
                <a:pos x="0" y="162"/>
              </a:cxn>
              <a:cxn ang="0">
                <a:pos x="25" y="143"/>
              </a:cxn>
              <a:cxn ang="0">
                <a:pos x="51" y="122"/>
              </a:cxn>
              <a:cxn ang="0">
                <a:pos x="78" y="101"/>
              </a:cxn>
              <a:cxn ang="0">
                <a:pos x="105" y="80"/>
              </a:cxn>
              <a:cxn ang="0">
                <a:pos x="130" y="60"/>
              </a:cxn>
              <a:cxn ang="0">
                <a:pos x="153" y="42"/>
              </a:cxn>
              <a:cxn ang="0">
                <a:pos x="173" y="26"/>
              </a:cxn>
              <a:cxn ang="0">
                <a:pos x="189" y="13"/>
              </a:cxn>
              <a:cxn ang="0">
                <a:pos x="200" y="5"/>
              </a:cxn>
              <a:cxn ang="0">
                <a:pos x="205" y="1"/>
              </a:cxn>
            </a:cxnLst>
            <a:rect l="0" t="0" r="r" b="b"/>
            <a:pathLst>
              <a:path w="412" h="452">
                <a:moveTo>
                  <a:pt x="205" y="0"/>
                </a:moveTo>
                <a:lnTo>
                  <a:pt x="206" y="1"/>
                </a:lnTo>
                <a:lnTo>
                  <a:pt x="206" y="1"/>
                </a:lnTo>
                <a:lnTo>
                  <a:pt x="207" y="2"/>
                </a:lnTo>
                <a:lnTo>
                  <a:pt x="209" y="3"/>
                </a:lnTo>
                <a:lnTo>
                  <a:pt x="211" y="5"/>
                </a:lnTo>
                <a:lnTo>
                  <a:pt x="213" y="6"/>
                </a:lnTo>
                <a:lnTo>
                  <a:pt x="215" y="8"/>
                </a:lnTo>
                <a:lnTo>
                  <a:pt x="218" y="11"/>
                </a:lnTo>
                <a:lnTo>
                  <a:pt x="222" y="13"/>
                </a:lnTo>
                <a:lnTo>
                  <a:pt x="225" y="16"/>
                </a:lnTo>
                <a:lnTo>
                  <a:pt x="229" y="19"/>
                </a:lnTo>
                <a:lnTo>
                  <a:pt x="233" y="22"/>
                </a:lnTo>
                <a:lnTo>
                  <a:pt x="237" y="26"/>
                </a:lnTo>
                <a:lnTo>
                  <a:pt x="242" y="30"/>
                </a:lnTo>
                <a:lnTo>
                  <a:pt x="247" y="33"/>
                </a:lnTo>
                <a:lnTo>
                  <a:pt x="252" y="37"/>
                </a:lnTo>
                <a:lnTo>
                  <a:pt x="258" y="42"/>
                </a:lnTo>
                <a:lnTo>
                  <a:pt x="263" y="46"/>
                </a:lnTo>
                <a:lnTo>
                  <a:pt x="269" y="51"/>
                </a:lnTo>
                <a:lnTo>
                  <a:pt x="275" y="55"/>
                </a:lnTo>
                <a:lnTo>
                  <a:pt x="281" y="60"/>
                </a:lnTo>
                <a:lnTo>
                  <a:pt x="287" y="65"/>
                </a:lnTo>
                <a:lnTo>
                  <a:pt x="293" y="70"/>
                </a:lnTo>
                <a:lnTo>
                  <a:pt x="300" y="75"/>
                </a:lnTo>
                <a:lnTo>
                  <a:pt x="306" y="80"/>
                </a:lnTo>
                <a:lnTo>
                  <a:pt x="313" y="85"/>
                </a:lnTo>
                <a:lnTo>
                  <a:pt x="319" y="90"/>
                </a:lnTo>
                <a:lnTo>
                  <a:pt x="326" y="96"/>
                </a:lnTo>
                <a:lnTo>
                  <a:pt x="333" y="101"/>
                </a:lnTo>
                <a:lnTo>
                  <a:pt x="339" y="106"/>
                </a:lnTo>
                <a:lnTo>
                  <a:pt x="346" y="111"/>
                </a:lnTo>
                <a:lnTo>
                  <a:pt x="353" y="117"/>
                </a:lnTo>
                <a:lnTo>
                  <a:pt x="360" y="122"/>
                </a:lnTo>
                <a:lnTo>
                  <a:pt x="366" y="127"/>
                </a:lnTo>
                <a:lnTo>
                  <a:pt x="373" y="132"/>
                </a:lnTo>
                <a:lnTo>
                  <a:pt x="379" y="138"/>
                </a:lnTo>
                <a:lnTo>
                  <a:pt x="386" y="143"/>
                </a:lnTo>
                <a:lnTo>
                  <a:pt x="392" y="148"/>
                </a:lnTo>
                <a:lnTo>
                  <a:pt x="399" y="153"/>
                </a:lnTo>
                <a:lnTo>
                  <a:pt x="405" y="157"/>
                </a:lnTo>
                <a:lnTo>
                  <a:pt x="411" y="162"/>
                </a:lnTo>
                <a:lnTo>
                  <a:pt x="411" y="162"/>
                </a:lnTo>
                <a:lnTo>
                  <a:pt x="409" y="162"/>
                </a:lnTo>
                <a:lnTo>
                  <a:pt x="406" y="162"/>
                </a:lnTo>
                <a:lnTo>
                  <a:pt x="400" y="162"/>
                </a:lnTo>
                <a:lnTo>
                  <a:pt x="393" y="162"/>
                </a:lnTo>
                <a:lnTo>
                  <a:pt x="384" y="162"/>
                </a:lnTo>
                <a:lnTo>
                  <a:pt x="375" y="162"/>
                </a:lnTo>
                <a:lnTo>
                  <a:pt x="364" y="162"/>
                </a:lnTo>
                <a:lnTo>
                  <a:pt x="354" y="162"/>
                </a:lnTo>
                <a:lnTo>
                  <a:pt x="344" y="162"/>
                </a:lnTo>
                <a:lnTo>
                  <a:pt x="335" y="162"/>
                </a:lnTo>
                <a:lnTo>
                  <a:pt x="326" y="162"/>
                </a:lnTo>
                <a:lnTo>
                  <a:pt x="319" y="162"/>
                </a:lnTo>
                <a:lnTo>
                  <a:pt x="313" y="162"/>
                </a:lnTo>
                <a:lnTo>
                  <a:pt x="309" y="162"/>
                </a:lnTo>
                <a:lnTo>
                  <a:pt x="308" y="162"/>
                </a:lnTo>
                <a:lnTo>
                  <a:pt x="308" y="162"/>
                </a:lnTo>
                <a:lnTo>
                  <a:pt x="308" y="167"/>
                </a:lnTo>
                <a:lnTo>
                  <a:pt x="308" y="171"/>
                </a:lnTo>
                <a:lnTo>
                  <a:pt x="308" y="177"/>
                </a:lnTo>
                <a:lnTo>
                  <a:pt x="308" y="183"/>
                </a:lnTo>
                <a:lnTo>
                  <a:pt x="308" y="189"/>
                </a:lnTo>
                <a:lnTo>
                  <a:pt x="308" y="195"/>
                </a:lnTo>
                <a:lnTo>
                  <a:pt x="308" y="202"/>
                </a:lnTo>
                <a:lnTo>
                  <a:pt x="308" y="209"/>
                </a:lnTo>
                <a:lnTo>
                  <a:pt x="308" y="216"/>
                </a:lnTo>
                <a:lnTo>
                  <a:pt x="308" y="224"/>
                </a:lnTo>
                <a:lnTo>
                  <a:pt x="308" y="232"/>
                </a:lnTo>
                <a:lnTo>
                  <a:pt x="308" y="240"/>
                </a:lnTo>
                <a:lnTo>
                  <a:pt x="308" y="248"/>
                </a:lnTo>
                <a:lnTo>
                  <a:pt x="308" y="257"/>
                </a:lnTo>
                <a:lnTo>
                  <a:pt x="308" y="265"/>
                </a:lnTo>
                <a:lnTo>
                  <a:pt x="308" y="274"/>
                </a:lnTo>
                <a:lnTo>
                  <a:pt x="308" y="282"/>
                </a:lnTo>
                <a:lnTo>
                  <a:pt x="308" y="291"/>
                </a:lnTo>
                <a:lnTo>
                  <a:pt x="308" y="300"/>
                </a:lnTo>
                <a:lnTo>
                  <a:pt x="308" y="309"/>
                </a:lnTo>
                <a:lnTo>
                  <a:pt x="308" y="317"/>
                </a:lnTo>
                <a:lnTo>
                  <a:pt x="308" y="326"/>
                </a:lnTo>
                <a:lnTo>
                  <a:pt x="308" y="335"/>
                </a:lnTo>
                <a:lnTo>
                  <a:pt x="308" y="343"/>
                </a:lnTo>
                <a:lnTo>
                  <a:pt x="308" y="351"/>
                </a:lnTo>
                <a:lnTo>
                  <a:pt x="308" y="360"/>
                </a:lnTo>
                <a:lnTo>
                  <a:pt x="308" y="368"/>
                </a:lnTo>
                <a:lnTo>
                  <a:pt x="308" y="375"/>
                </a:lnTo>
                <a:lnTo>
                  <a:pt x="308" y="383"/>
                </a:lnTo>
                <a:lnTo>
                  <a:pt x="308" y="390"/>
                </a:lnTo>
                <a:lnTo>
                  <a:pt x="308" y="397"/>
                </a:lnTo>
                <a:lnTo>
                  <a:pt x="308" y="404"/>
                </a:lnTo>
                <a:lnTo>
                  <a:pt x="308" y="410"/>
                </a:lnTo>
                <a:lnTo>
                  <a:pt x="308" y="416"/>
                </a:lnTo>
                <a:lnTo>
                  <a:pt x="308" y="422"/>
                </a:lnTo>
                <a:lnTo>
                  <a:pt x="308" y="427"/>
                </a:lnTo>
                <a:lnTo>
                  <a:pt x="308" y="432"/>
                </a:lnTo>
                <a:lnTo>
                  <a:pt x="308" y="436"/>
                </a:lnTo>
                <a:lnTo>
                  <a:pt x="308" y="440"/>
                </a:lnTo>
                <a:lnTo>
                  <a:pt x="308" y="443"/>
                </a:lnTo>
                <a:lnTo>
                  <a:pt x="308" y="446"/>
                </a:lnTo>
                <a:lnTo>
                  <a:pt x="308" y="448"/>
                </a:lnTo>
                <a:lnTo>
                  <a:pt x="308" y="450"/>
                </a:lnTo>
                <a:lnTo>
                  <a:pt x="308" y="451"/>
                </a:lnTo>
                <a:lnTo>
                  <a:pt x="308" y="451"/>
                </a:lnTo>
                <a:lnTo>
                  <a:pt x="308" y="451"/>
                </a:lnTo>
                <a:lnTo>
                  <a:pt x="307" y="451"/>
                </a:lnTo>
                <a:lnTo>
                  <a:pt x="306" y="451"/>
                </a:lnTo>
                <a:lnTo>
                  <a:pt x="303" y="451"/>
                </a:lnTo>
                <a:lnTo>
                  <a:pt x="299" y="451"/>
                </a:lnTo>
                <a:lnTo>
                  <a:pt x="295" y="451"/>
                </a:lnTo>
                <a:lnTo>
                  <a:pt x="289" y="451"/>
                </a:lnTo>
                <a:lnTo>
                  <a:pt x="283" y="451"/>
                </a:lnTo>
                <a:lnTo>
                  <a:pt x="276" y="451"/>
                </a:lnTo>
                <a:lnTo>
                  <a:pt x="268" y="451"/>
                </a:lnTo>
                <a:lnTo>
                  <a:pt x="260" y="451"/>
                </a:lnTo>
                <a:lnTo>
                  <a:pt x="252" y="451"/>
                </a:lnTo>
                <a:lnTo>
                  <a:pt x="243" y="451"/>
                </a:lnTo>
                <a:lnTo>
                  <a:pt x="234" y="451"/>
                </a:lnTo>
                <a:lnTo>
                  <a:pt x="224" y="451"/>
                </a:lnTo>
                <a:lnTo>
                  <a:pt x="215" y="451"/>
                </a:lnTo>
                <a:lnTo>
                  <a:pt x="205" y="451"/>
                </a:lnTo>
                <a:lnTo>
                  <a:pt x="196" y="451"/>
                </a:lnTo>
                <a:lnTo>
                  <a:pt x="186" y="451"/>
                </a:lnTo>
                <a:lnTo>
                  <a:pt x="177" y="451"/>
                </a:lnTo>
                <a:lnTo>
                  <a:pt x="168" y="451"/>
                </a:lnTo>
                <a:lnTo>
                  <a:pt x="159" y="451"/>
                </a:lnTo>
                <a:lnTo>
                  <a:pt x="150" y="451"/>
                </a:lnTo>
                <a:lnTo>
                  <a:pt x="142" y="451"/>
                </a:lnTo>
                <a:lnTo>
                  <a:pt x="135" y="451"/>
                </a:lnTo>
                <a:lnTo>
                  <a:pt x="128" y="451"/>
                </a:lnTo>
                <a:lnTo>
                  <a:pt x="122" y="451"/>
                </a:lnTo>
                <a:lnTo>
                  <a:pt x="116" y="451"/>
                </a:lnTo>
                <a:lnTo>
                  <a:pt x="112" y="451"/>
                </a:lnTo>
                <a:lnTo>
                  <a:pt x="108" y="451"/>
                </a:lnTo>
                <a:lnTo>
                  <a:pt x="105" y="451"/>
                </a:lnTo>
                <a:lnTo>
                  <a:pt x="103" y="451"/>
                </a:lnTo>
                <a:lnTo>
                  <a:pt x="103" y="451"/>
                </a:lnTo>
                <a:lnTo>
                  <a:pt x="103" y="451"/>
                </a:lnTo>
                <a:lnTo>
                  <a:pt x="103" y="451"/>
                </a:lnTo>
                <a:lnTo>
                  <a:pt x="103" y="450"/>
                </a:lnTo>
                <a:lnTo>
                  <a:pt x="103" y="448"/>
                </a:lnTo>
                <a:lnTo>
                  <a:pt x="103" y="446"/>
                </a:lnTo>
                <a:lnTo>
                  <a:pt x="103" y="443"/>
                </a:lnTo>
                <a:lnTo>
                  <a:pt x="103" y="440"/>
                </a:lnTo>
                <a:lnTo>
                  <a:pt x="103" y="436"/>
                </a:lnTo>
                <a:lnTo>
                  <a:pt x="103" y="432"/>
                </a:lnTo>
                <a:lnTo>
                  <a:pt x="103" y="427"/>
                </a:lnTo>
                <a:lnTo>
                  <a:pt x="103" y="422"/>
                </a:lnTo>
                <a:lnTo>
                  <a:pt x="103" y="416"/>
                </a:lnTo>
                <a:lnTo>
                  <a:pt x="103" y="410"/>
                </a:lnTo>
                <a:lnTo>
                  <a:pt x="103" y="404"/>
                </a:lnTo>
                <a:lnTo>
                  <a:pt x="103" y="397"/>
                </a:lnTo>
                <a:lnTo>
                  <a:pt x="103" y="390"/>
                </a:lnTo>
                <a:lnTo>
                  <a:pt x="103" y="383"/>
                </a:lnTo>
                <a:lnTo>
                  <a:pt x="103" y="375"/>
                </a:lnTo>
                <a:lnTo>
                  <a:pt x="103" y="368"/>
                </a:lnTo>
                <a:lnTo>
                  <a:pt x="103" y="360"/>
                </a:lnTo>
                <a:lnTo>
                  <a:pt x="103" y="351"/>
                </a:lnTo>
                <a:lnTo>
                  <a:pt x="103" y="343"/>
                </a:lnTo>
                <a:lnTo>
                  <a:pt x="103" y="335"/>
                </a:lnTo>
                <a:lnTo>
                  <a:pt x="103" y="326"/>
                </a:lnTo>
                <a:lnTo>
                  <a:pt x="103" y="317"/>
                </a:lnTo>
                <a:lnTo>
                  <a:pt x="103" y="309"/>
                </a:lnTo>
                <a:lnTo>
                  <a:pt x="103" y="300"/>
                </a:lnTo>
                <a:lnTo>
                  <a:pt x="103" y="291"/>
                </a:lnTo>
                <a:lnTo>
                  <a:pt x="103" y="282"/>
                </a:lnTo>
                <a:lnTo>
                  <a:pt x="103" y="274"/>
                </a:lnTo>
                <a:lnTo>
                  <a:pt x="103" y="265"/>
                </a:lnTo>
                <a:lnTo>
                  <a:pt x="103" y="257"/>
                </a:lnTo>
                <a:lnTo>
                  <a:pt x="103" y="248"/>
                </a:lnTo>
                <a:lnTo>
                  <a:pt x="103" y="240"/>
                </a:lnTo>
                <a:lnTo>
                  <a:pt x="103" y="232"/>
                </a:lnTo>
                <a:lnTo>
                  <a:pt x="103" y="224"/>
                </a:lnTo>
                <a:lnTo>
                  <a:pt x="103" y="216"/>
                </a:lnTo>
                <a:lnTo>
                  <a:pt x="103" y="209"/>
                </a:lnTo>
                <a:lnTo>
                  <a:pt x="103" y="202"/>
                </a:lnTo>
                <a:lnTo>
                  <a:pt x="103" y="195"/>
                </a:lnTo>
                <a:lnTo>
                  <a:pt x="103" y="189"/>
                </a:lnTo>
                <a:lnTo>
                  <a:pt x="103" y="183"/>
                </a:lnTo>
                <a:lnTo>
                  <a:pt x="103" y="177"/>
                </a:lnTo>
                <a:lnTo>
                  <a:pt x="103" y="171"/>
                </a:lnTo>
                <a:lnTo>
                  <a:pt x="103" y="167"/>
                </a:lnTo>
                <a:lnTo>
                  <a:pt x="103" y="162"/>
                </a:lnTo>
                <a:lnTo>
                  <a:pt x="103" y="162"/>
                </a:lnTo>
                <a:lnTo>
                  <a:pt x="101" y="162"/>
                </a:lnTo>
                <a:lnTo>
                  <a:pt x="98" y="162"/>
                </a:lnTo>
                <a:lnTo>
                  <a:pt x="92" y="162"/>
                </a:lnTo>
                <a:lnTo>
                  <a:pt x="85" y="162"/>
                </a:lnTo>
                <a:lnTo>
                  <a:pt x="76" y="162"/>
                </a:lnTo>
                <a:lnTo>
                  <a:pt x="67" y="162"/>
                </a:lnTo>
                <a:lnTo>
                  <a:pt x="57" y="162"/>
                </a:lnTo>
                <a:lnTo>
                  <a:pt x="46" y="162"/>
                </a:lnTo>
                <a:lnTo>
                  <a:pt x="36" y="162"/>
                </a:lnTo>
                <a:lnTo>
                  <a:pt x="27" y="162"/>
                </a:lnTo>
                <a:lnTo>
                  <a:pt x="18" y="162"/>
                </a:lnTo>
                <a:lnTo>
                  <a:pt x="11" y="162"/>
                </a:lnTo>
                <a:lnTo>
                  <a:pt x="5" y="162"/>
                </a:lnTo>
                <a:lnTo>
                  <a:pt x="2" y="162"/>
                </a:lnTo>
                <a:lnTo>
                  <a:pt x="0" y="162"/>
                </a:lnTo>
                <a:lnTo>
                  <a:pt x="0" y="162"/>
                </a:lnTo>
                <a:lnTo>
                  <a:pt x="6" y="157"/>
                </a:lnTo>
                <a:lnTo>
                  <a:pt x="13" y="153"/>
                </a:lnTo>
                <a:lnTo>
                  <a:pt x="19" y="148"/>
                </a:lnTo>
                <a:lnTo>
                  <a:pt x="25" y="143"/>
                </a:lnTo>
                <a:lnTo>
                  <a:pt x="32" y="138"/>
                </a:lnTo>
                <a:lnTo>
                  <a:pt x="38" y="132"/>
                </a:lnTo>
                <a:lnTo>
                  <a:pt x="45" y="127"/>
                </a:lnTo>
                <a:lnTo>
                  <a:pt x="51" y="122"/>
                </a:lnTo>
                <a:lnTo>
                  <a:pt x="58" y="117"/>
                </a:lnTo>
                <a:lnTo>
                  <a:pt x="65" y="111"/>
                </a:lnTo>
                <a:lnTo>
                  <a:pt x="72" y="106"/>
                </a:lnTo>
                <a:lnTo>
                  <a:pt x="78" y="101"/>
                </a:lnTo>
                <a:lnTo>
                  <a:pt x="85" y="96"/>
                </a:lnTo>
                <a:lnTo>
                  <a:pt x="92" y="90"/>
                </a:lnTo>
                <a:lnTo>
                  <a:pt x="98" y="85"/>
                </a:lnTo>
                <a:lnTo>
                  <a:pt x="105" y="80"/>
                </a:lnTo>
                <a:lnTo>
                  <a:pt x="111" y="75"/>
                </a:lnTo>
                <a:lnTo>
                  <a:pt x="118" y="70"/>
                </a:lnTo>
                <a:lnTo>
                  <a:pt x="124" y="65"/>
                </a:lnTo>
                <a:lnTo>
                  <a:pt x="130" y="60"/>
                </a:lnTo>
                <a:lnTo>
                  <a:pt x="136" y="55"/>
                </a:lnTo>
                <a:lnTo>
                  <a:pt x="142" y="51"/>
                </a:lnTo>
                <a:lnTo>
                  <a:pt x="148" y="46"/>
                </a:lnTo>
                <a:lnTo>
                  <a:pt x="153" y="42"/>
                </a:lnTo>
                <a:lnTo>
                  <a:pt x="159" y="37"/>
                </a:lnTo>
                <a:lnTo>
                  <a:pt x="164" y="33"/>
                </a:lnTo>
                <a:lnTo>
                  <a:pt x="169" y="30"/>
                </a:lnTo>
                <a:lnTo>
                  <a:pt x="173" y="26"/>
                </a:lnTo>
                <a:lnTo>
                  <a:pt x="178" y="22"/>
                </a:lnTo>
                <a:lnTo>
                  <a:pt x="182" y="19"/>
                </a:lnTo>
                <a:lnTo>
                  <a:pt x="186" y="16"/>
                </a:lnTo>
                <a:lnTo>
                  <a:pt x="189" y="13"/>
                </a:lnTo>
                <a:lnTo>
                  <a:pt x="192" y="11"/>
                </a:lnTo>
                <a:lnTo>
                  <a:pt x="195" y="8"/>
                </a:lnTo>
                <a:lnTo>
                  <a:pt x="198" y="6"/>
                </a:lnTo>
                <a:lnTo>
                  <a:pt x="200" y="5"/>
                </a:lnTo>
                <a:lnTo>
                  <a:pt x="202" y="3"/>
                </a:lnTo>
                <a:lnTo>
                  <a:pt x="203" y="2"/>
                </a:lnTo>
                <a:lnTo>
                  <a:pt x="204" y="1"/>
                </a:lnTo>
                <a:lnTo>
                  <a:pt x="205" y="1"/>
                </a:lnTo>
                <a:lnTo>
                  <a:pt x="205" y="0"/>
                </a:lnTo>
                <a:lnTo>
                  <a:pt x="205" y="0"/>
                </a:lnTo>
                <a:lnTo>
                  <a:pt x="205" y="0"/>
                </a:lnTo>
              </a:path>
            </a:pathLst>
          </a:custGeom>
          <a:solidFill>
            <a:srgbClr val="FF0000"/>
          </a:solidFill>
          <a:ln w="9525" cap="rnd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1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110" grpId="0" animBg="1"/>
    </p:bldLst>
  </p:timing>
</p:sld>
</file>

<file path=ppt/theme/theme1.xml><?xml version="1.0" encoding="utf-8"?>
<a:theme xmlns:a="http://schemas.openxmlformats.org/drawingml/2006/main" name="Lascar_TRIUMF_Template">
  <a:themeElements>
    <a:clrScheme name="TRIUMF">
      <a:dk1>
        <a:srgbClr val="000000"/>
      </a:dk1>
      <a:lt1>
        <a:sysClr val="window" lastClr="FFFFFF"/>
      </a:lt1>
      <a:dk2>
        <a:srgbClr val="6E615D"/>
      </a:dk2>
      <a:lt2>
        <a:srgbClr val="EAE6E3"/>
      </a:lt2>
      <a:accent1>
        <a:srgbClr val="005BA8"/>
      </a:accent1>
      <a:accent2>
        <a:srgbClr val="A02A17"/>
      </a:accent2>
      <a:accent3>
        <a:srgbClr val="689550"/>
      </a:accent3>
      <a:accent4>
        <a:srgbClr val="F47B29"/>
      </a:accent4>
      <a:accent5>
        <a:srgbClr val="6E615D"/>
      </a:accent5>
      <a:accent6>
        <a:srgbClr val="AFA9A6"/>
      </a:accent6>
      <a:hlink>
        <a:srgbClr val="0000FF"/>
      </a:hlink>
      <a:folHlink>
        <a:srgbClr val="AFA9A6"/>
      </a:folHlink>
    </a:clrScheme>
    <a:fontScheme name="TRIUMF Preferred">
      <a:majorFont>
        <a:latin typeface="Myriad Pro"/>
        <a:ea typeface=""/>
        <a:cs typeface=""/>
        <a:font script="Grek" typeface="Arial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aramond"/>
        <a:ea typeface=""/>
        <a:cs typeface=""/>
        <a:font script="Grek" typeface="Times New Roman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  <a:prstDash val="soli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RIUMF_PPT_07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UMF_PPT_07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UMF_PPT_07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Lascar_TRIUMF_Template</Template>
  <TotalTime>16131</TotalTime>
  <Words>1997</Words>
  <Application>Microsoft Office PowerPoint</Application>
  <PresentationFormat>On-screen Show (4:3)</PresentationFormat>
  <Paragraphs>350</Paragraphs>
  <Slides>31</Slides>
  <Notes>16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Lascar_TRIUMF_Template</vt:lpstr>
      <vt:lpstr>Equation</vt:lpstr>
      <vt:lpstr>Graph</vt:lpstr>
      <vt:lpstr>PowerPoint Presentation</vt:lpstr>
      <vt:lpstr>What do masses tell us?</vt:lpstr>
      <vt:lpstr>Explosive nucleosynthesis</vt:lpstr>
      <vt:lpstr>The astrophysical r-process</vt:lpstr>
      <vt:lpstr>The astrophysical r-process</vt:lpstr>
      <vt:lpstr>Calculated abundances – AME only</vt:lpstr>
      <vt:lpstr>Calculated abundances – AME only</vt:lpstr>
      <vt:lpstr>Penning trap</vt:lpstr>
      <vt:lpstr>Energy Conversion</vt:lpstr>
      <vt:lpstr>Sample ToF spectrum</vt:lpstr>
      <vt:lpstr>PowerPoint Presentation</vt:lpstr>
      <vt:lpstr>PowerPoint Presentation</vt:lpstr>
      <vt:lpstr>PowerPoint Presentation</vt:lpstr>
      <vt:lpstr>ISAC-I</vt:lpstr>
      <vt:lpstr>PowerPoint Presentation</vt:lpstr>
      <vt:lpstr>PowerPoint Presentation</vt:lpstr>
      <vt:lpstr>The TITAN facility</vt:lpstr>
      <vt:lpstr>Short Measurement Times</vt:lpstr>
      <vt:lpstr>July 2016: S1466 &amp; S1502</vt:lpstr>
      <vt:lpstr>July 2016: S1466 &amp; S1502</vt:lpstr>
      <vt:lpstr>Mass Measurements</vt:lpstr>
      <vt:lpstr>EMMA </vt:lpstr>
      <vt:lpstr>Ion Optical Layout</vt:lpstr>
      <vt:lpstr>Exotic nuclei at EMMA</vt:lpstr>
      <vt:lpstr>Advantages of EMMATrap</vt:lpstr>
      <vt:lpstr>EMMA without trap</vt:lpstr>
      <vt:lpstr>EMMATrap</vt:lpstr>
      <vt:lpstr>Commissioning of EMMA &amp; EMMATrap Planning</vt:lpstr>
      <vt:lpstr>We’re…</vt:lpstr>
      <vt:lpstr>Commissioning of EMMA &amp; EMMATrap Planning</vt:lpstr>
      <vt:lpstr>PowerPoint Presentation</vt:lpstr>
    </vt:vector>
  </TitlesOfParts>
  <Company>TRIUMF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Lascar</dc:creator>
  <cp:lastModifiedBy>Daniel Lascar</cp:lastModifiedBy>
  <cp:revision>437</cp:revision>
  <dcterms:created xsi:type="dcterms:W3CDTF">2015-08-10T20:28:33Z</dcterms:created>
  <dcterms:modified xsi:type="dcterms:W3CDTF">2016-10-17T21:20:56Z</dcterms:modified>
</cp:coreProperties>
</file>