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59"/>
  </p:notesMasterIdLst>
  <p:handoutMasterIdLst>
    <p:handoutMasterId r:id="rId60"/>
  </p:handoutMasterIdLst>
  <p:sldIdLst>
    <p:sldId id="259" r:id="rId2"/>
    <p:sldId id="260" r:id="rId3"/>
    <p:sldId id="291" r:id="rId4"/>
    <p:sldId id="292" r:id="rId5"/>
    <p:sldId id="293" r:id="rId6"/>
    <p:sldId id="294" r:id="rId7"/>
    <p:sldId id="296" r:id="rId8"/>
    <p:sldId id="336" r:id="rId9"/>
    <p:sldId id="337" r:id="rId10"/>
    <p:sldId id="338" r:id="rId11"/>
    <p:sldId id="339" r:id="rId12"/>
    <p:sldId id="335" r:id="rId13"/>
    <p:sldId id="340" r:id="rId14"/>
    <p:sldId id="341" r:id="rId15"/>
    <p:sldId id="342" r:id="rId16"/>
    <p:sldId id="343" r:id="rId17"/>
    <p:sldId id="344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304" r:id="rId26"/>
    <p:sldId id="306" r:id="rId27"/>
    <p:sldId id="307" r:id="rId28"/>
    <p:sldId id="308" r:id="rId29"/>
    <p:sldId id="309" r:id="rId30"/>
    <p:sldId id="310" r:id="rId31"/>
    <p:sldId id="316" r:id="rId32"/>
    <p:sldId id="311" r:id="rId33"/>
    <p:sldId id="312" r:id="rId34"/>
    <p:sldId id="345" r:id="rId35"/>
    <p:sldId id="313" r:id="rId36"/>
    <p:sldId id="346" r:id="rId37"/>
    <p:sldId id="315" r:id="rId38"/>
    <p:sldId id="314" r:id="rId39"/>
    <p:sldId id="317" r:id="rId40"/>
    <p:sldId id="318" r:id="rId41"/>
    <p:sldId id="319" r:id="rId42"/>
    <p:sldId id="320" r:id="rId43"/>
    <p:sldId id="322" r:id="rId44"/>
    <p:sldId id="347" r:id="rId45"/>
    <p:sldId id="323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290" r:id="rId55"/>
    <p:sldId id="324" r:id="rId56"/>
    <p:sldId id="325" r:id="rId57"/>
    <p:sldId id="295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847470"/>
    <a:srgbClr val="514843"/>
    <a:srgbClr val="95938E"/>
    <a:srgbClr val="E7E7E4"/>
    <a:srgbClr val="4F4946"/>
    <a:srgbClr val="74241F"/>
    <a:srgbClr val="A02A17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0" autoAdjust="0"/>
    <p:restoredTop sz="84229" autoAdjust="0"/>
  </p:normalViewPr>
  <p:slideViewPr>
    <p:cSldViewPr snapToGrid="0" snapToObjects="1">
      <p:cViewPr>
        <p:scale>
          <a:sx n="60" d="100"/>
          <a:sy n="60" d="100"/>
        </p:scale>
        <p:origin x="-13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 snapToGrid="0" snapToObjects="1">
      <p:cViewPr varScale="1">
        <p:scale>
          <a:sx n="85" d="100"/>
          <a:sy n="85" d="100"/>
        </p:scale>
        <p:origin x="-30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ascar\Google%20Drive\Detector%20Physics\Lecture5_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77600"/>
        <c:axId val="65779328"/>
      </c:scatterChart>
      <c:valAx>
        <c:axId val="65777600"/>
        <c:scaling>
          <c:orientation val="minMax"/>
          <c:max val="3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5779328"/>
        <c:crosses val="autoZero"/>
        <c:crossBetween val="midCat"/>
      </c:valAx>
      <c:valAx>
        <c:axId val="65779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577760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491136"/>
        <c:axId val="87491712"/>
      </c:scatterChart>
      <c:valAx>
        <c:axId val="87491136"/>
        <c:scaling>
          <c:orientation val="minMax"/>
          <c:max val="3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491712"/>
        <c:crosses val="autoZero"/>
        <c:crossBetween val="midCat"/>
      </c:valAx>
      <c:valAx>
        <c:axId val="874917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49113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3"/>
          </c:marke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494016"/>
        <c:axId val="87494592"/>
      </c:scatterChart>
      <c:valAx>
        <c:axId val="87494016"/>
        <c:scaling>
          <c:orientation val="minMax"/>
          <c:max val="3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494592"/>
        <c:crosses val="autoZero"/>
        <c:crossBetween val="midCat"/>
      </c:valAx>
      <c:valAx>
        <c:axId val="87494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49401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498048"/>
        <c:axId val="112336896"/>
      </c:scatterChart>
      <c:valAx>
        <c:axId val="87498048"/>
        <c:scaling>
          <c:orientation val="minMax"/>
          <c:max val="3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2336896"/>
        <c:crosses val="autoZero"/>
        <c:crossBetween val="midCat"/>
      </c:valAx>
      <c:valAx>
        <c:axId val="112336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749804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3"/>
          </c:marke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339200"/>
        <c:axId val="112339776"/>
      </c:scatterChart>
      <c:valAx>
        <c:axId val="112339200"/>
        <c:scaling>
          <c:orientation val="minMax"/>
          <c:max val="3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2339776"/>
        <c:crosses val="autoZero"/>
        <c:crossBetween val="midCat"/>
      </c:valAx>
      <c:valAx>
        <c:axId val="112339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233920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Analog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Sheet1!$B$2:$B$361</c:f>
              <c:numCache>
                <c:formatCode>General</c:formatCode>
                <c:ptCount val="360"/>
                <c:pt idx="0">
                  <c:v>10</c:v>
                </c:pt>
                <c:pt idx="1">
                  <c:v>10.174524064372836</c:v>
                </c:pt>
                <c:pt idx="2">
                  <c:v>10.348994967025011</c:v>
                </c:pt>
                <c:pt idx="3">
                  <c:v>10.523359562429437</c:v>
                </c:pt>
                <c:pt idx="4">
                  <c:v>10.697564737441253</c:v>
                </c:pt>
                <c:pt idx="5">
                  <c:v>10.871557427476581</c:v>
                </c:pt>
                <c:pt idx="6">
                  <c:v>11.045284632676534</c:v>
                </c:pt>
                <c:pt idx="7">
                  <c:v>11.218693434051474</c:v>
                </c:pt>
                <c:pt idx="8">
                  <c:v>11.391731009600655</c:v>
                </c:pt>
                <c:pt idx="9">
                  <c:v>11.564344650402308</c:v>
                </c:pt>
                <c:pt idx="10">
                  <c:v>11.736481776669303</c:v>
                </c:pt>
                <c:pt idx="11">
                  <c:v>11.908089953765447</c:v>
                </c:pt>
                <c:pt idx="12">
                  <c:v>12.079116908177593</c:v>
                </c:pt>
                <c:pt idx="13">
                  <c:v>12.24951054343865</c:v>
                </c:pt>
                <c:pt idx="14">
                  <c:v>12.419218955996676</c:v>
                </c:pt>
                <c:pt idx="15">
                  <c:v>12.588190451025207</c:v>
                </c:pt>
                <c:pt idx="16">
                  <c:v>12.756373558169992</c:v>
                </c:pt>
                <c:pt idx="17">
                  <c:v>12.923717047227367</c:v>
                </c:pt>
                <c:pt idx="18">
                  <c:v>13.090169943749475</c:v>
                </c:pt>
                <c:pt idx="19">
                  <c:v>13.255681544571566</c:v>
                </c:pt>
                <c:pt idx="20">
                  <c:v>13.420201433256686</c:v>
                </c:pt>
                <c:pt idx="21">
                  <c:v>13.583679495453003</c:v>
                </c:pt>
                <c:pt idx="22">
                  <c:v>13.74606593415912</c:v>
                </c:pt>
                <c:pt idx="23">
                  <c:v>13.907311284892737</c:v>
                </c:pt>
                <c:pt idx="24">
                  <c:v>14.067366430758002</c:v>
                </c:pt>
                <c:pt idx="25">
                  <c:v>14.226182617406995</c:v>
                </c:pt>
                <c:pt idx="26">
                  <c:v>14.383711467890773</c:v>
                </c:pt>
                <c:pt idx="27">
                  <c:v>14.539904997395467</c:v>
                </c:pt>
                <c:pt idx="28">
                  <c:v>14.694715627858908</c:v>
                </c:pt>
                <c:pt idx="29">
                  <c:v>14.84809620246337</c:v>
                </c:pt>
                <c:pt idx="30">
                  <c:v>15</c:v>
                </c:pt>
                <c:pt idx="31">
                  <c:v>15.150380749100542</c:v>
                </c:pt>
                <c:pt idx="32">
                  <c:v>15.299192642332049</c:v>
                </c:pt>
                <c:pt idx="33">
                  <c:v>15.446390350150271</c:v>
                </c:pt>
                <c:pt idx="34">
                  <c:v>15.591929034707469</c:v>
                </c:pt>
                <c:pt idx="35">
                  <c:v>15.73576436351046</c:v>
                </c:pt>
                <c:pt idx="36">
                  <c:v>15.877852522924732</c:v>
                </c:pt>
                <c:pt idx="37">
                  <c:v>16.018150231520483</c:v>
                </c:pt>
                <c:pt idx="38">
                  <c:v>16.156614753256584</c:v>
                </c:pt>
                <c:pt idx="39">
                  <c:v>16.293203910498374</c:v>
                </c:pt>
                <c:pt idx="40">
                  <c:v>16.427876096865393</c:v>
                </c:pt>
                <c:pt idx="41">
                  <c:v>16.560590289905072</c:v>
                </c:pt>
                <c:pt idx="42">
                  <c:v>16.691306063588584</c:v>
                </c:pt>
                <c:pt idx="43">
                  <c:v>16.819983600624987</c:v>
                </c:pt>
                <c:pt idx="44">
                  <c:v>16.946583704589973</c:v>
                </c:pt>
                <c:pt idx="45">
                  <c:v>17.071067811865476</c:v>
                </c:pt>
                <c:pt idx="46">
                  <c:v>17.193398003386513</c:v>
                </c:pt>
                <c:pt idx="47">
                  <c:v>17.313537016191702</c:v>
                </c:pt>
                <c:pt idx="48">
                  <c:v>17.43144825477394</c:v>
                </c:pt>
                <c:pt idx="49">
                  <c:v>17.547095802227719</c:v>
                </c:pt>
                <c:pt idx="50">
                  <c:v>17.660444431189781</c:v>
                </c:pt>
                <c:pt idx="51">
                  <c:v>17.771459614569707</c:v>
                </c:pt>
                <c:pt idx="52">
                  <c:v>17.880107536067221</c:v>
                </c:pt>
                <c:pt idx="53">
                  <c:v>17.986355100472927</c:v>
                </c:pt>
                <c:pt idx="54">
                  <c:v>18.090169943749473</c:v>
                </c:pt>
                <c:pt idx="55">
                  <c:v>18.191520442889917</c:v>
                </c:pt>
                <c:pt idx="56">
                  <c:v>18.290375725550419</c:v>
                </c:pt>
                <c:pt idx="57">
                  <c:v>18.386705679454238</c:v>
                </c:pt>
                <c:pt idx="58">
                  <c:v>18.480480961564261</c:v>
                </c:pt>
                <c:pt idx="59">
                  <c:v>18.571673007021122</c:v>
                </c:pt>
                <c:pt idx="60">
                  <c:v>18.660254037844386</c:v>
                </c:pt>
                <c:pt idx="61">
                  <c:v>18.746197071393958</c:v>
                </c:pt>
                <c:pt idx="62">
                  <c:v>18.829475928589268</c:v>
                </c:pt>
                <c:pt idx="63">
                  <c:v>18.910065241883679</c:v>
                </c:pt>
                <c:pt idx="64">
                  <c:v>18.98794046299167</c:v>
                </c:pt>
                <c:pt idx="65">
                  <c:v>19.063077870366499</c:v>
                </c:pt>
                <c:pt idx="66">
                  <c:v>19.135454576426007</c:v>
                </c:pt>
                <c:pt idx="67">
                  <c:v>19.205048534524401</c:v>
                </c:pt>
                <c:pt idx="68">
                  <c:v>19.271838545667876</c:v>
                </c:pt>
                <c:pt idx="69">
                  <c:v>19.335804264972019</c:v>
                </c:pt>
                <c:pt idx="70">
                  <c:v>19.396926207859082</c:v>
                </c:pt>
                <c:pt idx="71">
                  <c:v>19.455185755993167</c:v>
                </c:pt>
                <c:pt idx="72">
                  <c:v>19.510565162951536</c:v>
                </c:pt>
                <c:pt idx="73">
                  <c:v>19.563047559630355</c:v>
                </c:pt>
                <c:pt idx="74">
                  <c:v>19.612616959383189</c:v>
                </c:pt>
                <c:pt idx="75">
                  <c:v>19.659258262890681</c:v>
                </c:pt>
                <c:pt idx="76">
                  <c:v>19.702957262759966</c:v>
                </c:pt>
                <c:pt idx="77">
                  <c:v>19.74370064785235</c:v>
                </c:pt>
                <c:pt idx="78">
                  <c:v>19.781476007338057</c:v>
                </c:pt>
                <c:pt idx="79">
                  <c:v>19.816271834476638</c:v>
                </c:pt>
                <c:pt idx="80">
                  <c:v>19.84807753012208</c:v>
                </c:pt>
                <c:pt idx="81">
                  <c:v>19.876883405951379</c:v>
                </c:pt>
                <c:pt idx="82">
                  <c:v>19.902680687415703</c:v>
                </c:pt>
                <c:pt idx="83">
                  <c:v>19.925461516413222</c:v>
                </c:pt>
                <c:pt idx="84">
                  <c:v>19.945218953682733</c:v>
                </c:pt>
                <c:pt idx="85">
                  <c:v>19.961946980917453</c:v>
                </c:pt>
                <c:pt idx="86">
                  <c:v>19.975640502598242</c:v>
                </c:pt>
                <c:pt idx="87">
                  <c:v>19.986295347545738</c:v>
                </c:pt>
                <c:pt idx="88">
                  <c:v>19.993908270190957</c:v>
                </c:pt>
                <c:pt idx="89">
                  <c:v>19.998476951563912</c:v>
                </c:pt>
                <c:pt idx="90">
                  <c:v>20</c:v>
                </c:pt>
                <c:pt idx="91">
                  <c:v>19.998476951563912</c:v>
                </c:pt>
                <c:pt idx="92">
                  <c:v>19.993908270190957</c:v>
                </c:pt>
                <c:pt idx="93">
                  <c:v>19.986295347545738</c:v>
                </c:pt>
                <c:pt idx="94">
                  <c:v>19.975640502598242</c:v>
                </c:pt>
                <c:pt idx="95">
                  <c:v>19.961946980917453</c:v>
                </c:pt>
                <c:pt idx="96">
                  <c:v>19.945218953682733</c:v>
                </c:pt>
                <c:pt idx="97">
                  <c:v>19.925461516413222</c:v>
                </c:pt>
                <c:pt idx="98">
                  <c:v>19.902680687415703</c:v>
                </c:pt>
                <c:pt idx="99">
                  <c:v>19.876883405951375</c:v>
                </c:pt>
                <c:pt idx="100">
                  <c:v>19.84807753012208</c:v>
                </c:pt>
                <c:pt idx="101">
                  <c:v>19.816271834476638</c:v>
                </c:pt>
                <c:pt idx="102">
                  <c:v>19.781476007338057</c:v>
                </c:pt>
                <c:pt idx="103">
                  <c:v>19.74370064785235</c:v>
                </c:pt>
                <c:pt idx="104">
                  <c:v>19.702957262759966</c:v>
                </c:pt>
                <c:pt idx="105">
                  <c:v>19.659258262890681</c:v>
                </c:pt>
                <c:pt idx="106">
                  <c:v>19.612616959383189</c:v>
                </c:pt>
                <c:pt idx="107">
                  <c:v>19.563047559630355</c:v>
                </c:pt>
                <c:pt idx="108">
                  <c:v>19.510565162951536</c:v>
                </c:pt>
                <c:pt idx="109">
                  <c:v>19.45518575599317</c:v>
                </c:pt>
                <c:pt idx="110">
                  <c:v>19.396926207859085</c:v>
                </c:pt>
                <c:pt idx="111">
                  <c:v>19.335804264972019</c:v>
                </c:pt>
                <c:pt idx="112">
                  <c:v>19.271838545667876</c:v>
                </c:pt>
                <c:pt idx="113">
                  <c:v>19.205048534524401</c:v>
                </c:pt>
                <c:pt idx="114">
                  <c:v>19.13545457642601</c:v>
                </c:pt>
                <c:pt idx="115">
                  <c:v>19.063077870366499</c:v>
                </c:pt>
                <c:pt idx="116">
                  <c:v>18.98794046299167</c:v>
                </c:pt>
                <c:pt idx="117">
                  <c:v>18.910065241883679</c:v>
                </c:pt>
                <c:pt idx="118">
                  <c:v>18.829475928589272</c:v>
                </c:pt>
                <c:pt idx="119">
                  <c:v>18.746197071393958</c:v>
                </c:pt>
                <c:pt idx="120">
                  <c:v>18.660254037844389</c:v>
                </c:pt>
                <c:pt idx="121">
                  <c:v>18.571673007021126</c:v>
                </c:pt>
                <c:pt idx="122">
                  <c:v>18.480480961564261</c:v>
                </c:pt>
                <c:pt idx="123">
                  <c:v>18.386705679454238</c:v>
                </c:pt>
                <c:pt idx="124">
                  <c:v>18.290375725550419</c:v>
                </c:pt>
                <c:pt idx="125">
                  <c:v>18.191520442889921</c:v>
                </c:pt>
                <c:pt idx="126">
                  <c:v>18.090169943749473</c:v>
                </c:pt>
                <c:pt idx="127">
                  <c:v>17.986355100472927</c:v>
                </c:pt>
                <c:pt idx="128">
                  <c:v>17.880107536067221</c:v>
                </c:pt>
                <c:pt idx="129">
                  <c:v>17.771459614569711</c:v>
                </c:pt>
                <c:pt idx="130">
                  <c:v>17.660444431189781</c:v>
                </c:pt>
                <c:pt idx="131">
                  <c:v>17.547095802227716</c:v>
                </c:pt>
                <c:pt idx="132">
                  <c:v>17.43144825477394</c:v>
                </c:pt>
                <c:pt idx="133">
                  <c:v>17.313537016191706</c:v>
                </c:pt>
                <c:pt idx="134">
                  <c:v>17.193398003386513</c:v>
                </c:pt>
                <c:pt idx="135">
                  <c:v>17.071067811865476</c:v>
                </c:pt>
                <c:pt idx="136">
                  <c:v>16.946583704589973</c:v>
                </c:pt>
                <c:pt idx="137">
                  <c:v>16.819983600624987</c:v>
                </c:pt>
                <c:pt idx="138">
                  <c:v>16.691306063588584</c:v>
                </c:pt>
                <c:pt idx="139">
                  <c:v>16.560590289905072</c:v>
                </c:pt>
                <c:pt idx="140">
                  <c:v>16.427876096865397</c:v>
                </c:pt>
                <c:pt idx="141">
                  <c:v>16.293203910498377</c:v>
                </c:pt>
                <c:pt idx="142">
                  <c:v>16.156614753256584</c:v>
                </c:pt>
                <c:pt idx="143">
                  <c:v>16.01815023152048</c:v>
                </c:pt>
                <c:pt idx="144">
                  <c:v>15.877852522924734</c:v>
                </c:pt>
                <c:pt idx="145">
                  <c:v>15.735764363510464</c:v>
                </c:pt>
                <c:pt idx="146">
                  <c:v>15.591929034707469</c:v>
                </c:pt>
                <c:pt idx="147">
                  <c:v>15.446390350150271</c:v>
                </c:pt>
                <c:pt idx="148">
                  <c:v>15.299192642332049</c:v>
                </c:pt>
                <c:pt idx="149">
                  <c:v>15.150380749100544</c:v>
                </c:pt>
                <c:pt idx="150">
                  <c:v>15</c:v>
                </c:pt>
                <c:pt idx="151">
                  <c:v>14.84809620246337</c:v>
                </c:pt>
                <c:pt idx="152">
                  <c:v>14.694715627858912</c:v>
                </c:pt>
                <c:pt idx="153">
                  <c:v>14.539904997395467</c:v>
                </c:pt>
                <c:pt idx="154">
                  <c:v>14.383711467890773</c:v>
                </c:pt>
                <c:pt idx="155">
                  <c:v>14.226182617406995</c:v>
                </c:pt>
                <c:pt idx="156">
                  <c:v>14.067366430758003</c:v>
                </c:pt>
                <c:pt idx="157">
                  <c:v>13.907311284892742</c:v>
                </c:pt>
                <c:pt idx="158">
                  <c:v>13.746065934159123</c:v>
                </c:pt>
                <c:pt idx="159">
                  <c:v>13.583679495453001</c:v>
                </c:pt>
                <c:pt idx="160">
                  <c:v>13.42020143325669</c:v>
                </c:pt>
                <c:pt idx="161">
                  <c:v>13.255681544571569</c:v>
                </c:pt>
                <c:pt idx="162">
                  <c:v>13.090169943749475</c:v>
                </c:pt>
                <c:pt idx="163">
                  <c:v>12.92371704722737</c:v>
                </c:pt>
                <c:pt idx="164">
                  <c:v>12.756373558169997</c:v>
                </c:pt>
                <c:pt idx="165">
                  <c:v>12.588190451025209</c:v>
                </c:pt>
                <c:pt idx="166">
                  <c:v>12.419218955996676</c:v>
                </c:pt>
                <c:pt idx="167">
                  <c:v>12.249510543438648</c:v>
                </c:pt>
                <c:pt idx="168">
                  <c:v>12.079116908177593</c:v>
                </c:pt>
                <c:pt idx="169">
                  <c:v>11.908089953765449</c:v>
                </c:pt>
                <c:pt idx="170">
                  <c:v>11.736481776669303</c:v>
                </c:pt>
                <c:pt idx="171">
                  <c:v>11.56434465040231</c:v>
                </c:pt>
                <c:pt idx="172">
                  <c:v>11.391731009600658</c:v>
                </c:pt>
                <c:pt idx="173">
                  <c:v>11.218693434051476</c:v>
                </c:pt>
                <c:pt idx="174">
                  <c:v>11.045284632676537</c:v>
                </c:pt>
                <c:pt idx="175">
                  <c:v>10.871557427476587</c:v>
                </c:pt>
                <c:pt idx="176">
                  <c:v>10.697564737441255</c:v>
                </c:pt>
                <c:pt idx="177">
                  <c:v>10.523359562429437</c:v>
                </c:pt>
                <c:pt idx="178">
                  <c:v>10.348994967025007</c:v>
                </c:pt>
                <c:pt idx="179">
                  <c:v>10.174524064372834</c:v>
                </c:pt>
                <c:pt idx="180">
                  <c:v>10.000000000000002</c:v>
                </c:pt>
                <c:pt idx="181">
                  <c:v>9.8254759356271677</c:v>
                </c:pt>
                <c:pt idx="182">
                  <c:v>9.6510050329749912</c:v>
                </c:pt>
                <c:pt idx="183">
                  <c:v>9.4766404375705644</c:v>
                </c:pt>
                <c:pt idx="184">
                  <c:v>9.3024352625587525</c:v>
                </c:pt>
                <c:pt idx="185">
                  <c:v>9.1284425725234204</c:v>
                </c:pt>
                <c:pt idx="186">
                  <c:v>8.9547153673234696</c:v>
                </c:pt>
                <c:pt idx="187">
                  <c:v>8.7813065659485225</c:v>
                </c:pt>
                <c:pt idx="188">
                  <c:v>8.6082689903993455</c:v>
                </c:pt>
                <c:pt idx="189">
                  <c:v>8.4356553495976918</c:v>
                </c:pt>
                <c:pt idx="190">
                  <c:v>8.2635182233306956</c:v>
                </c:pt>
                <c:pt idx="191">
                  <c:v>8.0919100462345526</c:v>
                </c:pt>
                <c:pt idx="192">
                  <c:v>7.9208830918224091</c:v>
                </c:pt>
                <c:pt idx="193">
                  <c:v>7.7504894565613505</c:v>
                </c:pt>
                <c:pt idx="194">
                  <c:v>7.5807810440033254</c:v>
                </c:pt>
                <c:pt idx="195">
                  <c:v>7.4118095489747962</c:v>
                </c:pt>
                <c:pt idx="196">
                  <c:v>7.2436264418300098</c:v>
                </c:pt>
                <c:pt idx="197">
                  <c:v>7.0762829527726367</c:v>
                </c:pt>
                <c:pt idx="198">
                  <c:v>6.9098300562505228</c:v>
                </c:pt>
                <c:pt idx="199">
                  <c:v>6.7443184554284326</c:v>
                </c:pt>
                <c:pt idx="200">
                  <c:v>6.5797985667433139</c:v>
                </c:pt>
                <c:pt idx="201">
                  <c:v>6.4163205045469951</c:v>
                </c:pt>
                <c:pt idx="202">
                  <c:v>6.2539340658408804</c:v>
                </c:pt>
                <c:pt idx="203">
                  <c:v>6.0926887151072648</c:v>
                </c:pt>
                <c:pt idx="204">
                  <c:v>5.932633569242002</c:v>
                </c:pt>
                <c:pt idx="205">
                  <c:v>5.7738173825930073</c:v>
                </c:pt>
                <c:pt idx="206">
                  <c:v>5.6162885321092295</c:v>
                </c:pt>
                <c:pt idx="207">
                  <c:v>5.4600950026045378</c:v>
                </c:pt>
                <c:pt idx="208">
                  <c:v>5.3052843721410916</c:v>
                </c:pt>
                <c:pt idx="209">
                  <c:v>5.1519037975366304</c:v>
                </c:pt>
                <c:pt idx="210">
                  <c:v>4.9999999999999991</c:v>
                </c:pt>
                <c:pt idx="211">
                  <c:v>4.8496192508994582</c:v>
                </c:pt>
                <c:pt idx="212">
                  <c:v>4.7008073576679523</c:v>
                </c:pt>
                <c:pt idx="213">
                  <c:v>4.5536096498497294</c:v>
                </c:pt>
                <c:pt idx="214">
                  <c:v>4.4080709652925334</c:v>
                </c:pt>
                <c:pt idx="215">
                  <c:v>4.2642356364895413</c:v>
                </c:pt>
                <c:pt idx="216">
                  <c:v>4.12214747707527</c:v>
                </c:pt>
                <c:pt idx="217">
                  <c:v>3.9818497684795195</c:v>
                </c:pt>
                <c:pt idx="218">
                  <c:v>3.8433852467434217</c:v>
                </c:pt>
                <c:pt idx="219">
                  <c:v>3.7067960895016236</c:v>
                </c:pt>
                <c:pt idx="220">
                  <c:v>3.5721239031346075</c:v>
                </c:pt>
                <c:pt idx="221">
                  <c:v>3.4394097100949264</c:v>
                </c:pt>
                <c:pt idx="222">
                  <c:v>3.3086939364114176</c:v>
                </c:pt>
                <c:pt idx="223">
                  <c:v>3.1800163993750168</c:v>
                </c:pt>
                <c:pt idx="224">
                  <c:v>3.0534162954100266</c:v>
                </c:pt>
                <c:pt idx="225">
                  <c:v>2.9289321881345254</c:v>
                </c:pt>
                <c:pt idx="226">
                  <c:v>2.806601996613491</c:v>
                </c:pt>
                <c:pt idx="227">
                  <c:v>2.6864629838082985</c:v>
                </c:pt>
                <c:pt idx="228">
                  <c:v>2.5685517452260598</c:v>
                </c:pt>
                <c:pt idx="229">
                  <c:v>2.4529041977722832</c:v>
                </c:pt>
                <c:pt idx="230">
                  <c:v>2.339555568810221</c:v>
                </c:pt>
                <c:pt idx="231">
                  <c:v>2.2285403854302892</c:v>
                </c:pt>
                <c:pt idx="232">
                  <c:v>2.1198924639327785</c:v>
                </c:pt>
                <c:pt idx="233">
                  <c:v>2.0136448995270717</c:v>
                </c:pt>
                <c:pt idx="234">
                  <c:v>1.9098300562505273</c:v>
                </c:pt>
                <c:pt idx="235">
                  <c:v>1.8084795571100845</c:v>
                </c:pt>
                <c:pt idx="236">
                  <c:v>1.7096242744495864</c:v>
                </c:pt>
                <c:pt idx="237">
                  <c:v>1.6132943205457586</c:v>
                </c:pt>
                <c:pt idx="238">
                  <c:v>1.5195190384357407</c:v>
                </c:pt>
                <c:pt idx="239">
                  <c:v>1.428326992978878</c:v>
                </c:pt>
                <c:pt idx="240">
                  <c:v>1.3397459621556163</c:v>
                </c:pt>
                <c:pt idx="241">
                  <c:v>1.2538029286060404</c:v>
                </c:pt>
                <c:pt idx="242">
                  <c:v>1.1705240714107301</c:v>
                </c:pt>
                <c:pt idx="243">
                  <c:v>1.0899347581163212</c:v>
                </c:pt>
                <c:pt idx="244">
                  <c:v>1.0120595370083318</c:v>
                </c:pt>
                <c:pt idx="245">
                  <c:v>0.93692212963350308</c:v>
                </c:pt>
                <c:pt idx="246">
                  <c:v>0.86454542357398978</c:v>
                </c:pt>
                <c:pt idx="247">
                  <c:v>0.79495146547559692</c:v>
                </c:pt>
                <c:pt idx="248">
                  <c:v>0.72816145433212753</c:v>
                </c:pt>
                <c:pt idx="249">
                  <c:v>0.66419573502798457</c:v>
                </c:pt>
                <c:pt idx="250">
                  <c:v>0.60307379214091839</c:v>
                </c:pt>
                <c:pt idx="251">
                  <c:v>0.54481424400683132</c:v>
                </c:pt>
                <c:pt idx="252">
                  <c:v>0.48943483704846535</c:v>
                </c:pt>
                <c:pt idx="253">
                  <c:v>0.43695244036964631</c:v>
                </c:pt>
                <c:pt idx="254">
                  <c:v>0.38738304061680928</c:v>
                </c:pt>
                <c:pt idx="255">
                  <c:v>0.3407417371093171</c:v>
                </c:pt>
                <c:pt idx="256">
                  <c:v>0.29704273724003549</c:v>
                </c:pt>
                <c:pt idx="257">
                  <c:v>0.25629935214764821</c:v>
                </c:pt>
                <c:pt idx="258">
                  <c:v>0.21852399266194489</c:v>
                </c:pt>
                <c:pt idx="259">
                  <c:v>0.18372816552336069</c:v>
                </c:pt>
                <c:pt idx="260">
                  <c:v>0.15192246987792046</c:v>
                </c:pt>
                <c:pt idx="261">
                  <c:v>0.12311659404862318</c:v>
                </c:pt>
                <c:pt idx="262">
                  <c:v>9.7319312584296824E-2</c:v>
                </c:pt>
                <c:pt idx="263">
                  <c:v>7.453848358677817E-2</c:v>
                </c:pt>
                <c:pt idx="264">
                  <c:v>5.4781046317266657E-2</c:v>
                </c:pt>
                <c:pt idx="265">
                  <c:v>3.8053019082544992E-2</c:v>
                </c:pt>
                <c:pt idx="266">
                  <c:v>2.4359497401757579E-2</c:v>
                </c:pt>
                <c:pt idx="267">
                  <c:v>1.370465245426189E-2</c:v>
                </c:pt>
                <c:pt idx="268">
                  <c:v>6.091729809043045E-3</c:v>
                </c:pt>
                <c:pt idx="269">
                  <c:v>1.5230484360877483E-3</c:v>
                </c:pt>
                <c:pt idx="270">
                  <c:v>0</c:v>
                </c:pt>
                <c:pt idx="271">
                  <c:v>1.5230484360877483E-3</c:v>
                </c:pt>
                <c:pt idx="272">
                  <c:v>6.091729809043045E-3</c:v>
                </c:pt>
                <c:pt idx="273">
                  <c:v>1.370465245426189E-2</c:v>
                </c:pt>
                <c:pt idx="274">
                  <c:v>2.4359497401757579E-2</c:v>
                </c:pt>
                <c:pt idx="275">
                  <c:v>3.8053019082544992E-2</c:v>
                </c:pt>
                <c:pt idx="276">
                  <c:v>5.4781046317266657E-2</c:v>
                </c:pt>
                <c:pt idx="277">
                  <c:v>7.4538483586779947E-2</c:v>
                </c:pt>
                <c:pt idx="278">
                  <c:v>9.7319312584296824E-2</c:v>
                </c:pt>
                <c:pt idx="279">
                  <c:v>0.12311659404862141</c:v>
                </c:pt>
                <c:pt idx="280">
                  <c:v>0.15192246987791869</c:v>
                </c:pt>
                <c:pt idx="281">
                  <c:v>0.18372816552335891</c:v>
                </c:pt>
                <c:pt idx="282">
                  <c:v>0.21852399266194134</c:v>
                </c:pt>
                <c:pt idx="283">
                  <c:v>0.25629935214764821</c:v>
                </c:pt>
                <c:pt idx="284">
                  <c:v>0.29704273724003372</c:v>
                </c:pt>
                <c:pt idx="285">
                  <c:v>0.34074173710931888</c:v>
                </c:pt>
                <c:pt idx="286">
                  <c:v>0.38738304061681283</c:v>
                </c:pt>
                <c:pt idx="287">
                  <c:v>0.43695244036964631</c:v>
                </c:pt>
                <c:pt idx="288">
                  <c:v>0.48943483704846358</c:v>
                </c:pt>
                <c:pt idx="289">
                  <c:v>0.54481424400682954</c:v>
                </c:pt>
                <c:pt idx="290">
                  <c:v>0.60307379214091483</c:v>
                </c:pt>
                <c:pt idx="291">
                  <c:v>0.66419573502797924</c:v>
                </c:pt>
                <c:pt idx="292">
                  <c:v>0.72816145433212576</c:v>
                </c:pt>
                <c:pt idx="293">
                  <c:v>0.79495146547559514</c:v>
                </c:pt>
                <c:pt idx="294">
                  <c:v>0.86454542357399333</c:v>
                </c:pt>
                <c:pt idx="295">
                  <c:v>0.9369221296335013</c:v>
                </c:pt>
                <c:pt idx="296">
                  <c:v>1.0120595370083301</c:v>
                </c:pt>
                <c:pt idx="297">
                  <c:v>1.0899347581163212</c:v>
                </c:pt>
                <c:pt idx="298">
                  <c:v>1.1705240714107283</c:v>
                </c:pt>
                <c:pt idx="299">
                  <c:v>1.2538029286060386</c:v>
                </c:pt>
                <c:pt idx="300">
                  <c:v>1.3397459621556145</c:v>
                </c:pt>
                <c:pt idx="301">
                  <c:v>1.4283269929788762</c:v>
                </c:pt>
                <c:pt idx="302">
                  <c:v>1.5195190384357389</c:v>
                </c:pt>
                <c:pt idx="303">
                  <c:v>1.6132943205457568</c:v>
                </c:pt>
                <c:pt idx="304">
                  <c:v>1.7096242744495793</c:v>
                </c:pt>
                <c:pt idx="305">
                  <c:v>1.8084795571100827</c:v>
                </c:pt>
                <c:pt idx="306">
                  <c:v>1.9098300562505237</c:v>
                </c:pt>
                <c:pt idx="307">
                  <c:v>2.013644899527069</c:v>
                </c:pt>
                <c:pt idx="308">
                  <c:v>2.1198924639327821</c:v>
                </c:pt>
                <c:pt idx="309">
                  <c:v>2.2285403854302919</c:v>
                </c:pt>
                <c:pt idx="310">
                  <c:v>2.3395555688102192</c:v>
                </c:pt>
                <c:pt idx="311">
                  <c:v>2.4529041977722779</c:v>
                </c:pt>
                <c:pt idx="312">
                  <c:v>2.5685517452260545</c:v>
                </c:pt>
                <c:pt idx="313">
                  <c:v>2.6864629838082896</c:v>
                </c:pt>
                <c:pt idx="314">
                  <c:v>2.8066019966134821</c:v>
                </c:pt>
                <c:pt idx="315">
                  <c:v>2.9289321881345227</c:v>
                </c:pt>
                <c:pt idx="316">
                  <c:v>3.0534162954100239</c:v>
                </c:pt>
                <c:pt idx="317">
                  <c:v>3.1800163993750177</c:v>
                </c:pt>
                <c:pt idx="318">
                  <c:v>3.3086939364114185</c:v>
                </c:pt>
                <c:pt idx="319">
                  <c:v>3.4394097100949264</c:v>
                </c:pt>
                <c:pt idx="320">
                  <c:v>3.5721239031346039</c:v>
                </c:pt>
                <c:pt idx="321">
                  <c:v>3.7067960895016219</c:v>
                </c:pt>
                <c:pt idx="322">
                  <c:v>3.8433852467434111</c:v>
                </c:pt>
                <c:pt idx="323">
                  <c:v>3.9818497684795169</c:v>
                </c:pt>
                <c:pt idx="324">
                  <c:v>4.1221474770752664</c:v>
                </c:pt>
                <c:pt idx="325">
                  <c:v>4.2642356364895351</c:v>
                </c:pt>
                <c:pt idx="326">
                  <c:v>4.4080709652925263</c:v>
                </c:pt>
                <c:pt idx="327">
                  <c:v>4.5536096498497303</c:v>
                </c:pt>
                <c:pt idx="328">
                  <c:v>4.7008073576679426</c:v>
                </c:pt>
                <c:pt idx="329">
                  <c:v>4.8496192508994547</c:v>
                </c:pt>
                <c:pt idx="330">
                  <c:v>4.9999999999999956</c:v>
                </c:pt>
                <c:pt idx="331">
                  <c:v>5.1519037975366313</c:v>
                </c:pt>
                <c:pt idx="332">
                  <c:v>5.3052843721410916</c:v>
                </c:pt>
                <c:pt idx="333">
                  <c:v>5.4600950026045307</c:v>
                </c:pt>
                <c:pt idx="334">
                  <c:v>5.6162885321092295</c:v>
                </c:pt>
                <c:pt idx="335">
                  <c:v>5.7738173825930001</c:v>
                </c:pt>
                <c:pt idx="336">
                  <c:v>5.9326335692419985</c:v>
                </c:pt>
                <c:pt idx="337">
                  <c:v>6.0926887151072524</c:v>
                </c:pt>
                <c:pt idx="338">
                  <c:v>6.2539340658408769</c:v>
                </c:pt>
                <c:pt idx="339">
                  <c:v>6.4163205045469924</c:v>
                </c:pt>
                <c:pt idx="340">
                  <c:v>6.5797985667433139</c:v>
                </c:pt>
                <c:pt idx="341">
                  <c:v>6.7443184554284246</c:v>
                </c:pt>
                <c:pt idx="342">
                  <c:v>6.9098300562505237</c:v>
                </c:pt>
                <c:pt idx="343">
                  <c:v>7.0762829527726367</c:v>
                </c:pt>
                <c:pt idx="344">
                  <c:v>7.2436264418300027</c:v>
                </c:pt>
                <c:pt idx="345">
                  <c:v>7.4118095489747926</c:v>
                </c:pt>
                <c:pt idx="346">
                  <c:v>7.5807810440033219</c:v>
                </c:pt>
                <c:pt idx="347">
                  <c:v>7.7504894565613469</c:v>
                </c:pt>
                <c:pt idx="348">
                  <c:v>7.9208830918224011</c:v>
                </c:pt>
                <c:pt idx="349">
                  <c:v>8.0919100462345526</c:v>
                </c:pt>
                <c:pt idx="350">
                  <c:v>8.2635182233306868</c:v>
                </c:pt>
                <c:pt idx="351">
                  <c:v>8.4356553495976883</c:v>
                </c:pt>
                <c:pt idx="352">
                  <c:v>8.6082689903993419</c:v>
                </c:pt>
                <c:pt idx="353">
                  <c:v>8.781306565948519</c:v>
                </c:pt>
                <c:pt idx="354">
                  <c:v>8.9547153673234661</c:v>
                </c:pt>
                <c:pt idx="355">
                  <c:v>9.1284425725234168</c:v>
                </c:pt>
                <c:pt idx="356">
                  <c:v>9.3024352625587525</c:v>
                </c:pt>
                <c:pt idx="357">
                  <c:v>9.4766404375705555</c:v>
                </c:pt>
                <c:pt idx="358">
                  <c:v>9.6510050329749912</c:v>
                </c:pt>
                <c:pt idx="359">
                  <c:v>9.8254759356271553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DAC (Low Res)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Sheet1!$A$2:$A$352</c:f>
              <c:numCache>
                <c:formatCode>General</c:formatCode>
                <c:ptCount val="3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</c:numCache>
            </c:numRef>
          </c:xVal>
          <c:yVal>
            <c:numRef>
              <c:f>Sheet1!$D$2:$D$352</c:f>
              <c:numCache>
                <c:formatCode>General</c:formatCode>
                <c:ptCount val="351"/>
                <c:pt idx="0">
                  <c:v>13.090169943749475</c:v>
                </c:pt>
                <c:pt idx="1">
                  <c:v>13.090169943749475</c:v>
                </c:pt>
                <c:pt idx="2">
                  <c:v>13.090169943749475</c:v>
                </c:pt>
                <c:pt idx="3">
                  <c:v>13.090169943749475</c:v>
                </c:pt>
                <c:pt idx="4">
                  <c:v>13.090169943749475</c:v>
                </c:pt>
                <c:pt idx="5">
                  <c:v>13.090169943749475</c:v>
                </c:pt>
                <c:pt idx="6">
                  <c:v>13.090169943749475</c:v>
                </c:pt>
                <c:pt idx="7">
                  <c:v>13.090169943749475</c:v>
                </c:pt>
                <c:pt idx="8">
                  <c:v>13.090169943749475</c:v>
                </c:pt>
                <c:pt idx="9">
                  <c:v>13.090169943749475</c:v>
                </c:pt>
                <c:pt idx="10">
                  <c:v>13.090169943749475</c:v>
                </c:pt>
                <c:pt idx="11">
                  <c:v>13.090169943749475</c:v>
                </c:pt>
                <c:pt idx="12">
                  <c:v>13.090169943749475</c:v>
                </c:pt>
                <c:pt idx="13">
                  <c:v>13.090169943749475</c:v>
                </c:pt>
                <c:pt idx="14">
                  <c:v>13.090169943749475</c:v>
                </c:pt>
                <c:pt idx="15">
                  <c:v>13.090169943749475</c:v>
                </c:pt>
                <c:pt idx="16">
                  <c:v>13.090169943749475</c:v>
                </c:pt>
                <c:pt idx="17">
                  <c:v>13.090169943749475</c:v>
                </c:pt>
                <c:pt idx="18">
                  <c:v>13.090169943749475</c:v>
                </c:pt>
                <c:pt idx="19">
                  <c:v>13.090169943749475</c:v>
                </c:pt>
                <c:pt idx="20">
                  <c:v>13.090169943749475</c:v>
                </c:pt>
                <c:pt idx="21">
                  <c:v>13.090169943749475</c:v>
                </c:pt>
                <c:pt idx="22">
                  <c:v>13.090169943749475</c:v>
                </c:pt>
                <c:pt idx="23">
                  <c:v>13.090169943749475</c:v>
                </c:pt>
                <c:pt idx="24">
                  <c:v>13.090169943749475</c:v>
                </c:pt>
                <c:pt idx="25">
                  <c:v>13.090169943749475</c:v>
                </c:pt>
                <c:pt idx="26">
                  <c:v>13.090169943749475</c:v>
                </c:pt>
                <c:pt idx="27">
                  <c:v>13.090169943749475</c:v>
                </c:pt>
                <c:pt idx="28">
                  <c:v>13.090169943749475</c:v>
                </c:pt>
                <c:pt idx="29">
                  <c:v>13.090169943749475</c:v>
                </c:pt>
                <c:pt idx="30">
                  <c:v>13.090169943749475</c:v>
                </c:pt>
                <c:pt idx="31">
                  <c:v>13.090169943749475</c:v>
                </c:pt>
                <c:pt idx="32">
                  <c:v>13.090169943749475</c:v>
                </c:pt>
                <c:pt idx="33">
                  <c:v>13.090169943749475</c:v>
                </c:pt>
                <c:pt idx="34">
                  <c:v>13.090169943749475</c:v>
                </c:pt>
                <c:pt idx="35">
                  <c:v>13.090169943749475</c:v>
                </c:pt>
                <c:pt idx="36">
                  <c:v>13.090169943749475</c:v>
                </c:pt>
                <c:pt idx="37">
                  <c:v>13.090169943749475</c:v>
                </c:pt>
                <c:pt idx="38">
                  <c:v>13.090169943749475</c:v>
                </c:pt>
                <c:pt idx="39">
                  <c:v>18.386705679454238</c:v>
                </c:pt>
                <c:pt idx="40">
                  <c:v>18.386705679454238</c:v>
                </c:pt>
                <c:pt idx="41">
                  <c:v>18.386705679454238</c:v>
                </c:pt>
                <c:pt idx="42">
                  <c:v>18.386705679454238</c:v>
                </c:pt>
                <c:pt idx="43">
                  <c:v>18.386705679454238</c:v>
                </c:pt>
                <c:pt idx="44">
                  <c:v>18.386705679454238</c:v>
                </c:pt>
                <c:pt idx="45">
                  <c:v>18.386705679454238</c:v>
                </c:pt>
                <c:pt idx="46">
                  <c:v>18.386705679454238</c:v>
                </c:pt>
                <c:pt idx="47">
                  <c:v>18.386705679454238</c:v>
                </c:pt>
                <c:pt idx="48">
                  <c:v>18.386705679454238</c:v>
                </c:pt>
                <c:pt idx="49">
                  <c:v>18.386705679454238</c:v>
                </c:pt>
                <c:pt idx="50">
                  <c:v>18.386705679454238</c:v>
                </c:pt>
                <c:pt idx="51">
                  <c:v>18.386705679454238</c:v>
                </c:pt>
                <c:pt idx="52">
                  <c:v>18.386705679454238</c:v>
                </c:pt>
                <c:pt idx="53">
                  <c:v>18.386705679454238</c:v>
                </c:pt>
                <c:pt idx="54">
                  <c:v>18.386705679454238</c:v>
                </c:pt>
                <c:pt idx="55">
                  <c:v>18.386705679454238</c:v>
                </c:pt>
                <c:pt idx="56">
                  <c:v>18.386705679454238</c:v>
                </c:pt>
                <c:pt idx="57">
                  <c:v>18.386705679454238</c:v>
                </c:pt>
                <c:pt idx="58">
                  <c:v>18.386705679454238</c:v>
                </c:pt>
                <c:pt idx="59">
                  <c:v>18.386705679454238</c:v>
                </c:pt>
                <c:pt idx="60">
                  <c:v>18.386705679454238</c:v>
                </c:pt>
                <c:pt idx="61">
                  <c:v>18.386705679454238</c:v>
                </c:pt>
                <c:pt idx="62">
                  <c:v>18.386705679454238</c:v>
                </c:pt>
                <c:pt idx="63">
                  <c:v>18.386705679454238</c:v>
                </c:pt>
                <c:pt idx="64">
                  <c:v>18.386705679454238</c:v>
                </c:pt>
                <c:pt idx="65">
                  <c:v>18.386705679454238</c:v>
                </c:pt>
                <c:pt idx="66">
                  <c:v>18.386705679454238</c:v>
                </c:pt>
                <c:pt idx="67">
                  <c:v>18.386705679454238</c:v>
                </c:pt>
                <c:pt idx="68">
                  <c:v>18.386705679454238</c:v>
                </c:pt>
                <c:pt idx="69">
                  <c:v>18.386705679454238</c:v>
                </c:pt>
                <c:pt idx="70">
                  <c:v>18.386705679454238</c:v>
                </c:pt>
                <c:pt idx="71">
                  <c:v>18.386705679454238</c:v>
                </c:pt>
                <c:pt idx="72">
                  <c:v>18.386705679454238</c:v>
                </c:pt>
                <c:pt idx="73">
                  <c:v>18.386705679454238</c:v>
                </c:pt>
                <c:pt idx="74">
                  <c:v>18.386705679454238</c:v>
                </c:pt>
                <c:pt idx="75">
                  <c:v>18.386705679454238</c:v>
                </c:pt>
                <c:pt idx="76">
                  <c:v>18.386705679454238</c:v>
                </c:pt>
                <c:pt idx="77">
                  <c:v>18.386705679454238</c:v>
                </c:pt>
                <c:pt idx="78">
                  <c:v>19.945218953682733</c:v>
                </c:pt>
                <c:pt idx="79">
                  <c:v>19.945218953682733</c:v>
                </c:pt>
                <c:pt idx="80">
                  <c:v>19.945218953682733</c:v>
                </c:pt>
                <c:pt idx="81">
                  <c:v>19.945218953682733</c:v>
                </c:pt>
                <c:pt idx="82">
                  <c:v>19.945218953682733</c:v>
                </c:pt>
                <c:pt idx="83">
                  <c:v>19.945218953682733</c:v>
                </c:pt>
                <c:pt idx="84">
                  <c:v>19.945218953682733</c:v>
                </c:pt>
                <c:pt idx="85">
                  <c:v>19.945218953682733</c:v>
                </c:pt>
                <c:pt idx="86">
                  <c:v>19.945218953682733</c:v>
                </c:pt>
                <c:pt idx="87">
                  <c:v>19.945218953682733</c:v>
                </c:pt>
                <c:pt idx="88">
                  <c:v>19.945218953682733</c:v>
                </c:pt>
                <c:pt idx="89">
                  <c:v>19.945218953682733</c:v>
                </c:pt>
                <c:pt idx="90">
                  <c:v>19.945218953682733</c:v>
                </c:pt>
                <c:pt idx="91">
                  <c:v>19.945218953682733</c:v>
                </c:pt>
                <c:pt idx="92">
                  <c:v>19.945218953682733</c:v>
                </c:pt>
                <c:pt idx="93">
                  <c:v>19.945218953682733</c:v>
                </c:pt>
                <c:pt idx="94">
                  <c:v>19.945218953682733</c:v>
                </c:pt>
                <c:pt idx="95">
                  <c:v>19.945218953682733</c:v>
                </c:pt>
                <c:pt idx="96">
                  <c:v>19.945218953682733</c:v>
                </c:pt>
                <c:pt idx="97">
                  <c:v>19.945218953682733</c:v>
                </c:pt>
                <c:pt idx="98">
                  <c:v>19.945218953682733</c:v>
                </c:pt>
                <c:pt idx="99">
                  <c:v>19.945218953682733</c:v>
                </c:pt>
                <c:pt idx="100">
                  <c:v>19.945218953682733</c:v>
                </c:pt>
                <c:pt idx="101">
                  <c:v>19.945218953682733</c:v>
                </c:pt>
                <c:pt idx="102">
                  <c:v>19.945218953682733</c:v>
                </c:pt>
                <c:pt idx="103">
                  <c:v>19.945218953682733</c:v>
                </c:pt>
                <c:pt idx="104">
                  <c:v>19.945218953682733</c:v>
                </c:pt>
                <c:pt idx="105">
                  <c:v>19.945218953682733</c:v>
                </c:pt>
                <c:pt idx="106">
                  <c:v>19.945218953682733</c:v>
                </c:pt>
                <c:pt idx="107">
                  <c:v>19.945218953682733</c:v>
                </c:pt>
                <c:pt idx="108">
                  <c:v>19.945218953682733</c:v>
                </c:pt>
                <c:pt idx="109">
                  <c:v>19.945218953682733</c:v>
                </c:pt>
                <c:pt idx="110">
                  <c:v>19.945218953682733</c:v>
                </c:pt>
                <c:pt idx="111">
                  <c:v>19.945218953682733</c:v>
                </c:pt>
                <c:pt idx="112">
                  <c:v>19.945218953682733</c:v>
                </c:pt>
                <c:pt idx="113">
                  <c:v>19.945218953682733</c:v>
                </c:pt>
                <c:pt idx="114">
                  <c:v>19.945218953682733</c:v>
                </c:pt>
                <c:pt idx="115">
                  <c:v>19.945218953682733</c:v>
                </c:pt>
                <c:pt idx="116">
                  <c:v>19.945218953682733</c:v>
                </c:pt>
                <c:pt idx="117">
                  <c:v>17.071067811865476</c:v>
                </c:pt>
                <c:pt idx="118">
                  <c:v>17.071067811865476</c:v>
                </c:pt>
                <c:pt idx="119">
                  <c:v>17.071067811865476</c:v>
                </c:pt>
                <c:pt idx="120">
                  <c:v>17.071067811865476</c:v>
                </c:pt>
                <c:pt idx="121">
                  <c:v>17.071067811865476</c:v>
                </c:pt>
                <c:pt idx="122">
                  <c:v>17.071067811865476</c:v>
                </c:pt>
                <c:pt idx="123">
                  <c:v>17.071067811865476</c:v>
                </c:pt>
                <c:pt idx="124">
                  <c:v>17.071067811865476</c:v>
                </c:pt>
                <c:pt idx="125">
                  <c:v>17.071067811865476</c:v>
                </c:pt>
                <c:pt idx="126">
                  <c:v>17.071067811865476</c:v>
                </c:pt>
                <c:pt idx="127">
                  <c:v>17.071067811865476</c:v>
                </c:pt>
                <c:pt idx="128">
                  <c:v>17.071067811865476</c:v>
                </c:pt>
                <c:pt idx="129">
                  <c:v>17.071067811865476</c:v>
                </c:pt>
                <c:pt idx="130">
                  <c:v>17.071067811865476</c:v>
                </c:pt>
                <c:pt idx="131">
                  <c:v>17.071067811865476</c:v>
                </c:pt>
                <c:pt idx="132">
                  <c:v>17.071067811865476</c:v>
                </c:pt>
                <c:pt idx="133">
                  <c:v>17.071067811865476</c:v>
                </c:pt>
                <c:pt idx="134">
                  <c:v>17.071067811865476</c:v>
                </c:pt>
                <c:pt idx="135">
                  <c:v>17.071067811865476</c:v>
                </c:pt>
                <c:pt idx="136">
                  <c:v>17.071067811865476</c:v>
                </c:pt>
                <c:pt idx="137">
                  <c:v>17.071067811865476</c:v>
                </c:pt>
                <c:pt idx="138">
                  <c:v>17.071067811865476</c:v>
                </c:pt>
                <c:pt idx="139">
                  <c:v>17.071067811865476</c:v>
                </c:pt>
                <c:pt idx="140">
                  <c:v>17.071067811865476</c:v>
                </c:pt>
                <c:pt idx="141">
                  <c:v>17.071067811865476</c:v>
                </c:pt>
                <c:pt idx="142">
                  <c:v>17.071067811865476</c:v>
                </c:pt>
                <c:pt idx="143">
                  <c:v>17.071067811865476</c:v>
                </c:pt>
                <c:pt idx="144">
                  <c:v>17.071067811865476</c:v>
                </c:pt>
                <c:pt idx="145">
                  <c:v>17.071067811865476</c:v>
                </c:pt>
                <c:pt idx="146">
                  <c:v>17.071067811865476</c:v>
                </c:pt>
                <c:pt idx="147">
                  <c:v>17.071067811865476</c:v>
                </c:pt>
                <c:pt idx="148">
                  <c:v>17.071067811865476</c:v>
                </c:pt>
                <c:pt idx="149">
                  <c:v>17.071067811865476</c:v>
                </c:pt>
                <c:pt idx="150">
                  <c:v>17.071067811865476</c:v>
                </c:pt>
                <c:pt idx="151">
                  <c:v>17.071067811865476</c:v>
                </c:pt>
                <c:pt idx="152">
                  <c:v>17.071067811865476</c:v>
                </c:pt>
                <c:pt idx="153">
                  <c:v>17.071067811865476</c:v>
                </c:pt>
                <c:pt idx="154">
                  <c:v>17.071067811865476</c:v>
                </c:pt>
                <c:pt idx="155">
                  <c:v>17.071067811865476</c:v>
                </c:pt>
                <c:pt idx="156">
                  <c:v>11.045284632676537</c:v>
                </c:pt>
                <c:pt idx="157">
                  <c:v>11.045284632676537</c:v>
                </c:pt>
                <c:pt idx="158">
                  <c:v>11.045284632676537</c:v>
                </c:pt>
                <c:pt idx="159">
                  <c:v>11.045284632676537</c:v>
                </c:pt>
                <c:pt idx="160">
                  <c:v>11.045284632676537</c:v>
                </c:pt>
                <c:pt idx="161">
                  <c:v>11.045284632676537</c:v>
                </c:pt>
                <c:pt idx="162">
                  <c:v>11.045284632676537</c:v>
                </c:pt>
                <c:pt idx="163">
                  <c:v>11.045284632676537</c:v>
                </c:pt>
                <c:pt idx="164">
                  <c:v>11.045284632676537</c:v>
                </c:pt>
                <c:pt idx="165">
                  <c:v>11.045284632676537</c:v>
                </c:pt>
                <c:pt idx="166">
                  <c:v>11.045284632676537</c:v>
                </c:pt>
                <c:pt idx="167">
                  <c:v>11.045284632676537</c:v>
                </c:pt>
                <c:pt idx="168">
                  <c:v>11.045284632676537</c:v>
                </c:pt>
                <c:pt idx="169">
                  <c:v>11.045284632676537</c:v>
                </c:pt>
                <c:pt idx="170">
                  <c:v>11.045284632676537</c:v>
                </c:pt>
                <c:pt idx="171">
                  <c:v>11.045284632676537</c:v>
                </c:pt>
                <c:pt idx="172">
                  <c:v>11.045284632676537</c:v>
                </c:pt>
                <c:pt idx="173">
                  <c:v>11.045284632676537</c:v>
                </c:pt>
                <c:pt idx="174">
                  <c:v>11.045284632676537</c:v>
                </c:pt>
                <c:pt idx="175">
                  <c:v>11.045284632676537</c:v>
                </c:pt>
                <c:pt idx="176">
                  <c:v>11.045284632676537</c:v>
                </c:pt>
                <c:pt idx="177">
                  <c:v>11.045284632676537</c:v>
                </c:pt>
                <c:pt idx="178">
                  <c:v>11.045284632676537</c:v>
                </c:pt>
                <c:pt idx="179">
                  <c:v>11.045284632676537</c:v>
                </c:pt>
                <c:pt idx="180">
                  <c:v>11.045284632676537</c:v>
                </c:pt>
                <c:pt idx="181">
                  <c:v>11.045284632676537</c:v>
                </c:pt>
                <c:pt idx="182">
                  <c:v>11.045284632676537</c:v>
                </c:pt>
                <c:pt idx="183">
                  <c:v>11.045284632676537</c:v>
                </c:pt>
                <c:pt idx="184">
                  <c:v>11.045284632676537</c:v>
                </c:pt>
                <c:pt idx="185">
                  <c:v>11.045284632676537</c:v>
                </c:pt>
                <c:pt idx="186">
                  <c:v>11.045284632676537</c:v>
                </c:pt>
                <c:pt idx="187">
                  <c:v>11.045284632676537</c:v>
                </c:pt>
                <c:pt idx="188">
                  <c:v>11.045284632676537</c:v>
                </c:pt>
                <c:pt idx="189">
                  <c:v>11.045284632676537</c:v>
                </c:pt>
                <c:pt idx="190">
                  <c:v>11.045284632676537</c:v>
                </c:pt>
                <c:pt idx="191">
                  <c:v>11.045284632676537</c:v>
                </c:pt>
                <c:pt idx="192">
                  <c:v>11.045284632676537</c:v>
                </c:pt>
                <c:pt idx="193">
                  <c:v>11.045284632676537</c:v>
                </c:pt>
                <c:pt idx="194">
                  <c:v>11.045284632676537</c:v>
                </c:pt>
                <c:pt idx="195">
                  <c:v>4.5536096498497294</c:v>
                </c:pt>
                <c:pt idx="196">
                  <c:v>4.5536096498497294</c:v>
                </c:pt>
                <c:pt idx="197">
                  <c:v>4.5536096498497294</c:v>
                </c:pt>
                <c:pt idx="198">
                  <c:v>4.5536096498497294</c:v>
                </c:pt>
                <c:pt idx="199">
                  <c:v>4.5536096498497294</c:v>
                </c:pt>
                <c:pt idx="200">
                  <c:v>4.5536096498497294</c:v>
                </c:pt>
                <c:pt idx="201">
                  <c:v>4.5536096498497294</c:v>
                </c:pt>
                <c:pt idx="202">
                  <c:v>4.5536096498497294</c:v>
                </c:pt>
                <c:pt idx="203">
                  <c:v>4.5536096498497294</c:v>
                </c:pt>
                <c:pt idx="204">
                  <c:v>4.5536096498497294</c:v>
                </c:pt>
                <c:pt idx="205">
                  <c:v>4.5536096498497294</c:v>
                </c:pt>
                <c:pt idx="206">
                  <c:v>4.5536096498497294</c:v>
                </c:pt>
                <c:pt idx="207">
                  <c:v>4.5536096498497294</c:v>
                </c:pt>
                <c:pt idx="208">
                  <c:v>4.5536096498497294</c:v>
                </c:pt>
                <c:pt idx="209">
                  <c:v>4.5536096498497294</c:v>
                </c:pt>
                <c:pt idx="210">
                  <c:v>4.5536096498497294</c:v>
                </c:pt>
                <c:pt idx="211">
                  <c:v>4.5536096498497294</c:v>
                </c:pt>
                <c:pt idx="212">
                  <c:v>4.5536096498497294</c:v>
                </c:pt>
                <c:pt idx="213">
                  <c:v>4.5536096498497294</c:v>
                </c:pt>
                <c:pt idx="214">
                  <c:v>4.5536096498497294</c:v>
                </c:pt>
                <c:pt idx="215">
                  <c:v>4.5536096498497294</c:v>
                </c:pt>
                <c:pt idx="216">
                  <c:v>4.5536096498497294</c:v>
                </c:pt>
                <c:pt idx="217">
                  <c:v>4.5536096498497294</c:v>
                </c:pt>
                <c:pt idx="218">
                  <c:v>4.5536096498497294</c:v>
                </c:pt>
                <c:pt idx="219">
                  <c:v>4.5536096498497294</c:v>
                </c:pt>
                <c:pt idx="220">
                  <c:v>4.5536096498497294</c:v>
                </c:pt>
                <c:pt idx="221">
                  <c:v>4.5536096498497294</c:v>
                </c:pt>
                <c:pt idx="222">
                  <c:v>4.5536096498497294</c:v>
                </c:pt>
                <c:pt idx="223">
                  <c:v>4.5536096498497294</c:v>
                </c:pt>
                <c:pt idx="224">
                  <c:v>4.5536096498497294</c:v>
                </c:pt>
                <c:pt idx="225">
                  <c:v>4.5536096498497294</c:v>
                </c:pt>
                <c:pt idx="226">
                  <c:v>4.5536096498497294</c:v>
                </c:pt>
                <c:pt idx="227">
                  <c:v>4.5536096498497294</c:v>
                </c:pt>
                <c:pt idx="228">
                  <c:v>4.5536096498497294</c:v>
                </c:pt>
                <c:pt idx="229">
                  <c:v>4.5536096498497294</c:v>
                </c:pt>
                <c:pt idx="230">
                  <c:v>4.5536096498497294</c:v>
                </c:pt>
                <c:pt idx="231">
                  <c:v>4.5536096498497294</c:v>
                </c:pt>
                <c:pt idx="232">
                  <c:v>4.5536096498497294</c:v>
                </c:pt>
                <c:pt idx="233">
                  <c:v>4.5536096498497294</c:v>
                </c:pt>
                <c:pt idx="234">
                  <c:v>0.48943483704846535</c:v>
                </c:pt>
                <c:pt idx="235">
                  <c:v>0.48943483704846535</c:v>
                </c:pt>
                <c:pt idx="236">
                  <c:v>0.48943483704846535</c:v>
                </c:pt>
                <c:pt idx="237">
                  <c:v>0.48943483704846535</c:v>
                </c:pt>
                <c:pt idx="238">
                  <c:v>0.48943483704846535</c:v>
                </c:pt>
                <c:pt idx="239">
                  <c:v>0.48943483704846535</c:v>
                </c:pt>
                <c:pt idx="240">
                  <c:v>0.48943483704846535</c:v>
                </c:pt>
                <c:pt idx="241">
                  <c:v>0.48943483704846535</c:v>
                </c:pt>
                <c:pt idx="242">
                  <c:v>0.48943483704846535</c:v>
                </c:pt>
                <c:pt idx="243">
                  <c:v>0.48943483704846535</c:v>
                </c:pt>
                <c:pt idx="244">
                  <c:v>0.48943483704846535</c:v>
                </c:pt>
                <c:pt idx="245">
                  <c:v>0.48943483704846535</c:v>
                </c:pt>
                <c:pt idx="246">
                  <c:v>0.48943483704846535</c:v>
                </c:pt>
                <c:pt idx="247">
                  <c:v>0.48943483704846535</c:v>
                </c:pt>
                <c:pt idx="248">
                  <c:v>0.48943483704846535</c:v>
                </c:pt>
                <c:pt idx="249">
                  <c:v>0.48943483704846535</c:v>
                </c:pt>
                <c:pt idx="250">
                  <c:v>0.48943483704846535</c:v>
                </c:pt>
                <c:pt idx="251">
                  <c:v>0.48943483704846535</c:v>
                </c:pt>
                <c:pt idx="252">
                  <c:v>0.48943483704846535</c:v>
                </c:pt>
                <c:pt idx="253">
                  <c:v>0.48943483704846535</c:v>
                </c:pt>
                <c:pt idx="254">
                  <c:v>0.48943483704846535</c:v>
                </c:pt>
                <c:pt idx="255">
                  <c:v>0.48943483704846535</c:v>
                </c:pt>
                <c:pt idx="256">
                  <c:v>0.48943483704846535</c:v>
                </c:pt>
                <c:pt idx="257">
                  <c:v>0.48943483704846535</c:v>
                </c:pt>
                <c:pt idx="258">
                  <c:v>0.48943483704846535</c:v>
                </c:pt>
                <c:pt idx="259">
                  <c:v>0.48943483704846535</c:v>
                </c:pt>
                <c:pt idx="260">
                  <c:v>0.48943483704846535</c:v>
                </c:pt>
                <c:pt idx="261">
                  <c:v>0.48943483704846535</c:v>
                </c:pt>
                <c:pt idx="262">
                  <c:v>0.48943483704846535</c:v>
                </c:pt>
                <c:pt idx="263">
                  <c:v>0.48943483704846535</c:v>
                </c:pt>
                <c:pt idx="264">
                  <c:v>0.48943483704846535</c:v>
                </c:pt>
                <c:pt idx="265">
                  <c:v>0.48943483704846535</c:v>
                </c:pt>
                <c:pt idx="266">
                  <c:v>0.48943483704846535</c:v>
                </c:pt>
                <c:pt idx="267">
                  <c:v>0.48943483704846535</c:v>
                </c:pt>
                <c:pt idx="268">
                  <c:v>0.48943483704846535</c:v>
                </c:pt>
                <c:pt idx="269">
                  <c:v>0.48943483704846535</c:v>
                </c:pt>
                <c:pt idx="270">
                  <c:v>0.48943483704846535</c:v>
                </c:pt>
                <c:pt idx="271">
                  <c:v>0.48943483704846535</c:v>
                </c:pt>
                <c:pt idx="272">
                  <c:v>0.48943483704846535</c:v>
                </c:pt>
                <c:pt idx="273">
                  <c:v>0.66419573502797924</c:v>
                </c:pt>
                <c:pt idx="274">
                  <c:v>0.66419573502797924</c:v>
                </c:pt>
                <c:pt idx="275">
                  <c:v>0.66419573502797924</c:v>
                </c:pt>
                <c:pt idx="276">
                  <c:v>0.66419573502797924</c:v>
                </c:pt>
                <c:pt idx="277">
                  <c:v>0.66419573502797924</c:v>
                </c:pt>
                <c:pt idx="278">
                  <c:v>0.66419573502797924</c:v>
                </c:pt>
                <c:pt idx="279">
                  <c:v>0.66419573502797924</c:v>
                </c:pt>
                <c:pt idx="280">
                  <c:v>0.66419573502797924</c:v>
                </c:pt>
                <c:pt idx="281">
                  <c:v>0.66419573502797924</c:v>
                </c:pt>
                <c:pt idx="282">
                  <c:v>0.66419573502797924</c:v>
                </c:pt>
                <c:pt idx="283">
                  <c:v>0.66419573502797924</c:v>
                </c:pt>
                <c:pt idx="284">
                  <c:v>0.66419573502797924</c:v>
                </c:pt>
                <c:pt idx="285">
                  <c:v>0.66419573502797924</c:v>
                </c:pt>
                <c:pt idx="286">
                  <c:v>0.66419573502797924</c:v>
                </c:pt>
                <c:pt idx="287">
                  <c:v>0.66419573502797924</c:v>
                </c:pt>
                <c:pt idx="288">
                  <c:v>0.66419573502797924</c:v>
                </c:pt>
                <c:pt idx="289">
                  <c:v>0.66419573502797924</c:v>
                </c:pt>
                <c:pt idx="290">
                  <c:v>0.66419573502797924</c:v>
                </c:pt>
                <c:pt idx="291">
                  <c:v>0.66419573502797924</c:v>
                </c:pt>
                <c:pt idx="292">
                  <c:v>0.66419573502797924</c:v>
                </c:pt>
                <c:pt idx="293">
                  <c:v>0.66419573502797924</c:v>
                </c:pt>
                <c:pt idx="294">
                  <c:v>0.66419573502797924</c:v>
                </c:pt>
                <c:pt idx="295">
                  <c:v>0.66419573502797924</c:v>
                </c:pt>
                <c:pt idx="296">
                  <c:v>0.66419573502797924</c:v>
                </c:pt>
                <c:pt idx="297">
                  <c:v>0.66419573502797924</c:v>
                </c:pt>
                <c:pt idx="298">
                  <c:v>0.66419573502797924</c:v>
                </c:pt>
                <c:pt idx="299">
                  <c:v>0.66419573502797924</c:v>
                </c:pt>
                <c:pt idx="300">
                  <c:v>0.66419573502797924</c:v>
                </c:pt>
                <c:pt idx="301">
                  <c:v>0.66419573502797924</c:v>
                </c:pt>
                <c:pt idx="302">
                  <c:v>0.66419573502797924</c:v>
                </c:pt>
                <c:pt idx="303">
                  <c:v>0.66419573502797924</c:v>
                </c:pt>
                <c:pt idx="304">
                  <c:v>0.66419573502797924</c:v>
                </c:pt>
                <c:pt idx="305">
                  <c:v>0.66419573502797924</c:v>
                </c:pt>
                <c:pt idx="306">
                  <c:v>0.66419573502797924</c:v>
                </c:pt>
                <c:pt idx="307">
                  <c:v>0.66419573502797924</c:v>
                </c:pt>
                <c:pt idx="308">
                  <c:v>0.66419573502797924</c:v>
                </c:pt>
                <c:pt idx="309">
                  <c:v>0.66419573502797924</c:v>
                </c:pt>
                <c:pt idx="310">
                  <c:v>0.66419573502797924</c:v>
                </c:pt>
                <c:pt idx="311">
                  <c:v>0.66419573502797924</c:v>
                </c:pt>
                <c:pt idx="312">
                  <c:v>4.9999999999999956</c:v>
                </c:pt>
                <c:pt idx="313">
                  <c:v>4.9999999999999956</c:v>
                </c:pt>
                <c:pt idx="314">
                  <c:v>4.9999999999999956</c:v>
                </c:pt>
                <c:pt idx="315">
                  <c:v>4.9999999999999956</c:v>
                </c:pt>
                <c:pt idx="316">
                  <c:v>4.9999999999999956</c:v>
                </c:pt>
                <c:pt idx="317">
                  <c:v>4.9999999999999956</c:v>
                </c:pt>
                <c:pt idx="318">
                  <c:v>4.9999999999999956</c:v>
                </c:pt>
                <c:pt idx="319">
                  <c:v>4.9999999999999956</c:v>
                </c:pt>
                <c:pt idx="320">
                  <c:v>4.9999999999999956</c:v>
                </c:pt>
                <c:pt idx="321">
                  <c:v>4.9999999999999956</c:v>
                </c:pt>
                <c:pt idx="322">
                  <c:v>4.9999999999999956</c:v>
                </c:pt>
                <c:pt idx="323">
                  <c:v>4.9999999999999956</c:v>
                </c:pt>
                <c:pt idx="324">
                  <c:v>4.9999999999999956</c:v>
                </c:pt>
                <c:pt idx="325">
                  <c:v>4.9999999999999956</c:v>
                </c:pt>
                <c:pt idx="326">
                  <c:v>4.9999999999999956</c:v>
                </c:pt>
                <c:pt idx="327">
                  <c:v>4.9999999999999956</c:v>
                </c:pt>
                <c:pt idx="328">
                  <c:v>4.9999999999999956</c:v>
                </c:pt>
                <c:pt idx="329">
                  <c:v>4.9999999999999956</c:v>
                </c:pt>
                <c:pt idx="330">
                  <c:v>4.9999999999999956</c:v>
                </c:pt>
                <c:pt idx="331">
                  <c:v>4.9999999999999956</c:v>
                </c:pt>
                <c:pt idx="332">
                  <c:v>4.9999999999999956</c:v>
                </c:pt>
                <c:pt idx="333">
                  <c:v>4.9999999999999956</c:v>
                </c:pt>
                <c:pt idx="334">
                  <c:v>4.9999999999999956</c:v>
                </c:pt>
                <c:pt idx="335">
                  <c:v>4.9999999999999956</c:v>
                </c:pt>
                <c:pt idx="336">
                  <c:v>4.9999999999999956</c:v>
                </c:pt>
                <c:pt idx="337">
                  <c:v>4.9999999999999956</c:v>
                </c:pt>
                <c:pt idx="338">
                  <c:v>4.9999999999999956</c:v>
                </c:pt>
                <c:pt idx="339">
                  <c:v>4.9999999999999956</c:v>
                </c:pt>
                <c:pt idx="340">
                  <c:v>4.9999999999999956</c:v>
                </c:pt>
                <c:pt idx="341">
                  <c:v>4.9999999999999956</c:v>
                </c:pt>
                <c:pt idx="342">
                  <c:v>4.9999999999999956</c:v>
                </c:pt>
                <c:pt idx="343">
                  <c:v>4.9999999999999956</c:v>
                </c:pt>
                <c:pt idx="344">
                  <c:v>4.9999999999999956</c:v>
                </c:pt>
                <c:pt idx="345">
                  <c:v>4.9999999999999956</c:v>
                </c:pt>
                <c:pt idx="346">
                  <c:v>4.9999999999999956</c:v>
                </c:pt>
                <c:pt idx="347">
                  <c:v>4.9999999999999956</c:v>
                </c:pt>
                <c:pt idx="348">
                  <c:v>4.9999999999999956</c:v>
                </c:pt>
                <c:pt idx="349">
                  <c:v>4.9999999999999956</c:v>
                </c:pt>
                <c:pt idx="350">
                  <c:v>4.9999999999999956</c:v>
                </c:pt>
              </c:numCache>
            </c:numRef>
          </c:yVal>
          <c:smooth val="0"/>
        </c:ser>
        <c:ser>
          <c:idx val="1"/>
          <c:order val="2"/>
          <c:tx>
            <c:strRef>
              <c:f>Sheet1!$C$1</c:f>
              <c:strCache>
                <c:ptCount val="1"/>
                <c:pt idx="0">
                  <c:v>DAC (High Res)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Sheet1!$A$2:$A$361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xVal>
          <c:yVal>
            <c:numRef>
              <c:f>Sheet1!$C$2:$C$361</c:f>
              <c:numCache>
                <c:formatCode>General</c:formatCode>
                <c:ptCount val="360"/>
                <c:pt idx="0">
                  <c:v>10.697564737441253</c:v>
                </c:pt>
                <c:pt idx="1">
                  <c:v>10.697564737441253</c:v>
                </c:pt>
                <c:pt idx="2">
                  <c:v>10.697564737441253</c:v>
                </c:pt>
                <c:pt idx="3">
                  <c:v>10.697564737441253</c:v>
                </c:pt>
                <c:pt idx="4">
                  <c:v>10.697564737441253</c:v>
                </c:pt>
                <c:pt idx="5">
                  <c:v>10.697564737441253</c:v>
                </c:pt>
                <c:pt idx="6">
                  <c:v>10.697564737441253</c:v>
                </c:pt>
                <c:pt idx="7">
                  <c:v>10.697564737441253</c:v>
                </c:pt>
                <c:pt idx="8">
                  <c:v>10.697564737441253</c:v>
                </c:pt>
                <c:pt idx="9">
                  <c:v>12.24951054343865</c:v>
                </c:pt>
                <c:pt idx="10">
                  <c:v>12.24951054343865</c:v>
                </c:pt>
                <c:pt idx="11">
                  <c:v>12.24951054343865</c:v>
                </c:pt>
                <c:pt idx="12">
                  <c:v>12.24951054343865</c:v>
                </c:pt>
                <c:pt idx="13">
                  <c:v>12.24951054343865</c:v>
                </c:pt>
                <c:pt idx="14">
                  <c:v>12.24951054343865</c:v>
                </c:pt>
                <c:pt idx="15">
                  <c:v>12.24951054343865</c:v>
                </c:pt>
                <c:pt idx="16">
                  <c:v>12.24951054343865</c:v>
                </c:pt>
                <c:pt idx="17">
                  <c:v>12.24951054343865</c:v>
                </c:pt>
                <c:pt idx="18">
                  <c:v>13.74606593415912</c:v>
                </c:pt>
                <c:pt idx="19">
                  <c:v>13.74606593415912</c:v>
                </c:pt>
                <c:pt idx="20">
                  <c:v>13.74606593415912</c:v>
                </c:pt>
                <c:pt idx="21">
                  <c:v>13.74606593415912</c:v>
                </c:pt>
                <c:pt idx="22">
                  <c:v>13.74606593415912</c:v>
                </c:pt>
                <c:pt idx="23">
                  <c:v>13.74606593415912</c:v>
                </c:pt>
                <c:pt idx="24">
                  <c:v>13.74606593415912</c:v>
                </c:pt>
                <c:pt idx="25">
                  <c:v>13.74606593415912</c:v>
                </c:pt>
                <c:pt idx="26">
                  <c:v>13.74606593415912</c:v>
                </c:pt>
                <c:pt idx="27">
                  <c:v>15.150380749100542</c:v>
                </c:pt>
                <c:pt idx="28">
                  <c:v>15.150380749100542</c:v>
                </c:pt>
                <c:pt idx="29">
                  <c:v>15.150380749100542</c:v>
                </c:pt>
                <c:pt idx="30">
                  <c:v>15.150380749100542</c:v>
                </c:pt>
                <c:pt idx="31">
                  <c:v>15.150380749100542</c:v>
                </c:pt>
                <c:pt idx="32">
                  <c:v>15.150380749100542</c:v>
                </c:pt>
                <c:pt idx="33">
                  <c:v>15.150380749100542</c:v>
                </c:pt>
                <c:pt idx="34">
                  <c:v>15.150380749100542</c:v>
                </c:pt>
                <c:pt idx="35">
                  <c:v>15.150380749100542</c:v>
                </c:pt>
                <c:pt idx="36">
                  <c:v>16.427876096865393</c:v>
                </c:pt>
                <c:pt idx="37">
                  <c:v>16.427876096865393</c:v>
                </c:pt>
                <c:pt idx="38">
                  <c:v>16.427876096865393</c:v>
                </c:pt>
                <c:pt idx="39">
                  <c:v>16.427876096865393</c:v>
                </c:pt>
                <c:pt idx="40">
                  <c:v>16.427876096865393</c:v>
                </c:pt>
                <c:pt idx="41">
                  <c:v>16.427876096865393</c:v>
                </c:pt>
                <c:pt idx="42">
                  <c:v>16.427876096865393</c:v>
                </c:pt>
                <c:pt idx="43">
                  <c:v>16.427876096865393</c:v>
                </c:pt>
                <c:pt idx="44">
                  <c:v>16.427876096865393</c:v>
                </c:pt>
                <c:pt idx="45">
                  <c:v>17.547095802227719</c:v>
                </c:pt>
                <c:pt idx="46">
                  <c:v>17.547095802227719</c:v>
                </c:pt>
                <c:pt idx="47">
                  <c:v>17.547095802227719</c:v>
                </c:pt>
                <c:pt idx="48">
                  <c:v>17.547095802227719</c:v>
                </c:pt>
                <c:pt idx="49">
                  <c:v>17.547095802227719</c:v>
                </c:pt>
                <c:pt idx="50">
                  <c:v>17.547095802227719</c:v>
                </c:pt>
                <c:pt idx="51">
                  <c:v>17.547095802227719</c:v>
                </c:pt>
                <c:pt idx="52">
                  <c:v>17.547095802227719</c:v>
                </c:pt>
                <c:pt idx="53">
                  <c:v>17.547095802227719</c:v>
                </c:pt>
                <c:pt idx="54">
                  <c:v>18.480480961564261</c:v>
                </c:pt>
                <c:pt idx="55">
                  <c:v>18.480480961564261</c:v>
                </c:pt>
                <c:pt idx="56">
                  <c:v>18.480480961564261</c:v>
                </c:pt>
                <c:pt idx="57">
                  <c:v>18.480480961564261</c:v>
                </c:pt>
                <c:pt idx="58">
                  <c:v>18.480480961564261</c:v>
                </c:pt>
                <c:pt idx="59">
                  <c:v>18.480480961564261</c:v>
                </c:pt>
                <c:pt idx="60">
                  <c:v>18.480480961564261</c:v>
                </c:pt>
                <c:pt idx="61">
                  <c:v>18.480480961564261</c:v>
                </c:pt>
                <c:pt idx="62">
                  <c:v>18.480480961564261</c:v>
                </c:pt>
                <c:pt idx="63">
                  <c:v>19.205048534524401</c:v>
                </c:pt>
                <c:pt idx="64">
                  <c:v>19.205048534524401</c:v>
                </c:pt>
                <c:pt idx="65">
                  <c:v>19.205048534524401</c:v>
                </c:pt>
                <c:pt idx="66">
                  <c:v>19.205048534524401</c:v>
                </c:pt>
                <c:pt idx="67">
                  <c:v>19.205048534524401</c:v>
                </c:pt>
                <c:pt idx="68">
                  <c:v>19.205048534524401</c:v>
                </c:pt>
                <c:pt idx="69">
                  <c:v>19.205048534524401</c:v>
                </c:pt>
                <c:pt idx="70">
                  <c:v>19.205048534524401</c:v>
                </c:pt>
                <c:pt idx="71">
                  <c:v>19.205048534524401</c:v>
                </c:pt>
                <c:pt idx="72">
                  <c:v>19.702957262759966</c:v>
                </c:pt>
                <c:pt idx="73">
                  <c:v>19.702957262759966</c:v>
                </c:pt>
                <c:pt idx="74">
                  <c:v>19.702957262759966</c:v>
                </c:pt>
                <c:pt idx="75">
                  <c:v>19.702957262759966</c:v>
                </c:pt>
                <c:pt idx="76">
                  <c:v>19.702957262759966</c:v>
                </c:pt>
                <c:pt idx="77">
                  <c:v>19.702957262759966</c:v>
                </c:pt>
                <c:pt idx="78">
                  <c:v>19.702957262759966</c:v>
                </c:pt>
                <c:pt idx="79">
                  <c:v>19.702957262759966</c:v>
                </c:pt>
                <c:pt idx="80">
                  <c:v>19.702957262759966</c:v>
                </c:pt>
                <c:pt idx="81">
                  <c:v>19.961946980917453</c:v>
                </c:pt>
                <c:pt idx="82">
                  <c:v>19.961946980917453</c:v>
                </c:pt>
                <c:pt idx="83">
                  <c:v>19.961946980917453</c:v>
                </c:pt>
                <c:pt idx="84">
                  <c:v>19.961946980917453</c:v>
                </c:pt>
                <c:pt idx="85">
                  <c:v>19.961946980917453</c:v>
                </c:pt>
                <c:pt idx="86">
                  <c:v>19.961946980917453</c:v>
                </c:pt>
                <c:pt idx="87">
                  <c:v>19.961946980917453</c:v>
                </c:pt>
                <c:pt idx="88">
                  <c:v>19.961946980917453</c:v>
                </c:pt>
                <c:pt idx="89">
                  <c:v>19.961946980917453</c:v>
                </c:pt>
                <c:pt idx="90">
                  <c:v>19.975640502598242</c:v>
                </c:pt>
                <c:pt idx="91">
                  <c:v>19.975640502598242</c:v>
                </c:pt>
                <c:pt idx="92">
                  <c:v>19.975640502598242</c:v>
                </c:pt>
                <c:pt idx="93">
                  <c:v>19.975640502598242</c:v>
                </c:pt>
                <c:pt idx="94">
                  <c:v>19.975640502598242</c:v>
                </c:pt>
                <c:pt idx="95">
                  <c:v>19.975640502598242</c:v>
                </c:pt>
                <c:pt idx="96">
                  <c:v>19.975640502598242</c:v>
                </c:pt>
                <c:pt idx="97">
                  <c:v>19.975640502598242</c:v>
                </c:pt>
                <c:pt idx="98">
                  <c:v>19.975640502598242</c:v>
                </c:pt>
                <c:pt idx="99">
                  <c:v>19.74370064785235</c:v>
                </c:pt>
                <c:pt idx="100">
                  <c:v>19.74370064785235</c:v>
                </c:pt>
                <c:pt idx="101">
                  <c:v>19.74370064785235</c:v>
                </c:pt>
                <c:pt idx="102">
                  <c:v>19.74370064785235</c:v>
                </c:pt>
                <c:pt idx="103">
                  <c:v>19.74370064785235</c:v>
                </c:pt>
                <c:pt idx="104">
                  <c:v>19.74370064785235</c:v>
                </c:pt>
                <c:pt idx="105">
                  <c:v>19.74370064785235</c:v>
                </c:pt>
                <c:pt idx="106">
                  <c:v>19.74370064785235</c:v>
                </c:pt>
                <c:pt idx="107">
                  <c:v>19.74370064785235</c:v>
                </c:pt>
                <c:pt idx="108">
                  <c:v>19.271838545667876</c:v>
                </c:pt>
                <c:pt idx="109">
                  <c:v>19.271838545667876</c:v>
                </c:pt>
                <c:pt idx="110">
                  <c:v>19.271838545667876</c:v>
                </c:pt>
                <c:pt idx="111">
                  <c:v>19.271838545667876</c:v>
                </c:pt>
                <c:pt idx="112">
                  <c:v>19.271838545667876</c:v>
                </c:pt>
                <c:pt idx="113">
                  <c:v>19.271838545667876</c:v>
                </c:pt>
                <c:pt idx="114">
                  <c:v>19.271838545667876</c:v>
                </c:pt>
                <c:pt idx="115">
                  <c:v>19.271838545667876</c:v>
                </c:pt>
                <c:pt idx="116">
                  <c:v>19.271838545667876</c:v>
                </c:pt>
                <c:pt idx="117">
                  <c:v>18.571673007021126</c:v>
                </c:pt>
                <c:pt idx="118">
                  <c:v>18.571673007021126</c:v>
                </c:pt>
                <c:pt idx="119">
                  <c:v>18.571673007021126</c:v>
                </c:pt>
                <c:pt idx="120">
                  <c:v>18.571673007021126</c:v>
                </c:pt>
                <c:pt idx="121">
                  <c:v>18.571673007021126</c:v>
                </c:pt>
                <c:pt idx="122">
                  <c:v>18.571673007021126</c:v>
                </c:pt>
                <c:pt idx="123">
                  <c:v>18.571673007021126</c:v>
                </c:pt>
                <c:pt idx="124">
                  <c:v>18.571673007021126</c:v>
                </c:pt>
                <c:pt idx="125">
                  <c:v>18.571673007021126</c:v>
                </c:pt>
                <c:pt idx="126">
                  <c:v>17.660444431189781</c:v>
                </c:pt>
                <c:pt idx="127">
                  <c:v>17.660444431189781</c:v>
                </c:pt>
                <c:pt idx="128">
                  <c:v>17.660444431189781</c:v>
                </c:pt>
                <c:pt idx="129">
                  <c:v>17.660444431189781</c:v>
                </c:pt>
                <c:pt idx="130">
                  <c:v>17.660444431189781</c:v>
                </c:pt>
                <c:pt idx="131">
                  <c:v>17.660444431189781</c:v>
                </c:pt>
                <c:pt idx="132">
                  <c:v>17.660444431189781</c:v>
                </c:pt>
                <c:pt idx="133">
                  <c:v>17.660444431189781</c:v>
                </c:pt>
                <c:pt idx="134">
                  <c:v>17.660444431189781</c:v>
                </c:pt>
                <c:pt idx="135">
                  <c:v>16.560590289905072</c:v>
                </c:pt>
                <c:pt idx="136">
                  <c:v>16.560590289905072</c:v>
                </c:pt>
                <c:pt idx="137">
                  <c:v>16.560590289905072</c:v>
                </c:pt>
                <c:pt idx="138">
                  <c:v>16.560590289905072</c:v>
                </c:pt>
                <c:pt idx="139">
                  <c:v>16.560590289905072</c:v>
                </c:pt>
                <c:pt idx="140">
                  <c:v>16.560590289905072</c:v>
                </c:pt>
                <c:pt idx="141">
                  <c:v>16.560590289905072</c:v>
                </c:pt>
                <c:pt idx="142">
                  <c:v>16.560590289905072</c:v>
                </c:pt>
                <c:pt idx="143">
                  <c:v>16.560590289905072</c:v>
                </c:pt>
                <c:pt idx="144">
                  <c:v>15.299192642332049</c:v>
                </c:pt>
                <c:pt idx="145">
                  <c:v>15.299192642332049</c:v>
                </c:pt>
                <c:pt idx="146">
                  <c:v>15.299192642332049</c:v>
                </c:pt>
                <c:pt idx="147">
                  <c:v>15.299192642332049</c:v>
                </c:pt>
                <c:pt idx="148">
                  <c:v>15.299192642332049</c:v>
                </c:pt>
                <c:pt idx="149">
                  <c:v>15.299192642332049</c:v>
                </c:pt>
                <c:pt idx="150">
                  <c:v>15.299192642332049</c:v>
                </c:pt>
                <c:pt idx="151">
                  <c:v>15.299192642332049</c:v>
                </c:pt>
                <c:pt idx="152">
                  <c:v>15.299192642332049</c:v>
                </c:pt>
                <c:pt idx="153">
                  <c:v>13.907311284892742</c:v>
                </c:pt>
                <c:pt idx="154">
                  <c:v>13.907311284892742</c:v>
                </c:pt>
                <c:pt idx="155">
                  <c:v>13.907311284892742</c:v>
                </c:pt>
                <c:pt idx="156">
                  <c:v>13.907311284892742</c:v>
                </c:pt>
                <c:pt idx="157">
                  <c:v>13.907311284892742</c:v>
                </c:pt>
                <c:pt idx="158">
                  <c:v>13.907311284892742</c:v>
                </c:pt>
                <c:pt idx="159">
                  <c:v>13.907311284892742</c:v>
                </c:pt>
                <c:pt idx="160">
                  <c:v>13.907311284892742</c:v>
                </c:pt>
                <c:pt idx="161">
                  <c:v>13.907311284892742</c:v>
                </c:pt>
                <c:pt idx="162">
                  <c:v>12.419218955996676</c:v>
                </c:pt>
                <c:pt idx="163">
                  <c:v>12.419218955996676</c:v>
                </c:pt>
                <c:pt idx="164">
                  <c:v>12.419218955996676</c:v>
                </c:pt>
                <c:pt idx="165">
                  <c:v>12.419218955996676</c:v>
                </c:pt>
                <c:pt idx="166">
                  <c:v>12.419218955996676</c:v>
                </c:pt>
                <c:pt idx="167">
                  <c:v>12.419218955996676</c:v>
                </c:pt>
                <c:pt idx="168">
                  <c:v>12.419218955996676</c:v>
                </c:pt>
                <c:pt idx="169">
                  <c:v>12.419218955996676</c:v>
                </c:pt>
                <c:pt idx="170">
                  <c:v>12.419218955996676</c:v>
                </c:pt>
                <c:pt idx="171">
                  <c:v>10.871557427476587</c:v>
                </c:pt>
                <c:pt idx="172">
                  <c:v>10.871557427476587</c:v>
                </c:pt>
                <c:pt idx="173">
                  <c:v>10.871557427476587</c:v>
                </c:pt>
                <c:pt idx="174">
                  <c:v>10.871557427476587</c:v>
                </c:pt>
                <c:pt idx="175">
                  <c:v>10.871557427476587</c:v>
                </c:pt>
                <c:pt idx="176">
                  <c:v>10.871557427476587</c:v>
                </c:pt>
                <c:pt idx="177">
                  <c:v>10.871557427476587</c:v>
                </c:pt>
                <c:pt idx="178">
                  <c:v>10.871557427476587</c:v>
                </c:pt>
                <c:pt idx="179">
                  <c:v>10.871557427476587</c:v>
                </c:pt>
                <c:pt idx="180">
                  <c:v>9.3024352625587525</c:v>
                </c:pt>
                <c:pt idx="181">
                  <c:v>9.3024352625587525</c:v>
                </c:pt>
                <c:pt idx="182">
                  <c:v>9.3024352625587525</c:v>
                </c:pt>
                <c:pt idx="183">
                  <c:v>9.3024352625587525</c:v>
                </c:pt>
                <c:pt idx="184">
                  <c:v>9.3024352625587525</c:v>
                </c:pt>
                <c:pt idx="185">
                  <c:v>9.3024352625587525</c:v>
                </c:pt>
                <c:pt idx="186">
                  <c:v>9.3024352625587525</c:v>
                </c:pt>
                <c:pt idx="187">
                  <c:v>9.3024352625587525</c:v>
                </c:pt>
                <c:pt idx="188">
                  <c:v>9.3024352625587525</c:v>
                </c:pt>
                <c:pt idx="189">
                  <c:v>7.7504894565613505</c:v>
                </c:pt>
                <c:pt idx="190">
                  <c:v>7.7504894565613505</c:v>
                </c:pt>
                <c:pt idx="191">
                  <c:v>7.7504894565613505</c:v>
                </c:pt>
                <c:pt idx="192">
                  <c:v>7.7504894565613505</c:v>
                </c:pt>
                <c:pt idx="193">
                  <c:v>7.7504894565613505</c:v>
                </c:pt>
                <c:pt idx="194">
                  <c:v>7.7504894565613505</c:v>
                </c:pt>
                <c:pt idx="195">
                  <c:v>7.7504894565613505</c:v>
                </c:pt>
                <c:pt idx="196">
                  <c:v>7.7504894565613505</c:v>
                </c:pt>
                <c:pt idx="197">
                  <c:v>7.7504894565613505</c:v>
                </c:pt>
                <c:pt idx="198">
                  <c:v>6.2539340658408804</c:v>
                </c:pt>
                <c:pt idx="199">
                  <c:v>6.2539340658408804</c:v>
                </c:pt>
                <c:pt idx="200">
                  <c:v>6.2539340658408804</c:v>
                </c:pt>
                <c:pt idx="201">
                  <c:v>6.2539340658408804</c:v>
                </c:pt>
                <c:pt idx="202">
                  <c:v>6.2539340658408804</c:v>
                </c:pt>
                <c:pt idx="203">
                  <c:v>6.2539340658408804</c:v>
                </c:pt>
                <c:pt idx="204">
                  <c:v>6.2539340658408804</c:v>
                </c:pt>
                <c:pt idx="205">
                  <c:v>6.2539340658408804</c:v>
                </c:pt>
                <c:pt idx="206">
                  <c:v>6.2539340658408804</c:v>
                </c:pt>
                <c:pt idx="207">
                  <c:v>4.8496192508994582</c:v>
                </c:pt>
                <c:pt idx="208">
                  <c:v>4.8496192508994582</c:v>
                </c:pt>
                <c:pt idx="209">
                  <c:v>4.8496192508994582</c:v>
                </c:pt>
                <c:pt idx="210">
                  <c:v>4.8496192508994582</c:v>
                </c:pt>
                <c:pt idx="211">
                  <c:v>4.8496192508994582</c:v>
                </c:pt>
                <c:pt idx="212">
                  <c:v>4.8496192508994582</c:v>
                </c:pt>
                <c:pt idx="213">
                  <c:v>4.8496192508994582</c:v>
                </c:pt>
                <c:pt idx="214">
                  <c:v>4.8496192508994582</c:v>
                </c:pt>
                <c:pt idx="215">
                  <c:v>4.8496192508994582</c:v>
                </c:pt>
                <c:pt idx="216">
                  <c:v>3.5721239031346075</c:v>
                </c:pt>
                <c:pt idx="217">
                  <c:v>3.5721239031346075</c:v>
                </c:pt>
                <c:pt idx="218">
                  <c:v>3.5721239031346075</c:v>
                </c:pt>
                <c:pt idx="219">
                  <c:v>3.5721239031346075</c:v>
                </c:pt>
                <c:pt idx="220">
                  <c:v>3.5721239031346075</c:v>
                </c:pt>
                <c:pt idx="221">
                  <c:v>3.5721239031346075</c:v>
                </c:pt>
                <c:pt idx="222">
                  <c:v>3.5721239031346075</c:v>
                </c:pt>
                <c:pt idx="223">
                  <c:v>3.5721239031346075</c:v>
                </c:pt>
                <c:pt idx="224">
                  <c:v>3.5721239031346075</c:v>
                </c:pt>
                <c:pt idx="225">
                  <c:v>2.4529041977722832</c:v>
                </c:pt>
                <c:pt idx="226">
                  <c:v>2.4529041977722832</c:v>
                </c:pt>
                <c:pt idx="227">
                  <c:v>2.4529041977722832</c:v>
                </c:pt>
                <c:pt idx="228">
                  <c:v>2.4529041977722832</c:v>
                </c:pt>
                <c:pt idx="229">
                  <c:v>2.4529041977722832</c:v>
                </c:pt>
                <c:pt idx="230">
                  <c:v>2.4529041977722832</c:v>
                </c:pt>
                <c:pt idx="231">
                  <c:v>2.4529041977722832</c:v>
                </c:pt>
                <c:pt idx="232">
                  <c:v>2.4529041977722832</c:v>
                </c:pt>
                <c:pt idx="233">
                  <c:v>2.4529041977722832</c:v>
                </c:pt>
                <c:pt idx="234">
                  <c:v>1.5195190384357407</c:v>
                </c:pt>
                <c:pt idx="235">
                  <c:v>1.5195190384357407</c:v>
                </c:pt>
                <c:pt idx="236">
                  <c:v>1.5195190384357407</c:v>
                </c:pt>
                <c:pt idx="237">
                  <c:v>1.5195190384357407</c:v>
                </c:pt>
                <c:pt idx="238">
                  <c:v>1.5195190384357407</c:v>
                </c:pt>
                <c:pt idx="239">
                  <c:v>1.5195190384357407</c:v>
                </c:pt>
                <c:pt idx="240">
                  <c:v>1.5195190384357407</c:v>
                </c:pt>
                <c:pt idx="241">
                  <c:v>1.5195190384357407</c:v>
                </c:pt>
                <c:pt idx="242">
                  <c:v>1.5195190384357407</c:v>
                </c:pt>
                <c:pt idx="243">
                  <c:v>0.79495146547559692</c:v>
                </c:pt>
                <c:pt idx="244">
                  <c:v>0.79495146547559692</c:v>
                </c:pt>
                <c:pt idx="245">
                  <c:v>0.79495146547559692</c:v>
                </c:pt>
                <c:pt idx="246">
                  <c:v>0.79495146547559692</c:v>
                </c:pt>
                <c:pt idx="247">
                  <c:v>0.79495146547559692</c:v>
                </c:pt>
                <c:pt idx="248">
                  <c:v>0.79495146547559692</c:v>
                </c:pt>
                <c:pt idx="249">
                  <c:v>0.79495146547559692</c:v>
                </c:pt>
                <c:pt idx="250">
                  <c:v>0.79495146547559692</c:v>
                </c:pt>
                <c:pt idx="251">
                  <c:v>0.79495146547559692</c:v>
                </c:pt>
                <c:pt idx="252">
                  <c:v>0.29704273724003549</c:v>
                </c:pt>
                <c:pt idx="253">
                  <c:v>0.29704273724003549</c:v>
                </c:pt>
                <c:pt idx="254">
                  <c:v>0.29704273724003549</c:v>
                </c:pt>
                <c:pt idx="255">
                  <c:v>0.29704273724003549</c:v>
                </c:pt>
                <c:pt idx="256">
                  <c:v>0.29704273724003549</c:v>
                </c:pt>
                <c:pt idx="257">
                  <c:v>0.29704273724003549</c:v>
                </c:pt>
                <c:pt idx="258">
                  <c:v>0.29704273724003549</c:v>
                </c:pt>
                <c:pt idx="259">
                  <c:v>0.29704273724003549</c:v>
                </c:pt>
                <c:pt idx="260">
                  <c:v>0.29704273724003549</c:v>
                </c:pt>
                <c:pt idx="261">
                  <c:v>3.8053019082544992E-2</c:v>
                </c:pt>
                <c:pt idx="262">
                  <c:v>3.8053019082544992E-2</c:v>
                </c:pt>
                <c:pt idx="263">
                  <c:v>3.8053019082544992E-2</c:v>
                </c:pt>
                <c:pt idx="264">
                  <c:v>3.8053019082544992E-2</c:v>
                </c:pt>
                <c:pt idx="265">
                  <c:v>3.8053019082544992E-2</c:v>
                </c:pt>
                <c:pt idx="266">
                  <c:v>3.8053019082544992E-2</c:v>
                </c:pt>
                <c:pt idx="267">
                  <c:v>3.8053019082544992E-2</c:v>
                </c:pt>
                <c:pt idx="268">
                  <c:v>3.8053019082544992E-2</c:v>
                </c:pt>
                <c:pt idx="269">
                  <c:v>3.8053019082544992E-2</c:v>
                </c:pt>
                <c:pt idx="270">
                  <c:v>2.4359497401757579E-2</c:v>
                </c:pt>
                <c:pt idx="271">
                  <c:v>2.4359497401757579E-2</c:v>
                </c:pt>
                <c:pt idx="272">
                  <c:v>2.4359497401757579E-2</c:v>
                </c:pt>
                <c:pt idx="273">
                  <c:v>2.4359497401757579E-2</c:v>
                </c:pt>
                <c:pt idx="274">
                  <c:v>2.4359497401757579E-2</c:v>
                </c:pt>
                <c:pt idx="275">
                  <c:v>2.4359497401757579E-2</c:v>
                </c:pt>
                <c:pt idx="276">
                  <c:v>2.4359497401757579E-2</c:v>
                </c:pt>
                <c:pt idx="277">
                  <c:v>2.4359497401757579E-2</c:v>
                </c:pt>
                <c:pt idx="278">
                  <c:v>2.4359497401757579E-2</c:v>
                </c:pt>
                <c:pt idx="279">
                  <c:v>0.25629935214764821</c:v>
                </c:pt>
                <c:pt idx="280">
                  <c:v>0.25629935214764821</c:v>
                </c:pt>
                <c:pt idx="281">
                  <c:v>0.25629935214764821</c:v>
                </c:pt>
                <c:pt idx="282">
                  <c:v>0.25629935214764821</c:v>
                </c:pt>
                <c:pt idx="283">
                  <c:v>0.25629935214764821</c:v>
                </c:pt>
                <c:pt idx="284">
                  <c:v>0.25629935214764821</c:v>
                </c:pt>
                <c:pt idx="285">
                  <c:v>0.25629935214764821</c:v>
                </c:pt>
                <c:pt idx="286">
                  <c:v>0.25629935214764821</c:v>
                </c:pt>
                <c:pt idx="287">
                  <c:v>0.25629935214764821</c:v>
                </c:pt>
                <c:pt idx="288">
                  <c:v>0.72816145433212576</c:v>
                </c:pt>
                <c:pt idx="289">
                  <c:v>0.72816145433212576</c:v>
                </c:pt>
                <c:pt idx="290">
                  <c:v>0.72816145433212576</c:v>
                </c:pt>
                <c:pt idx="291">
                  <c:v>0.72816145433212576</c:v>
                </c:pt>
                <c:pt idx="292">
                  <c:v>0.72816145433212576</c:v>
                </c:pt>
                <c:pt idx="293">
                  <c:v>0.72816145433212576</c:v>
                </c:pt>
                <c:pt idx="294">
                  <c:v>0.72816145433212576</c:v>
                </c:pt>
                <c:pt idx="295">
                  <c:v>0.72816145433212576</c:v>
                </c:pt>
                <c:pt idx="296">
                  <c:v>0.72816145433212576</c:v>
                </c:pt>
                <c:pt idx="297">
                  <c:v>1.4283269929788762</c:v>
                </c:pt>
                <c:pt idx="298">
                  <c:v>1.4283269929788762</c:v>
                </c:pt>
                <c:pt idx="299">
                  <c:v>1.4283269929788762</c:v>
                </c:pt>
                <c:pt idx="300">
                  <c:v>1.4283269929788762</c:v>
                </c:pt>
                <c:pt idx="301">
                  <c:v>1.4283269929788762</c:v>
                </c:pt>
                <c:pt idx="302">
                  <c:v>1.4283269929788762</c:v>
                </c:pt>
                <c:pt idx="303">
                  <c:v>1.4283269929788762</c:v>
                </c:pt>
                <c:pt idx="304">
                  <c:v>1.4283269929788762</c:v>
                </c:pt>
                <c:pt idx="305">
                  <c:v>1.4283269929788762</c:v>
                </c:pt>
                <c:pt idx="306">
                  <c:v>2.3395555688102192</c:v>
                </c:pt>
                <c:pt idx="307">
                  <c:v>2.3395555688102192</c:v>
                </c:pt>
                <c:pt idx="308">
                  <c:v>2.3395555688102192</c:v>
                </c:pt>
                <c:pt idx="309">
                  <c:v>2.3395555688102192</c:v>
                </c:pt>
                <c:pt idx="310">
                  <c:v>2.3395555688102192</c:v>
                </c:pt>
                <c:pt idx="311">
                  <c:v>2.3395555688102192</c:v>
                </c:pt>
                <c:pt idx="312">
                  <c:v>2.3395555688102192</c:v>
                </c:pt>
                <c:pt idx="313">
                  <c:v>2.3395555688102192</c:v>
                </c:pt>
                <c:pt idx="314">
                  <c:v>2.3395555688102192</c:v>
                </c:pt>
                <c:pt idx="315">
                  <c:v>3.4394097100949264</c:v>
                </c:pt>
                <c:pt idx="316">
                  <c:v>3.4394097100949264</c:v>
                </c:pt>
                <c:pt idx="317">
                  <c:v>3.4394097100949264</c:v>
                </c:pt>
                <c:pt idx="318">
                  <c:v>3.4394097100949264</c:v>
                </c:pt>
                <c:pt idx="319">
                  <c:v>3.4394097100949264</c:v>
                </c:pt>
                <c:pt idx="320">
                  <c:v>3.4394097100949264</c:v>
                </c:pt>
                <c:pt idx="321">
                  <c:v>3.4394097100949264</c:v>
                </c:pt>
                <c:pt idx="322">
                  <c:v>3.4394097100949264</c:v>
                </c:pt>
                <c:pt idx="323">
                  <c:v>3.4394097100949264</c:v>
                </c:pt>
                <c:pt idx="324">
                  <c:v>4.7008073576679426</c:v>
                </c:pt>
                <c:pt idx="325">
                  <c:v>4.7008073576679426</c:v>
                </c:pt>
                <c:pt idx="326">
                  <c:v>4.7008073576679426</c:v>
                </c:pt>
                <c:pt idx="327">
                  <c:v>4.7008073576679426</c:v>
                </c:pt>
                <c:pt idx="328">
                  <c:v>4.7008073576679426</c:v>
                </c:pt>
                <c:pt idx="329">
                  <c:v>4.7008073576679426</c:v>
                </c:pt>
                <c:pt idx="330">
                  <c:v>4.7008073576679426</c:v>
                </c:pt>
                <c:pt idx="331">
                  <c:v>4.7008073576679426</c:v>
                </c:pt>
                <c:pt idx="332">
                  <c:v>4.7008073576679426</c:v>
                </c:pt>
                <c:pt idx="333">
                  <c:v>6.0926887151072524</c:v>
                </c:pt>
                <c:pt idx="334">
                  <c:v>6.0926887151072524</c:v>
                </c:pt>
                <c:pt idx="335">
                  <c:v>6.0926887151072524</c:v>
                </c:pt>
                <c:pt idx="336">
                  <c:v>6.0926887151072524</c:v>
                </c:pt>
                <c:pt idx="337">
                  <c:v>6.0926887151072524</c:v>
                </c:pt>
                <c:pt idx="338">
                  <c:v>6.0926887151072524</c:v>
                </c:pt>
                <c:pt idx="339">
                  <c:v>6.0926887151072524</c:v>
                </c:pt>
                <c:pt idx="340">
                  <c:v>6.0926887151072524</c:v>
                </c:pt>
                <c:pt idx="341">
                  <c:v>6.0926887151072524</c:v>
                </c:pt>
                <c:pt idx="342">
                  <c:v>7.5807810440033219</c:v>
                </c:pt>
                <c:pt idx="343">
                  <c:v>7.5807810440033219</c:v>
                </c:pt>
                <c:pt idx="344">
                  <c:v>7.5807810440033219</c:v>
                </c:pt>
                <c:pt idx="345">
                  <c:v>7.5807810440033219</c:v>
                </c:pt>
                <c:pt idx="346">
                  <c:v>7.5807810440033219</c:v>
                </c:pt>
                <c:pt idx="347">
                  <c:v>7.5807810440033219</c:v>
                </c:pt>
                <c:pt idx="348">
                  <c:v>7.5807810440033219</c:v>
                </c:pt>
                <c:pt idx="349">
                  <c:v>7.5807810440033219</c:v>
                </c:pt>
                <c:pt idx="350">
                  <c:v>7.5807810440033219</c:v>
                </c:pt>
                <c:pt idx="351">
                  <c:v>9.1284425725234168</c:v>
                </c:pt>
                <c:pt idx="352">
                  <c:v>9.1284425725234168</c:v>
                </c:pt>
                <c:pt idx="353">
                  <c:v>9.1284425725234168</c:v>
                </c:pt>
                <c:pt idx="354">
                  <c:v>9.1284425725234168</c:v>
                </c:pt>
                <c:pt idx="355">
                  <c:v>9.1284425725234168</c:v>
                </c:pt>
                <c:pt idx="356">
                  <c:v>9.1284425725234168</c:v>
                </c:pt>
                <c:pt idx="357">
                  <c:v>9.1284425725234168</c:v>
                </c:pt>
                <c:pt idx="358">
                  <c:v>9.1284425725234168</c:v>
                </c:pt>
                <c:pt idx="359">
                  <c:v>9.1284425725234168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342080"/>
        <c:axId val="112342656"/>
      </c:scatterChart>
      <c:valAx>
        <c:axId val="112342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time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2342656"/>
        <c:crosses val="autoZero"/>
        <c:crossBetween val="midCat"/>
      </c:valAx>
      <c:valAx>
        <c:axId val="112342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Voltage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234208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10/20/2015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Much of nuclear electronics has been standardized to the point where you don’t actually need to know what is in the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 you need to know is the logic of how given devices/module</a:t>
            </a:r>
            <a:r>
              <a:rPr lang="en-US" baseline="0" dirty="0" smtClean="0"/>
              <a:t> works.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 many of you can use and ADC? How many can build an ADC?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From</a:t>
            </a:r>
            <a:r>
              <a:rPr lang="en-US" baseline="0" dirty="0" smtClean="0"/>
              <a:t> an electronics perspective, a detector is a current source with a large internal resistance and small capacitance</a:t>
            </a:r>
            <a:endParaRPr lang="en-US" dirty="0" smtClean="0"/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72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 is the dielectric constant of the insulator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1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At the end, the cable is charged.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</a:t>
            </a:r>
            <a:r>
              <a:rPr lang="en-US" baseline="0" dirty="0" smtClean="0"/>
              <a:t> normally talk about terminating the cable but we’re really terminating the device.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the input impedance doesn’t match the characteristic impedance of the cable, the input has to be brought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the Fourier transform or frequency spectrum of the pulse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𝑔(𝜔)</a:t>
                </a:r>
                <a:r>
                  <a:rPr lang="en-US" dirty="0" smtClean="0"/>
                  <a:t> is the Fourier transform or frequency spectrum of the pulse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𝜔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the Fourier transform or frequency spectrum of the pulse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Negative frequencies are imaginary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𝑔(𝜔)</a:t>
                </a:r>
                <a:r>
                  <a:rPr lang="en-US" dirty="0" smtClean="0"/>
                  <a:t> is the Fourier transform or frequency spectrum of the pulse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Negative frequencies are imaginary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for class thoughts before revealing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50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 smtClean="0"/>
              <a:t>Ask about the Existence</a:t>
            </a:r>
            <a:r>
              <a:rPr lang="en-US" i="0" baseline="0" dirty="0" smtClean="0"/>
              <a:t> attribute</a:t>
            </a:r>
            <a:endParaRPr lang="en-US" i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Baseline</a:t>
            </a:r>
            <a:r>
              <a:rPr lang="en-US" dirty="0" smtClean="0"/>
              <a:t>. The voltage or current level to which the pulse decays.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Pulse Height or Amplitude</a:t>
            </a:r>
            <a:r>
              <a:rPr lang="en-US" dirty="0" smtClean="0"/>
              <a:t>. The amplitude is the height of the pulse as measured from its maximum value to the instantaneous baseline below this peak.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Signal Width</a:t>
            </a:r>
            <a:r>
              <a:rPr lang="en-US" dirty="0" smtClean="0"/>
              <a:t>. The full width of the signal usually taken at the half-maximum of the signal (FWHM).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Leading Edge</a:t>
            </a:r>
            <a:r>
              <a:rPr lang="en-US" dirty="0" smtClean="0"/>
              <a:t>. The leading edge is that flank of the signal which comes first in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Falling Edge</a:t>
            </a:r>
            <a:r>
              <a:rPr lang="en-US" dirty="0" smtClean="0"/>
              <a:t>. The falling edge or tail is that flank which is last in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Rise Time</a:t>
            </a:r>
            <a:r>
              <a:rPr lang="en-US" dirty="0" smtClean="0"/>
              <a:t>. This is the time it takes for the pulse to rise from 10 to 90% of its full amplitude. The rise time essentially determines the rapidity of the signal and is extremely important for timing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 smtClean="0"/>
              <a:t>Fall Time</a:t>
            </a:r>
            <a:r>
              <a:rPr lang="en-US" dirty="0" smtClean="0"/>
              <a:t>. In analogy with rise time, the fall time is the time it takes for the signal to fall from 90 to 10% of its full amplitude.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67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digital signal generated from an analog signal. Only timing information and minimum energy survives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7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3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Double wide modules are important for large components like relays.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2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 data transfers occur in terms of direct memory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CAMAC, all messages were passed through and</a:t>
            </a:r>
            <a:r>
              <a:rPr lang="en-US" baseline="0" dirty="0" smtClean="0"/>
              <a:t> processed by the controller, in VME, the controller simply grants access to the </a:t>
            </a:r>
            <a:r>
              <a:rPr lang="en-US" baseline="0" dirty="0" err="1" smtClean="0"/>
              <a:t>dataway</a:t>
            </a:r>
            <a:r>
              <a:rPr lang="en-US" baseline="0" dirty="0" smtClean="0"/>
              <a:t> to both sides for the duration of the communication.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 PC interface, Controller just grants access to the module. You communicate directly to the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14:m>
                  <m:oMath xmlns:m="http://schemas.openxmlformats.org/officeDocument/2006/math">
                    <m:r>
                      <a:rPr lang="en-US" i="1" baseline="0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</a:t>
                </a:r>
                <a:r>
                  <a:rPr lang="en-US" baseline="0" dirty="0" smtClean="0"/>
                  <a:t> we perform a Fourier transform on the pulse we</a:t>
                </a:r>
                <a:r>
                  <a:rPr lang="en-US" dirty="0" smtClean="0"/>
                  <a:t> can see that the pulse contains a continuous spectrum</a:t>
                </a:r>
                <a:r>
                  <a:rPr lang="en-US" baseline="0" dirty="0" smtClean="0"/>
                  <a:t> of frequency components from 0 to </a:t>
                </a:r>
                <a:r>
                  <a:rPr lang="en-US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US" dirty="0" smtClean="0"/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As long as the bandwidth is sufficient, you can transmit anything over a transmission line.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7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7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Oct 20,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IsoSIM Lecture - Electronics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A227C2-4196-418D-8FB5-02E3E6165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8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Oct 20,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IsoSIM Lecture - Electronics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B09099-DC75-47EE-8760-4D0ADDAB2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27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Oct 20, 2015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IsoSIM Lecture - Electronics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FCEB9-E7B8-4818-B6D0-2E9C555A5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Oct 20, 2015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IsoSIM Lecture - Electronics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dorg.fnal.gov/ese/prep/introCamac.php" TargetMode="External"/><Relationship Id="rId2" Type="http://schemas.openxmlformats.org/officeDocument/2006/relationships/hyperlink" Target="http://link.springer.com/book/10.1007/978-3-642-57920-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eeexplore.ieee.org/xpl/tocresult.jsp?isnumber=4327008&amp;punumber=23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h-dep-ese.web.cern.ch/ph-dep-ese/crates/standards/Av23.pd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72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78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3.png"/><Relationship Id="rId7" Type="http://schemas.openxmlformats.org/officeDocument/2006/relationships/image" Target="../media/image63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9" Type="http://schemas.openxmlformats.org/officeDocument/2006/relationships/image" Target="../media/image4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6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60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500.png"/><Relationship Id="rId5" Type="http://schemas.openxmlformats.org/officeDocument/2006/relationships/image" Target="../media/image78.png"/><Relationship Id="rId10" Type="http://schemas.openxmlformats.org/officeDocument/2006/relationships/image" Target="../media/image490.png"/><Relationship Id="rId4" Type="http://schemas.openxmlformats.org/officeDocument/2006/relationships/image" Target="../media/image69.png"/><Relationship Id="rId9" Type="http://schemas.openxmlformats.org/officeDocument/2006/relationships/image" Target="../media/image4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2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50.png"/><Relationship Id="rId5" Type="http://schemas.openxmlformats.org/officeDocument/2006/relationships/image" Target="../media/image460.png"/><Relationship Id="rId10" Type="http://schemas.openxmlformats.org/officeDocument/2006/relationships/image" Target="../media/image540.png"/><Relationship Id="rId4" Type="http://schemas.openxmlformats.org/officeDocument/2006/relationships/image" Target="../media/image510.png"/><Relationship Id="rId9" Type="http://schemas.openxmlformats.org/officeDocument/2006/relationships/image" Target="../media/image53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Detector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Support Electronics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D. Lascar | Postdoctoral Fellow | TRIUMF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028656" y="4572000"/>
            <a:ext cx="1905000" cy="1676400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7028656" y="914400"/>
            <a:ext cx="1905000" cy="1676400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28656" y="2743200"/>
            <a:ext cx="1905000" cy="1676400"/>
          </a:xfrm>
        </p:spPr>
      </p:sp>
    </p:spTree>
    <p:extLst>
      <p:ext uri="{BB962C8B-B14F-4D97-AF65-F5344CB8AC3E}">
        <p14:creationId xmlns:p14="http://schemas.microsoft.com/office/powerpoint/2010/main" val="308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21455"/>
                <a:ext cx="8229600" cy="551995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Simple trigger solution: Sum </a:t>
                </a:r>
                <a:r>
                  <a:rPr lang="en-US" sz="2400" dirty="0"/>
                  <a:t>all the energy in a row when not vetoed by </a:t>
                </a:r>
                <a:r>
                  <a:rPr lang="en-US" sz="2400" dirty="0" smtClean="0"/>
                  <a:t>the scintillator</a:t>
                </a:r>
                <a:r>
                  <a:rPr lang="en-US" sz="2400" dirty="0"/>
                  <a:t>. </a:t>
                </a:r>
                <a:endParaRPr lang="en-US" sz="2400" dirty="0" smtClean="0"/>
              </a:p>
              <a:p>
                <a:pPr lvl="1"/>
                <a:r>
                  <a:rPr lang="en-US" sz="2000" dirty="0" smtClean="0"/>
                  <a:t>If </a:t>
                </a:r>
                <a:r>
                  <a:rPr lang="en-US" sz="2000" dirty="0"/>
                  <a:t>any row exceeds 300 MeV it’s a good event</a:t>
                </a:r>
                <a:r>
                  <a:rPr lang="en-US" sz="2000" dirty="0" smtClean="0"/>
                  <a:t>.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Trigger will </a:t>
                </a:r>
                <a:r>
                  <a:rPr lang="en-US" dirty="0"/>
                  <a:t>exclude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dirty="0" smtClean="0"/>
                  <a:t>’s &amp; soft-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spray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Trigger inefficient </a:t>
                </a:r>
                <a:r>
                  <a:rPr lang="en-US" dirty="0"/>
                  <a:t>when a good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spreads </a:t>
                </a:r>
                <a:r>
                  <a:rPr lang="en-US" dirty="0" smtClean="0"/>
                  <a:t> </a:t>
                </a:r>
                <a:r>
                  <a:rPr lang="en-US" dirty="0"/>
                  <a:t>energy between two rows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21455"/>
                <a:ext cx="8229600" cy="5519958"/>
              </a:xfrm>
              <a:blipFill rotWithShape="1">
                <a:blip r:embed="rId2"/>
                <a:stretch>
                  <a:fillRect l="-1259" t="-1436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3706"/>
            <a:ext cx="8229600" cy="605977"/>
          </a:xfrm>
        </p:spPr>
        <p:txBody>
          <a:bodyPr/>
          <a:lstStyle/>
          <a:p>
            <a:r>
              <a:rPr lang="en-US" dirty="0" smtClean="0"/>
              <a:t>Neutral rows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8" y="1713702"/>
            <a:ext cx="6488524" cy="27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52842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2975"/>
                <a:ext cx="8229600" cy="521580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Better </a:t>
                </a:r>
                <a:r>
                  <a:rPr lang="en-US" sz="2400" dirty="0"/>
                  <a:t>trigger </a:t>
                </a:r>
                <a:r>
                  <a:rPr lang="en-US" sz="2400" dirty="0" smtClean="0"/>
                  <a:t>sums </a:t>
                </a:r>
                <a:r>
                  <a:rPr lang="en-US" sz="2400" dirty="0"/>
                  <a:t>all blocks not vetoed, but insist </a:t>
                </a:r>
                <a:r>
                  <a:rPr lang="en-US" sz="2400" dirty="0" smtClean="0"/>
                  <a:t>that each </a:t>
                </a:r>
                <a:r>
                  <a:rPr lang="en-US" sz="2400" dirty="0"/>
                  <a:t>cell exceed a 75 MeV </a:t>
                </a:r>
                <a:r>
                  <a:rPr lang="en-US" sz="2400" dirty="0" smtClean="0"/>
                  <a:t>threshold</a:t>
                </a:r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Excludes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dirty="0" smtClean="0"/>
                  <a:t>’s and soft-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dirty="0" smtClean="0"/>
                  <a:t> spray</a:t>
                </a:r>
              </a:p>
              <a:p>
                <a:r>
                  <a:rPr lang="en-US" sz="2400" dirty="0" smtClean="0"/>
                  <a:t>Better at finding 2-row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dirty="0" smtClean="0"/>
                  <a:t>’s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2975"/>
                <a:ext cx="8229600" cy="5215805"/>
              </a:xfrm>
              <a:blipFill rotWithShape="1">
                <a:blip r:embed="rId2"/>
                <a:stretch>
                  <a:fillRect l="-963" t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15" y="1767415"/>
            <a:ext cx="7240571" cy="309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942209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2214"/>
            <a:ext cx="8229600" cy="54071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</a:t>
            </a:r>
            <a:r>
              <a:rPr lang="en-US" i="1" dirty="0" smtClean="0"/>
              <a:t>gate </a:t>
            </a:r>
            <a:r>
              <a:rPr lang="en-US" dirty="0" smtClean="0"/>
              <a:t>is </a:t>
            </a:r>
            <a:r>
              <a:rPr lang="en-US" dirty="0"/>
              <a:t>a circuit element that operates on a binary </a:t>
            </a:r>
            <a:r>
              <a:rPr lang="en-US" dirty="0" smtClean="0"/>
              <a:t>signal</a:t>
            </a:r>
          </a:p>
          <a:p>
            <a:r>
              <a:rPr lang="en-US" dirty="0" smtClean="0"/>
              <a:t>Logic </a:t>
            </a:r>
            <a:r>
              <a:rPr lang="en-US" dirty="0"/>
              <a:t>operations typically </a:t>
            </a:r>
            <a:r>
              <a:rPr lang="en-US" dirty="0" smtClean="0"/>
              <a:t>have three </a:t>
            </a:r>
            <a:r>
              <a:rPr lang="en-US" dirty="0"/>
              <a:t>methods of description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Equation symbol</a:t>
            </a:r>
          </a:p>
          <a:p>
            <a:pPr lvl="1"/>
            <a:r>
              <a:rPr lang="en-US" dirty="0" smtClean="0"/>
              <a:t>Truth table</a:t>
            </a:r>
          </a:p>
          <a:p>
            <a:pPr lvl="1"/>
            <a:r>
              <a:rPr lang="en-US" dirty="0" smtClean="0"/>
              <a:t>Circuit symbol</a:t>
            </a:r>
          </a:p>
          <a:p>
            <a:r>
              <a:rPr lang="en-US" dirty="0"/>
              <a:t>When levels refer to Boolean </a:t>
            </a:r>
            <a:r>
              <a:rPr lang="en-US" dirty="0" smtClean="0"/>
              <a:t>expressions they </a:t>
            </a:r>
            <a:r>
              <a:rPr lang="en-US" dirty="0"/>
              <a:t>are referred to as </a:t>
            </a:r>
            <a:r>
              <a:rPr lang="en-US" i="1" dirty="0" smtClean="0"/>
              <a:t>True </a:t>
            </a:r>
            <a:r>
              <a:rPr lang="en-US" dirty="0" smtClean="0"/>
              <a:t>and </a:t>
            </a:r>
            <a:r>
              <a:rPr lang="en-US" i="1" dirty="0" smtClean="0"/>
              <a:t>False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Logic </a:t>
            </a:r>
            <a:r>
              <a:rPr lang="en-US" dirty="0"/>
              <a:t>levels are </a:t>
            </a:r>
            <a:r>
              <a:rPr lang="en-US" i="1" dirty="0" smtClean="0"/>
              <a:t>T</a:t>
            </a:r>
            <a:r>
              <a:rPr lang="en-US" dirty="0" smtClean="0"/>
              <a:t>=True &amp; </a:t>
            </a:r>
            <a:r>
              <a:rPr lang="en-US" i="1" dirty="0" smtClean="0"/>
              <a:t>F</a:t>
            </a:r>
            <a:r>
              <a:rPr lang="en-US" dirty="0" smtClean="0"/>
              <a:t>=False</a:t>
            </a:r>
            <a:endParaRPr lang="en-US" dirty="0"/>
          </a:p>
          <a:p>
            <a:pPr lvl="1"/>
            <a:r>
              <a:rPr lang="en-US" dirty="0"/>
              <a:t>Binary levels are </a:t>
            </a:r>
            <a:r>
              <a:rPr lang="en-US" i="1" dirty="0"/>
              <a:t>1</a:t>
            </a:r>
            <a:r>
              <a:rPr lang="en-US" dirty="0"/>
              <a:t>=True </a:t>
            </a:r>
            <a:r>
              <a:rPr lang="en-US" dirty="0" smtClean="0"/>
              <a:t>&amp; </a:t>
            </a:r>
            <a:r>
              <a:rPr lang="en-US" i="1" dirty="0" smtClean="0"/>
              <a:t>0</a:t>
            </a:r>
            <a:r>
              <a:rPr lang="en-US" dirty="0" smtClean="0"/>
              <a:t>=False</a:t>
            </a:r>
          </a:p>
          <a:p>
            <a:r>
              <a:rPr lang="en-US" dirty="0" smtClean="0"/>
              <a:t>When levels refer to electronic voltage levels they are called </a:t>
            </a:r>
            <a:r>
              <a:rPr lang="en-US" i="1" dirty="0" smtClean="0"/>
              <a:t>High</a:t>
            </a:r>
            <a:r>
              <a:rPr lang="en-US" dirty="0" smtClean="0"/>
              <a:t> and </a:t>
            </a:r>
            <a:r>
              <a:rPr lang="en-US" i="1" dirty="0" smtClean="0"/>
              <a:t>Low</a:t>
            </a:r>
            <a:endParaRPr lang="en-US" dirty="0" smtClean="0"/>
          </a:p>
          <a:p>
            <a:pPr lvl="1"/>
            <a:r>
              <a:rPr lang="en-US" dirty="0" smtClean="0"/>
              <a:t>Logic </a:t>
            </a:r>
            <a:r>
              <a:rPr lang="en-US" i="1" dirty="0" smtClean="0"/>
              <a:t>H</a:t>
            </a:r>
            <a:r>
              <a:rPr lang="en-US" dirty="0" smtClean="0"/>
              <a:t>=High &amp; </a:t>
            </a:r>
            <a:r>
              <a:rPr lang="en-US" i="1" dirty="0" smtClean="0"/>
              <a:t>L</a:t>
            </a:r>
            <a:r>
              <a:rPr lang="en-US" dirty="0" smtClean="0"/>
              <a:t>=Low</a:t>
            </a:r>
          </a:p>
          <a:p>
            <a:pPr lvl="1"/>
            <a:r>
              <a:rPr lang="en-US" dirty="0" smtClean="0"/>
              <a:t>Binary levels are </a:t>
            </a:r>
            <a:r>
              <a:rPr lang="en-US" i="1" dirty="0" smtClean="0"/>
              <a:t>1</a:t>
            </a:r>
            <a:r>
              <a:rPr lang="en-US" dirty="0" smtClean="0"/>
              <a:t>=High &amp; </a:t>
            </a:r>
            <a:r>
              <a:rPr lang="en-US" i="1" dirty="0" smtClean="0"/>
              <a:t>0</a:t>
            </a:r>
            <a:r>
              <a:rPr lang="en-US" dirty="0" smtClean="0"/>
              <a:t>=Low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6238"/>
            <a:ext cx="8229600" cy="605977"/>
          </a:xfrm>
        </p:spPr>
        <p:txBody>
          <a:bodyPr/>
          <a:lstStyle/>
          <a:p>
            <a:r>
              <a:rPr lang="en-US" dirty="0" smtClean="0"/>
              <a:t>Logic gates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5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56925"/>
            <a:ext cx="8229600" cy="5022112"/>
          </a:xfrm>
        </p:spPr>
        <p:txBody>
          <a:bodyPr/>
          <a:lstStyle/>
          <a:p>
            <a:r>
              <a:rPr lang="en-US" dirty="0" smtClean="0"/>
              <a:t>The identity operator leaves the value unchanged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inverse operation reverses the value and is called NOT.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036"/>
            <a:ext cx="8229600" cy="605977"/>
          </a:xfrm>
        </p:spPr>
        <p:txBody>
          <a:bodyPr/>
          <a:lstStyle/>
          <a:p>
            <a:r>
              <a:rPr lang="en-US" dirty="0" smtClean="0"/>
              <a:t>Unary operators – 1 input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3500000">
            <a:off x="1839433" y="2254096"/>
            <a:ext cx="914400" cy="914400"/>
          </a:xfrm>
          <a:prstGeom prst="rtTriangl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5"/>
          </p:cNvCxnSpPr>
          <p:nvPr/>
        </p:nvCxnSpPr>
        <p:spPr>
          <a:xfrm flipH="1">
            <a:off x="1296141" y="2711296"/>
            <a:ext cx="10004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2"/>
          </p:cNvCxnSpPr>
          <p:nvPr/>
        </p:nvCxnSpPr>
        <p:spPr>
          <a:xfrm>
            <a:off x="2943211" y="2711296"/>
            <a:ext cx="1214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1734" y="2469831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34" y="2469831"/>
                <a:ext cx="468205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59846" y="2480463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46" y="2480463"/>
                <a:ext cx="468205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0863880"/>
                  </p:ext>
                </p:extLst>
              </p:nvPr>
            </p:nvGraphicFramePr>
            <p:xfrm>
              <a:off x="4954772" y="1856323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𝒊𝒏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𝒐𝒖𝒕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0863880"/>
                  </p:ext>
                </p:extLst>
              </p:nvPr>
            </p:nvGraphicFramePr>
            <p:xfrm>
              <a:off x="4954772" y="1856323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658" t="-1299" r="-1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4"/>
                          <a:stretch>
                            <a:fillRect l="-101325" t="-1299" r="-662" b="-200000"/>
                          </a:stretch>
                        </a:blipFill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9" name="Right Triangle 18"/>
          <p:cNvSpPr/>
          <p:nvPr/>
        </p:nvSpPr>
        <p:spPr>
          <a:xfrm rot="13500000">
            <a:off x="1842971" y="4681958"/>
            <a:ext cx="914400" cy="914400"/>
          </a:xfrm>
          <a:prstGeom prst="rtTriangl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5"/>
          </p:cNvCxnSpPr>
          <p:nvPr/>
        </p:nvCxnSpPr>
        <p:spPr>
          <a:xfrm flipH="1">
            <a:off x="1299679" y="5139158"/>
            <a:ext cx="100049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9" idx="2"/>
          </p:cNvCxnSpPr>
          <p:nvPr/>
        </p:nvCxnSpPr>
        <p:spPr>
          <a:xfrm>
            <a:off x="2946749" y="5139158"/>
            <a:ext cx="121411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95272" y="4897693"/>
                <a:ext cx="4682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72" y="4897693"/>
                <a:ext cx="468205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63384" y="4908325"/>
                <a:ext cx="468205" cy="462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384" y="4908325"/>
                <a:ext cx="468205" cy="462434"/>
              </a:xfrm>
              <a:prstGeom prst="rect">
                <a:avLst/>
              </a:prstGeom>
              <a:blipFill rotWithShape="1">
                <a:blip r:embed="rId6"/>
                <a:stretch>
                  <a:fillRect r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5648406"/>
                  </p:ext>
                </p:extLst>
              </p:nvPr>
            </p:nvGraphicFramePr>
            <p:xfrm>
              <a:off x="4958310" y="4284185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𝒊𝒏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𝒐𝒖𝒕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5648406"/>
                  </p:ext>
                </p:extLst>
              </p:nvPr>
            </p:nvGraphicFramePr>
            <p:xfrm>
              <a:off x="4958310" y="4284185"/>
              <a:ext cx="1850066" cy="14078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25033"/>
                    <a:gridCol w="925033"/>
                  </a:tblGrid>
                  <a:tr h="4692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7"/>
                          <a:stretch>
                            <a:fillRect t="-1299" r="-1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7"/>
                          <a:stretch>
                            <a:fillRect l="-100000" t="-1299" b="-200000"/>
                          </a:stretch>
                        </a:blipFill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692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1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56925"/>
            <a:ext cx="8229600" cy="5022112"/>
          </a:xfrm>
        </p:spPr>
        <p:txBody>
          <a:bodyPr/>
          <a:lstStyle/>
          <a:p>
            <a:r>
              <a:rPr lang="en-US" dirty="0" smtClean="0"/>
              <a:t>AND operator acts like multiplication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OR operator acts like addition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0036"/>
            <a:ext cx="8229600" cy="605977"/>
          </a:xfrm>
        </p:spPr>
        <p:txBody>
          <a:bodyPr/>
          <a:lstStyle/>
          <a:p>
            <a:r>
              <a:rPr lang="en-US" dirty="0" smtClean="0"/>
              <a:t>Binary operators – 2 inputs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68145" y="1714925"/>
            <a:ext cx="4096426" cy="1134601"/>
            <a:chOff x="1795492" y="1714925"/>
            <a:chExt cx="4096426" cy="1134601"/>
          </a:xfrm>
        </p:grpSpPr>
        <p:sp>
          <p:nvSpPr>
            <p:cNvPr id="8" name="Flowchart: Delay 7"/>
            <p:cNvSpPr/>
            <p:nvPr/>
          </p:nvSpPr>
          <p:spPr>
            <a:xfrm>
              <a:off x="3306726" y="1796902"/>
              <a:ext cx="1180214" cy="1052624"/>
            </a:xfrm>
            <a:prstGeom prst="flowChartDelay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275367" y="1945758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275367" y="2608523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807162" y="1714925"/>
                  <a:ext cx="4682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7162" y="1714925"/>
                  <a:ext cx="468205" cy="46166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795492" y="2377690"/>
                  <a:ext cx="479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5492" y="2377690"/>
                  <a:ext cx="479875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990068" y="1887282"/>
                  <a:ext cx="901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⋅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0068" y="1887282"/>
                  <a:ext cx="90185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>
              <a:stCxn id="8" idx="3"/>
            </p:cNvCxnSpPr>
            <p:nvPr/>
          </p:nvCxnSpPr>
          <p:spPr>
            <a:xfrm>
              <a:off x="4486940" y="2323214"/>
              <a:ext cx="11887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3629010"/>
                  </p:ext>
                </p:extLst>
              </p:nvPr>
            </p:nvGraphicFramePr>
            <p:xfrm>
              <a:off x="5603357" y="1460792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⋅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3629010"/>
                  </p:ext>
                </p:extLst>
              </p:nvPr>
            </p:nvGraphicFramePr>
            <p:xfrm>
              <a:off x="5603357" y="1460792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100000" t="-1667" r="-1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5"/>
                          <a:stretch>
                            <a:fillRect l="-200000" t="-1667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39" name="Group 38"/>
          <p:cNvGrpSpPr/>
          <p:nvPr/>
        </p:nvGrpSpPr>
        <p:grpSpPr>
          <a:xfrm>
            <a:off x="1214215" y="4387346"/>
            <a:ext cx="4239093" cy="1124430"/>
            <a:chOff x="1214215" y="3568605"/>
            <a:chExt cx="4239093" cy="1124430"/>
          </a:xfrm>
        </p:grpSpPr>
        <p:sp>
          <p:nvSpPr>
            <p:cNvPr id="31" name="Flowchart: Stored Data 30"/>
            <p:cNvSpPr/>
            <p:nvPr/>
          </p:nvSpPr>
          <p:spPr>
            <a:xfrm rot="10800000">
              <a:off x="2578858" y="3572540"/>
              <a:ext cx="1179576" cy="1051560"/>
            </a:xfrm>
            <a:prstGeom prst="flowChartOnlineStorag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694090" y="3799438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694090" y="4462203"/>
              <a:ext cx="103135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1225885" y="3568605"/>
                  <a:ext cx="46820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885" y="3568605"/>
                  <a:ext cx="468205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214215" y="4231370"/>
                  <a:ext cx="4798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215" y="4231370"/>
                  <a:ext cx="479875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408791" y="3666531"/>
                  <a:ext cx="10445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8791" y="3666531"/>
                  <a:ext cx="1044517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/>
            <p:cNvCxnSpPr>
              <a:stCxn id="31" idx="1"/>
            </p:cNvCxnSpPr>
            <p:nvPr/>
          </p:nvCxnSpPr>
          <p:spPr>
            <a:xfrm>
              <a:off x="3758434" y="4098320"/>
              <a:ext cx="133594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69084"/>
                  </p:ext>
                </p:extLst>
              </p:nvPr>
            </p:nvGraphicFramePr>
            <p:xfrm>
              <a:off x="5603357" y="3936840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669084"/>
                  </p:ext>
                </p:extLst>
              </p:nvPr>
            </p:nvGraphicFramePr>
            <p:xfrm>
              <a:off x="5603357" y="3936840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l="-100000" t="-1667" r="-1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9"/>
                          <a:stretch>
                            <a:fillRect l="-200000" t="-1667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6114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06518"/>
            <a:ext cx="8229600" cy="5113024"/>
          </a:xfrm>
        </p:spPr>
        <p:txBody>
          <a:bodyPr/>
          <a:lstStyle/>
          <a:p>
            <a:r>
              <a:rPr lang="en-US" dirty="0" smtClean="0"/>
              <a:t>Combination of NOT &amp; AND is NAND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Combination of NOT &amp; OR is NOR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541"/>
            <a:ext cx="8229600" cy="605977"/>
          </a:xfrm>
        </p:spPr>
        <p:txBody>
          <a:bodyPr/>
          <a:lstStyle/>
          <a:p>
            <a:r>
              <a:rPr lang="en-US" dirty="0" smtClean="0"/>
              <a:t>Compound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74851"/>
                  </p:ext>
                </p:extLst>
              </p:nvPr>
            </p:nvGraphicFramePr>
            <p:xfrm>
              <a:off x="6411432" y="1044604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⋅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2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4474851"/>
                  </p:ext>
                </p:extLst>
              </p:nvPr>
            </p:nvGraphicFramePr>
            <p:xfrm>
              <a:off x="6411432" y="1044604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704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101418" r="-101418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2"/>
                          <a:stretch>
                            <a:fillRect l="-200000" r="-704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82296"/>
                  </p:ext>
                </p:extLst>
              </p:nvPr>
            </p:nvGraphicFramePr>
            <p:xfrm>
              <a:off x="6251943" y="3278459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2452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solidFill>
                                      <a:sysClr val="windowText" lastClr="000000"/>
                                    </a:solidFill>
                                    <a:latin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𝑨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/>
                                      </a:rPr>
                                      <m:t>𝑩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245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82296"/>
                  </p:ext>
                </p:extLst>
              </p:nvPr>
            </p:nvGraphicFramePr>
            <p:xfrm>
              <a:off x="6251943" y="3278459"/>
              <a:ext cx="2594346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4782"/>
                    <a:gridCol w="864782"/>
                    <a:gridCol w="864782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04" t="-1667" r="-200000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01418" t="-1667" r="-101418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00000" t="-1667" r="-704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1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ysClr val="windowText" lastClr="000000"/>
                              </a:solidFill>
                            </a:rPr>
                            <a:t>0</a:t>
                          </a:r>
                          <a:endParaRPr lang="en-US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17" name="Group 16"/>
          <p:cNvGrpSpPr/>
          <p:nvPr/>
        </p:nvGrpSpPr>
        <p:grpSpPr>
          <a:xfrm>
            <a:off x="1168145" y="1480999"/>
            <a:ext cx="4096426" cy="1134601"/>
            <a:chOff x="1168145" y="1714925"/>
            <a:chExt cx="4096426" cy="1134601"/>
          </a:xfrm>
        </p:grpSpPr>
        <p:grpSp>
          <p:nvGrpSpPr>
            <p:cNvPr id="29" name="Group 28"/>
            <p:cNvGrpSpPr/>
            <p:nvPr/>
          </p:nvGrpSpPr>
          <p:grpSpPr>
            <a:xfrm>
              <a:off x="1168145" y="1714925"/>
              <a:ext cx="4096426" cy="1134601"/>
              <a:chOff x="1795492" y="1714925"/>
              <a:chExt cx="4096426" cy="1134601"/>
            </a:xfrm>
          </p:grpSpPr>
          <p:sp>
            <p:nvSpPr>
              <p:cNvPr id="8" name="Flowchart: Delay 7"/>
              <p:cNvSpPr/>
              <p:nvPr/>
            </p:nvSpPr>
            <p:spPr>
              <a:xfrm>
                <a:off x="3306726" y="1796902"/>
                <a:ext cx="1180214" cy="1052624"/>
              </a:xfrm>
              <a:prstGeom prst="flowChartDelay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275367" y="194575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275367" y="260852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/>
              <p:cNvCxnSpPr>
                <a:stCxn id="7" idx="6"/>
              </p:cNvCxnSpPr>
              <p:nvPr/>
            </p:nvCxnSpPr>
            <p:spPr>
              <a:xfrm>
                <a:off x="4669820" y="2323214"/>
                <a:ext cx="10058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3859593" y="2231774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14215" y="3557972"/>
            <a:ext cx="4239093" cy="1124430"/>
            <a:chOff x="1214215" y="4387346"/>
            <a:chExt cx="4239093" cy="1124430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215" y="4387346"/>
              <a:ext cx="4239093" cy="1124430"/>
              <a:chOff x="1214215" y="3568605"/>
              <a:chExt cx="4239093" cy="1124430"/>
            </a:xfrm>
          </p:grpSpPr>
          <p:sp>
            <p:nvSpPr>
              <p:cNvPr id="31" name="Flowchart: Stored Data 30"/>
              <p:cNvSpPr/>
              <p:nvPr/>
            </p:nvSpPr>
            <p:spPr>
              <a:xfrm rot="10800000">
                <a:off x="2578858" y="3572540"/>
                <a:ext cx="1179576" cy="1051560"/>
              </a:xfrm>
              <a:prstGeom prst="flowChartOnlineStorag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694090" y="379943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694090" y="446220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225885" y="356860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25885" y="356860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214215" y="423137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14215" y="423137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4408791" y="3666531"/>
                    <a:ext cx="1044517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8791" y="3666531"/>
                    <a:ext cx="1044517" cy="462434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Connector 36"/>
              <p:cNvCxnSpPr>
                <a:stCxn id="38" idx="6"/>
              </p:cNvCxnSpPr>
              <p:nvPr/>
            </p:nvCxnSpPr>
            <p:spPr>
              <a:xfrm>
                <a:off x="3941314" y="4098320"/>
                <a:ext cx="11530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Oval 37"/>
            <p:cNvSpPr/>
            <p:nvPr/>
          </p:nvSpPr>
          <p:spPr>
            <a:xfrm>
              <a:off x="3758434" y="4825621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71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06518"/>
            <a:ext cx="8229600" cy="5113024"/>
          </a:xfrm>
        </p:spPr>
        <p:txBody>
          <a:bodyPr/>
          <a:lstStyle/>
          <a:p>
            <a:r>
              <a:rPr lang="en-US" dirty="0" smtClean="0"/>
              <a:t>Combination of NOT &amp; AND is NAND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Combination of NOT &amp; OR is NOR</a:t>
            </a:r>
          </a:p>
          <a:p>
            <a:endParaRPr lang="en-US" dirty="0"/>
          </a:p>
          <a:p>
            <a:r>
              <a:rPr lang="en-US" dirty="0" smtClean="0"/>
              <a:t>Either NAND or NOR gates can be used to create other logic gates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0541"/>
            <a:ext cx="8229600" cy="605977"/>
          </a:xfrm>
        </p:spPr>
        <p:txBody>
          <a:bodyPr/>
          <a:lstStyle/>
          <a:p>
            <a:r>
              <a:rPr lang="en-US" dirty="0" smtClean="0"/>
              <a:t>Compound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0" y="598474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68145" y="1480999"/>
            <a:ext cx="4096426" cy="1134601"/>
            <a:chOff x="1168145" y="1714925"/>
            <a:chExt cx="4096426" cy="1134601"/>
          </a:xfrm>
        </p:grpSpPr>
        <p:grpSp>
          <p:nvGrpSpPr>
            <p:cNvPr id="29" name="Group 28"/>
            <p:cNvGrpSpPr/>
            <p:nvPr/>
          </p:nvGrpSpPr>
          <p:grpSpPr>
            <a:xfrm>
              <a:off x="1168145" y="1714925"/>
              <a:ext cx="4096426" cy="1134601"/>
              <a:chOff x="1795492" y="1714925"/>
              <a:chExt cx="4096426" cy="1134601"/>
            </a:xfrm>
          </p:grpSpPr>
          <p:sp>
            <p:nvSpPr>
              <p:cNvPr id="8" name="Flowchart: Delay 7"/>
              <p:cNvSpPr/>
              <p:nvPr/>
            </p:nvSpPr>
            <p:spPr>
              <a:xfrm>
                <a:off x="3306726" y="1796902"/>
                <a:ext cx="1180214" cy="1052624"/>
              </a:xfrm>
              <a:prstGeom prst="flowChartDelay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275367" y="1945758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275367" y="2608523"/>
                <a:ext cx="1031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7162" y="1714925"/>
                    <a:ext cx="468205" cy="46166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5492" y="2377690"/>
                    <a:ext cx="479875" cy="46166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0068" y="1887282"/>
                    <a:ext cx="901850" cy="46243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Connector 26"/>
              <p:cNvCxnSpPr>
                <a:stCxn id="7" idx="6"/>
              </p:cNvCxnSpPr>
              <p:nvPr/>
            </p:nvCxnSpPr>
            <p:spPr>
              <a:xfrm>
                <a:off x="4669820" y="2323214"/>
                <a:ext cx="100584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/>
            <p:cNvSpPr/>
            <p:nvPr/>
          </p:nvSpPr>
          <p:spPr>
            <a:xfrm>
              <a:off x="3859593" y="2231774"/>
              <a:ext cx="182880" cy="18288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79379" y="4742117"/>
                <a:ext cx="3301801" cy="51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⋅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⋅(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379" y="4742117"/>
                <a:ext cx="3301801" cy="5115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5377" y="5370630"/>
                <a:ext cx="3729804" cy="511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+(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𝐴</m:t>
                      </m:r>
                      <m:r>
                        <a:rPr lang="en-US" b="0" i="1" smtClean="0">
                          <a:latin typeface="Cambria Math"/>
                        </a:rPr>
                        <m:t>⋅</m:t>
                      </m:r>
                      <m:r>
                        <a:rPr lang="en-US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377" y="5370630"/>
                <a:ext cx="3729804" cy="5115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Exclusive OR</a:t>
            </a:r>
          </a:p>
          <a:p>
            <a:r>
              <a:rPr lang="en-US" dirty="0" smtClean="0"/>
              <a:t>Flip-Flops</a:t>
            </a:r>
          </a:p>
          <a:p>
            <a:r>
              <a:rPr lang="en-US" dirty="0" smtClean="0"/>
              <a:t>Clocks</a:t>
            </a:r>
          </a:p>
          <a:p>
            <a:r>
              <a:rPr lang="en-US" dirty="0" smtClean="0"/>
              <a:t>Counters</a:t>
            </a:r>
          </a:p>
          <a:p>
            <a:r>
              <a:rPr lang="en-US" dirty="0" smtClean="0"/>
              <a:t>Multistage dividers</a:t>
            </a:r>
          </a:p>
          <a:p>
            <a:r>
              <a:rPr lang="en-US" dirty="0" smtClean="0"/>
              <a:t>A plethora of amplifiers</a:t>
            </a:r>
          </a:p>
          <a:p>
            <a:pPr lvl="1"/>
            <a:r>
              <a:rPr lang="en-US" dirty="0" smtClean="0"/>
              <a:t>Summation</a:t>
            </a:r>
          </a:p>
          <a:p>
            <a:pPr lvl="1"/>
            <a:r>
              <a:rPr lang="en-US" dirty="0" smtClean="0"/>
              <a:t>Difference</a:t>
            </a:r>
          </a:p>
          <a:p>
            <a:pPr lvl="1"/>
            <a:r>
              <a:rPr lang="en-US" dirty="0" smtClean="0"/>
              <a:t>Multipliers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</a:t>
            </a:r>
            <a:r>
              <a:rPr lang="en-US" dirty="0" err="1" smtClean="0"/>
              <a:t>many</a:t>
            </a:r>
            <a:r>
              <a:rPr lang="en-US" dirty="0" smtClean="0"/>
              <a:t> more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464915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10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41340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Signal Basics</a:t>
            </a:r>
          </a:p>
          <a:p>
            <a:r>
              <a:rPr lang="en-US" dirty="0"/>
              <a:t>Processing electronics</a:t>
            </a:r>
          </a:p>
          <a:p>
            <a:r>
              <a:rPr lang="en-US" dirty="0"/>
              <a:t>Analysis Electronics</a:t>
            </a:r>
          </a:p>
          <a:p>
            <a:r>
              <a:rPr lang="en-US" dirty="0" smtClean="0">
                <a:latin typeface="+mj-lt"/>
              </a:rPr>
              <a:t>Crate standards</a:t>
            </a:r>
          </a:p>
          <a:p>
            <a:pPr lvl="1"/>
            <a:r>
              <a:rPr lang="en-US" dirty="0" smtClean="0">
                <a:latin typeface="+mj-lt"/>
              </a:rPr>
              <a:t>NIM</a:t>
            </a:r>
          </a:p>
          <a:p>
            <a:pPr lvl="1"/>
            <a:r>
              <a:rPr lang="en-US" dirty="0" smtClean="0">
                <a:latin typeface="+mj-lt"/>
              </a:rPr>
              <a:t>CAMAC</a:t>
            </a:r>
          </a:p>
          <a:p>
            <a:pPr lvl="1"/>
            <a:r>
              <a:rPr lang="en-US" dirty="0" smtClean="0">
                <a:latin typeface="+mj-lt"/>
              </a:rPr>
              <a:t>VME</a:t>
            </a:r>
          </a:p>
          <a:p>
            <a:r>
              <a:rPr lang="en-US" dirty="0" smtClean="0">
                <a:latin typeface="+mj-lt"/>
              </a:rPr>
              <a:t>Transmission and Noise Reduction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32" y="888826"/>
            <a:ext cx="3617936" cy="25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219356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3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1099102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4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748958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54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4521"/>
            <a:ext cx="8229600" cy="5092995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that analyze systems to be when measuring quantized pieces of information.</a:t>
            </a:r>
          </a:p>
          <a:p>
            <a:r>
              <a:rPr lang="en-US" dirty="0" smtClean="0"/>
              <a:t>Improving the sampling rate allows for finer “level-splitting” but most electronics only have two states: 0 and 1 – Logic signals</a:t>
            </a:r>
          </a:p>
          <a:p>
            <a:r>
              <a:rPr lang="en-US" dirty="0" smtClean="0"/>
              <a:t>Logic carries less information more reliably</a:t>
            </a:r>
          </a:p>
          <a:p>
            <a:pPr lvl="1"/>
            <a:r>
              <a:rPr lang="en-US" dirty="0" smtClean="0"/>
              <a:t>Don’t have to worry about maintaining the full waveform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signals make logic easy/possible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598"/>
          <a:stretch/>
        </p:blipFill>
        <p:spPr bwMode="auto">
          <a:xfrm>
            <a:off x="1594789" y="4709602"/>
            <a:ext cx="2201033" cy="15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61" y="4709603"/>
            <a:ext cx="2527289" cy="15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9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4521"/>
            <a:ext cx="8229600" cy="5092995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that analyze systems to be when measuring quantized pieces of information.</a:t>
            </a:r>
          </a:p>
          <a:p>
            <a:r>
              <a:rPr lang="en-US" dirty="0" smtClean="0"/>
              <a:t>Improving the sampling rate allows for finer “level-splitting” but most electronics only have two states: 0 and 1 – Logic signals</a:t>
            </a:r>
          </a:p>
          <a:p>
            <a:r>
              <a:rPr lang="en-US" dirty="0" smtClean="0"/>
              <a:t>Logic carries less information more reliably</a:t>
            </a:r>
          </a:p>
          <a:p>
            <a:pPr lvl="1"/>
            <a:r>
              <a:rPr lang="en-US" dirty="0" smtClean="0"/>
              <a:t>Don’t have to worry about maintaining the full waveform</a:t>
            </a:r>
          </a:p>
          <a:p>
            <a:r>
              <a:rPr lang="en-US" dirty="0" smtClean="0"/>
              <a:t>It would be easier to define a standard</a:t>
            </a:r>
          </a:p>
          <a:p>
            <a:pPr lvl="1"/>
            <a:r>
              <a:rPr lang="en-US" dirty="0" smtClean="0"/>
              <a:t>Or 5 standards, it doesn’t really matter as long as we know what we’re dealing with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signals make logic easy/possible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9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45995"/>
            <a:ext cx="4040188" cy="639762"/>
          </a:xfrm>
        </p:spPr>
        <p:txBody>
          <a:bodyPr/>
          <a:lstStyle/>
          <a:p>
            <a:r>
              <a:rPr lang="en-US" dirty="0" smtClean="0"/>
              <a:t>Slow positive logic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85757"/>
            <a:ext cx="4040188" cy="360925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Slow rise time</a:t>
            </a:r>
          </a:p>
          <a:p>
            <a:pPr lvl="1"/>
            <a:r>
              <a:rPr lang="en-US" dirty="0">
                <a:latin typeface="+mj-lt"/>
                <a:cs typeface="Arial"/>
              </a:rPr>
              <a:t>≥</a:t>
            </a:r>
            <a:r>
              <a:rPr lang="en-US" dirty="0" smtClean="0">
                <a:latin typeface="+mj-lt"/>
              </a:rPr>
              <a:t> 100 ns</a:t>
            </a:r>
          </a:p>
          <a:p>
            <a:r>
              <a:rPr lang="en-US" dirty="0" smtClean="0">
                <a:latin typeface="+mj-lt"/>
              </a:rPr>
              <a:t>Positive polarity</a:t>
            </a:r>
          </a:p>
          <a:p>
            <a:r>
              <a:rPr lang="en-US" dirty="0" smtClean="0">
                <a:latin typeface="+mj-lt"/>
              </a:rPr>
              <a:t>Designed for high input impedance (</a:t>
            </a:r>
            <a:r>
              <a:rPr lang="en-US" dirty="0">
                <a:cs typeface="Arial"/>
              </a:rPr>
              <a:t>≥</a:t>
            </a:r>
            <a:r>
              <a:rPr lang="en-US" dirty="0"/>
              <a:t> </a:t>
            </a:r>
            <a:r>
              <a:rPr lang="en-US" dirty="0" smtClean="0">
                <a:latin typeface="+mj-lt"/>
              </a:rPr>
              <a:t>1000 </a:t>
            </a:r>
            <a:r>
              <a:rPr lang="el-GR" dirty="0" smtClean="0">
                <a:latin typeface="+mj-lt"/>
              </a:rPr>
              <a:t>Ω</a:t>
            </a:r>
            <a:r>
              <a:rPr lang="en-US" dirty="0" smtClean="0">
                <a:latin typeface="+mj-lt"/>
              </a:rPr>
              <a:t>)</a:t>
            </a:r>
          </a:p>
          <a:p>
            <a:pPr lvl="1"/>
            <a:r>
              <a:rPr lang="en-US" dirty="0" smtClean="0">
                <a:latin typeface="+mj-lt"/>
              </a:rPr>
              <a:t>Low current</a:t>
            </a:r>
          </a:p>
          <a:p>
            <a:pPr lvl="1"/>
            <a:r>
              <a:rPr lang="en-US" b="1" dirty="0" smtClean="0">
                <a:latin typeface="+mj-lt"/>
              </a:rPr>
              <a:t>Can’t be transmitted over long cable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Not used so often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045995"/>
            <a:ext cx="4041775" cy="639762"/>
          </a:xfrm>
        </p:spPr>
        <p:txBody>
          <a:bodyPr/>
          <a:lstStyle/>
          <a:p>
            <a:r>
              <a:rPr lang="en-US" dirty="0" smtClean="0"/>
              <a:t>Fast negative logic (NIM logic)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685757"/>
            <a:ext cx="4041775" cy="3609258"/>
          </a:xfrm>
        </p:spPr>
        <p:txBody>
          <a:bodyPr/>
          <a:lstStyle/>
          <a:p>
            <a:r>
              <a:rPr lang="en-US" dirty="0" smtClean="0"/>
              <a:t>Fast rise time</a:t>
            </a:r>
          </a:p>
          <a:p>
            <a:pPr lvl="1"/>
            <a:r>
              <a:rPr lang="en-US" dirty="0" smtClean="0"/>
              <a:t>~1 ns</a:t>
            </a:r>
          </a:p>
          <a:p>
            <a:r>
              <a:rPr lang="en-US" dirty="0" smtClean="0"/>
              <a:t>Negative polarity</a:t>
            </a:r>
          </a:p>
          <a:p>
            <a:r>
              <a:rPr lang="en-US" dirty="0" smtClean="0"/>
              <a:t>Current based standard &amp; low impedance </a:t>
            </a:r>
          </a:p>
          <a:p>
            <a:pPr lvl="1"/>
            <a:r>
              <a:rPr lang="en-US" dirty="0" smtClean="0"/>
              <a:t>Current into 50 </a:t>
            </a:r>
            <a:r>
              <a:rPr lang="el-GR" dirty="0"/>
              <a:t>Ω</a:t>
            </a:r>
            <a:endParaRPr lang="en-US" dirty="0" smtClean="0"/>
          </a:p>
          <a:p>
            <a:pPr lvl="2"/>
            <a:r>
              <a:rPr lang="en-US" dirty="0" smtClean="0"/>
              <a:t>Logic 0: 0 V</a:t>
            </a:r>
          </a:p>
          <a:p>
            <a:pPr lvl="2"/>
            <a:r>
              <a:rPr lang="en-US" dirty="0" smtClean="0"/>
              <a:t>Logic 1: -0.8 V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76999"/>
            <a:ext cx="8229600" cy="7500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Nuclear Instrument Module (NIM) standard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44D01-0053-A943-B22B-53B005C72D9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43017"/>
              </p:ext>
            </p:extLst>
          </p:nvPr>
        </p:nvGraphicFramePr>
        <p:xfrm>
          <a:off x="457200" y="5140492"/>
          <a:ext cx="3806457" cy="1249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8074"/>
                <a:gridCol w="1360968"/>
                <a:gridCol w="1637415"/>
              </a:tblGrid>
              <a:tr h="32795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 must deliver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must accept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</a:t>
                      </a:r>
                      <a:r>
                        <a:rPr lang="en-US" sz="1600" baseline="0" dirty="0" smtClean="0"/>
                        <a:t> to +1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 to</a:t>
                      </a:r>
                      <a:r>
                        <a:rPr lang="en-US" sz="1600" baseline="0" dirty="0" smtClean="0"/>
                        <a:t> +1.5 V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+4 to +12 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+3 to +12 V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85490"/>
              </p:ext>
            </p:extLst>
          </p:nvPr>
        </p:nvGraphicFramePr>
        <p:xfrm>
          <a:off x="4880343" y="5140492"/>
          <a:ext cx="3806457" cy="1249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08074"/>
                <a:gridCol w="1360968"/>
                <a:gridCol w="1637415"/>
              </a:tblGrid>
              <a:tr h="32795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Output must deliver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must accept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 to +1 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-4 to +20 mA</a:t>
                      </a:r>
                      <a:endParaRPr lang="en-US" sz="1600" dirty="0"/>
                    </a:p>
                  </a:txBody>
                  <a:tcPr/>
                </a:tc>
              </a:tr>
              <a:tr h="3279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Logic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-14</a:t>
                      </a:r>
                      <a:r>
                        <a:rPr lang="en-US" sz="1600" baseline="0" dirty="0" smtClean="0"/>
                        <a:t> to -18 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-12 to -36 mA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6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7050"/>
            <a:ext cx="4540102" cy="5188689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pPr lvl="1"/>
            <a:r>
              <a:rPr lang="en-US" dirty="0" smtClean="0"/>
              <a:t>Can be single-wide, double-wide or triple-wide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Picture 2" descr="http://www.htds.fr/en/files/2012/08/Nucleaire-radioprotection_instrumentation-nucleaire_modules-NIM-e1346420471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12" y="1224147"/>
            <a:ext cx="3320201" cy="33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27050"/>
            <a:ext cx="4540102" cy="5188689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r>
              <a:rPr lang="en-US" dirty="0" smtClean="0"/>
              <a:t>Modules are designed to mate with a crate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8" name="Picture 4" descr="http://www.wiener-d.com/content/images/15U-CERN-spec-NIM-crat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7581" r="9885" b="7868"/>
          <a:stretch/>
        </p:blipFill>
        <p:spPr bwMode="auto">
          <a:xfrm>
            <a:off x="398633" y="3072204"/>
            <a:ext cx="4019106" cy="30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ucleonix.com/Ne-Images/Single%20bit%20Rear_42p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5489" r="11072" b="5763"/>
          <a:stretch/>
        </p:blipFill>
        <p:spPr bwMode="auto">
          <a:xfrm>
            <a:off x="4997302" y="1127050"/>
            <a:ext cx="381792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55181" y="982976"/>
            <a:ext cx="4393019" cy="5143187"/>
          </a:xfrm>
        </p:spPr>
        <p:txBody>
          <a:bodyPr/>
          <a:lstStyle/>
          <a:p>
            <a:r>
              <a:rPr lang="en-US" dirty="0" smtClean="0"/>
              <a:t>NIM is also a standard for electronics modules.</a:t>
            </a:r>
          </a:p>
          <a:p>
            <a:r>
              <a:rPr lang="en-US" dirty="0" smtClean="0"/>
              <a:t>Modules are designed to mate with a crate</a:t>
            </a:r>
          </a:p>
          <a:p>
            <a:r>
              <a:rPr lang="en-US" dirty="0" smtClean="0"/>
              <a:t>Crate provides</a:t>
            </a:r>
          </a:p>
          <a:p>
            <a:pPr lvl="1"/>
            <a:r>
              <a:rPr lang="en-US" dirty="0" smtClean="0"/>
              <a:t>±6V</a:t>
            </a:r>
          </a:p>
          <a:p>
            <a:pPr lvl="1"/>
            <a:r>
              <a:rPr lang="en-US" dirty="0" smtClean="0"/>
              <a:t>±12V</a:t>
            </a:r>
          </a:p>
          <a:p>
            <a:pPr lvl="1"/>
            <a:r>
              <a:rPr lang="en-US" dirty="0" smtClean="0"/>
              <a:t>±24V</a:t>
            </a:r>
          </a:p>
          <a:p>
            <a:r>
              <a:rPr lang="en-US" dirty="0" smtClean="0"/>
              <a:t>All pins bussed</a:t>
            </a:r>
          </a:p>
          <a:p>
            <a:r>
              <a:rPr lang="en-US" dirty="0" smtClean="0"/>
              <a:t>No communication between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16819" y="3944680"/>
            <a:ext cx="4582632" cy="2181484"/>
          </a:xfrm>
        </p:spPr>
        <p:txBody>
          <a:bodyPr/>
          <a:lstStyle/>
          <a:p>
            <a:r>
              <a:rPr lang="en-US" dirty="0" smtClean="0"/>
              <a:t>Modules can be quickly added for different experimental needs</a:t>
            </a:r>
          </a:p>
          <a:p>
            <a:r>
              <a:rPr lang="en-US" dirty="0" smtClean="0"/>
              <a:t>Many labs have pools of NIM modules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wait…there’s more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4" descr="http://www.wiener-d.com/content/images/15U-CERN-spec-NIM-crat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7581" r="9885" b="7868"/>
          <a:stretch/>
        </p:blipFill>
        <p:spPr bwMode="auto">
          <a:xfrm>
            <a:off x="4997302" y="818055"/>
            <a:ext cx="4019106" cy="30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41" y="11839"/>
            <a:ext cx="5701918" cy="638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/>
          <a:lstStyle/>
          <a:p>
            <a:r>
              <a:rPr lang="en-US" dirty="0" smtClean="0"/>
              <a:t>You are (almost) always trying to extract an electrical signal from your detector</a:t>
            </a:r>
          </a:p>
          <a:p>
            <a:pPr lvl="1"/>
            <a:r>
              <a:rPr lang="en-US" dirty="0" smtClean="0"/>
              <a:t>Phosphor screens are a notable exception</a:t>
            </a:r>
          </a:p>
          <a:p>
            <a:r>
              <a:rPr lang="en-US" dirty="0" smtClean="0"/>
              <a:t>Gaseous detectors and photomultiplier tubes can make life easier with charge multiplication but semiconductors normally don’t multiply</a:t>
            </a:r>
          </a:p>
          <a:p>
            <a:r>
              <a:rPr lang="en-US" dirty="0" smtClean="0"/>
              <a:t>Electronics can…</a:t>
            </a:r>
          </a:p>
          <a:p>
            <a:pPr lvl="1"/>
            <a:r>
              <a:rPr lang="en-US" dirty="0" smtClean="0"/>
              <a:t>Sort</a:t>
            </a:r>
          </a:p>
          <a:p>
            <a:pPr lvl="1"/>
            <a:r>
              <a:rPr lang="en-US" dirty="0" smtClean="0"/>
              <a:t>Amplify</a:t>
            </a:r>
          </a:p>
          <a:p>
            <a:pPr lvl="1"/>
            <a:r>
              <a:rPr lang="en-US" dirty="0" smtClean="0"/>
              <a:t>Determine timing/coincidence</a:t>
            </a:r>
          </a:p>
          <a:p>
            <a:pPr lvl="1"/>
            <a:r>
              <a:rPr lang="en-US" dirty="0" smtClean="0"/>
              <a:t>Measure pulse height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are small…</a:t>
            </a:r>
            <a:r>
              <a:rPr lang="en-US" sz="2000" dirty="0" smtClean="0"/>
              <a:t>(for the most part)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388" y="4230806"/>
            <a:ext cx="6728346" cy="1865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3916" y="850606"/>
            <a:ext cx="4261884" cy="5380074"/>
          </a:xfrm>
        </p:spPr>
        <p:txBody>
          <a:bodyPr/>
          <a:lstStyle/>
          <a:p>
            <a:r>
              <a:rPr lang="en-US" dirty="0" smtClean="0"/>
              <a:t>NIM signals can be counterintuitive or limiting so other signal standards are often included</a:t>
            </a:r>
          </a:p>
          <a:p>
            <a:r>
              <a:rPr lang="en-US" dirty="0" smtClean="0"/>
              <a:t>Transistor-Transistor Logic (TTL)</a:t>
            </a:r>
          </a:p>
          <a:p>
            <a:pPr lvl="1"/>
            <a:r>
              <a:rPr lang="en-US" dirty="0" smtClean="0"/>
              <a:t>Positive going logic</a:t>
            </a:r>
          </a:p>
          <a:p>
            <a:r>
              <a:rPr lang="en-US" dirty="0" smtClean="0"/>
              <a:t>Emitter Coupled Logic (ECL)</a:t>
            </a:r>
          </a:p>
          <a:p>
            <a:pPr lvl="1"/>
            <a:r>
              <a:rPr lang="en-US" dirty="0" smtClean="0"/>
              <a:t>Faster &amp; easier to use than fast negative NIM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5543544"/>
              </p:ext>
            </p:extLst>
          </p:nvPr>
        </p:nvGraphicFramePr>
        <p:xfrm>
          <a:off x="4648200" y="1371600"/>
          <a:ext cx="4038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791"/>
                <a:gridCol w="1509823"/>
                <a:gridCol w="156298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ECL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+0 to +0.8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-1.75 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Logic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</a:t>
                      </a:r>
                      <a:r>
                        <a:rPr lang="en-US" baseline="0" dirty="0" smtClean="0"/>
                        <a:t> to +5 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-0.90 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off-standard logic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Line Callout 2 (Border and Accent Bar) 9"/>
          <p:cNvSpPr/>
          <p:nvPr/>
        </p:nvSpPr>
        <p:spPr>
          <a:xfrm>
            <a:off x="5730949" y="3551272"/>
            <a:ext cx="1127051" cy="1031359"/>
          </a:xfrm>
          <a:prstGeom prst="accentBorderCallout2">
            <a:avLst>
              <a:gd name="adj1" fmla="val 19127"/>
              <a:gd name="adj2" fmla="val 105973"/>
              <a:gd name="adj3" fmla="val 19679"/>
              <a:gd name="adj4" fmla="val 147268"/>
              <a:gd name="adj5" fmla="val -112746"/>
              <a:gd name="adj6" fmla="val 159625"/>
            </a:avLst>
          </a:prstGeom>
          <a:ln>
            <a:solidFill>
              <a:srgbClr val="113F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rgbClr val="113F7C"/>
                </a:solidFill>
              </a:rPr>
              <a:t>Note the smaller jump</a:t>
            </a:r>
            <a:endParaRPr lang="en-US" sz="2000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2080" y="792480"/>
            <a:ext cx="633984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8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NIM standard: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oesn’t handle large amounts of digital data easily</a:t>
            </a:r>
          </a:p>
          <a:p>
            <a:pPr lvl="1"/>
            <a:r>
              <a:rPr lang="en-US" dirty="0" smtClean="0"/>
              <a:t>Interface with a computer is done on a module by module basis</a:t>
            </a:r>
          </a:p>
          <a:p>
            <a:pPr lvl="1"/>
            <a:r>
              <a:rPr lang="en-US" dirty="0" smtClean="0"/>
              <a:t>Modules are normally wider than they need to be if no readout meter is required.</a:t>
            </a:r>
          </a:p>
          <a:p>
            <a:r>
              <a:rPr lang="en-US" dirty="0" smtClean="0"/>
              <a:t>A new standard to:</a:t>
            </a:r>
          </a:p>
          <a:p>
            <a:pPr lvl="1"/>
            <a:r>
              <a:rPr lang="en-US" dirty="0" smtClean="0"/>
              <a:t>Make the modules thinner</a:t>
            </a:r>
          </a:p>
          <a:p>
            <a:pPr lvl="1"/>
            <a:r>
              <a:rPr lang="en-US" dirty="0" smtClean="0"/>
              <a:t>Include a common </a:t>
            </a:r>
            <a:r>
              <a:rPr lang="en-US" dirty="0" err="1" smtClean="0"/>
              <a:t>dataway</a:t>
            </a:r>
            <a:r>
              <a:rPr lang="en-US" dirty="0" smtClean="0"/>
              <a:t> for communication</a:t>
            </a:r>
          </a:p>
          <a:p>
            <a:pPr lvl="1"/>
            <a:r>
              <a:rPr lang="en-US" dirty="0" smtClean="0"/>
              <a:t>Still fit in a standard 19</a:t>
            </a:r>
            <a:r>
              <a:rPr lang="en-US" smtClean="0"/>
              <a:t>” rack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CAMAC: Time to make life more complicated…interesting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96889" y="861237"/>
            <a:ext cx="2232837" cy="0"/>
          </a:xfrm>
          <a:prstGeom prst="line">
            <a:avLst/>
          </a:prstGeom>
          <a:ln w="57150">
            <a:solidFill>
              <a:srgbClr val="113F7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38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Introduced in 1969 and adopted in 1972</a:t>
            </a:r>
          </a:p>
          <a:p>
            <a:r>
              <a:rPr lang="en-US" dirty="0" smtClean="0"/>
              <a:t>25 module stations 17.2 mm wide</a:t>
            </a:r>
          </a:p>
          <a:p>
            <a:pPr lvl="1"/>
            <a:r>
              <a:rPr lang="en-US" dirty="0" smtClean="0"/>
              <a:t>Double- and triple-wide modules are allowed</a:t>
            </a:r>
          </a:p>
          <a:p>
            <a:r>
              <a:rPr lang="en-US" dirty="0" smtClean="0"/>
              <a:t>Modules normally made of a single PCB with an edge connector of 86 contacts.</a:t>
            </a:r>
          </a:p>
          <a:p>
            <a:r>
              <a:rPr lang="en-US" dirty="0" smtClean="0"/>
              <a:t>Every station has:</a:t>
            </a:r>
          </a:p>
          <a:p>
            <a:pPr lvl="1"/>
            <a:r>
              <a:rPr lang="en-US" dirty="0"/>
              <a:t>±6V</a:t>
            </a:r>
          </a:p>
          <a:p>
            <a:pPr lvl="1"/>
            <a:r>
              <a:rPr lang="en-US" dirty="0"/>
              <a:t>±</a:t>
            </a:r>
            <a:r>
              <a:rPr lang="en-US" dirty="0" smtClean="0"/>
              <a:t>12V (not required by standard but normally there)</a:t>
            </a:r>
            <a:endParaRPr lang="en-US" dirty="0"/>
          </a:p>
          <a:p>
            <a:pPr lvl="1"/>
            <a:r>
              <a:rPr lang="en-US" dirty="0"/>
              <a:t>±</a:t>
            </a:r>
            <a:r>
              <a:rPr lang="en-US" dirty="0" smtClean="0"/>
              <a:t>24V</a:t>
            </a:r>
          </a:p>
          <a:p>
            <a:pPr lvl="1"/>
            <a:r>
              <a:rPr lang="en-US" dirty="0" smtClean="0"/>
              <a:t>Separate </a:t>
            </a:r>
            <a:r>
              <a:rPr lang="en-US" i="1" dirty="0" smtClean="0"/>
              <a:t>read</a:t>
            </a:r>
            <a:r>
              <a:rPr lang="en-US" dirty="0" smtClean="0"/>
              <a:t> and </a:t>
            </a:r>
            <a:r>
              <a:rPr lang="en-US" i="1" dirty="0" smtClean="0"/>
              <a:t>write</a:t>
            </a:r>
            <a:r>
              <a:rPr lang="en-US" dirty="0" smtClean="0"/>
              <a:t> lines (24 pairs in total)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Computer Automated Measurement And Control (CAMAC) Standard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CAMAC </a:t>
            </a:r>
            <a:r>
              <a:rPr lang="en-US" dirty="0" err="1" smtClean="0"/>
              <a:t>dataway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0" y="887357"/>
            <a:ext cx="8346860" cy="54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23" y="2420017"/>
            <a:ext cx="5781819" cy="387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2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311497"/>
          </a:xfrm>
        </p:spPr>
        <p:txBody>
          <a:bodyPr>
            <a:normAutofit/>
          </a:bodyPr>
          <a:lstStyle/>
          <a:p>
            <a:r>
              <a:rPr lang="en-US" dirty="0" smtClean="0"/>
              <a:t>The extreme right station is the control station</a:t>
            </a:r>
          </a:p>
          <a:p>
            <a:pPr lvl="1"/>
            <a:r>
              <a:rPr lang="en-US" dirty="0" smtClean="0"/>
              <a:t>All </a:t>
            </a:r>
            <a:r>
              <a:rPr lang="en-US" i="1" dirty="0" smtClean="0"/>
              <a:t>read</a:t>
            </a:r>
            <a:r>
              <a:rPr lang="en-US" dirty="0" smtClean="0"/>
              <a:t> and </a:t>
            </a:r>
            <a:r>
              <a:rPr lang="en-US" i="1" dirty="0" smtClean="0"/>
              <a:t>write </a:t>
            </a:r>
            <a:r>
              <a:rPr lang="en-US" dirty="0" smtClean="0"/>
              <a:t>lines connect.</a:t>
            </a:r>
          </a:p>
          <a:p>
            <a:r>
              <a:rPr lang="en-US" dirty="0" smtClean="0"/>
              <a:t>A special crate controller module must go in the last station</a:t>
            </a:r>
          </a:p>
          <a:p>
            <a:pPr lvl="1"/>
            <a:r>
              <a:rPr lang="en-US" dirty="0" smtClean="0"/>
              <a:t>System won’t function without a controller</a:t>
            </a:r>
          </a:p>
          <a:p>
            <a:r>
              <a:rPr lang="en-US" dirty="0" smtClean="0"/>
              <a:t>Controller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ransfers data to/from control PC</a:t>
            </a:r>
          </a:p>
          <a:p>
            <a:pPr lvl="1"/>
            <a:r>
              <a:rPr lang="en-US" dirty="0" smtClean="0"/>
              <a:t>Communicates with all modules</a:t>
            </a:r>
          </a:p>
          <a:p>
            <a:pPr lvl="1"/>
            <a:r>
              <a:rPr lang="en-US" dirty="0" smtClean="0"/>
              <a:t>Mediates communication between modules</a:t>
            </a:r>
          </a:p>
          <a:p>
            <a:r>
              <a:rPr lang="en-US" dirty="0" smtClean="0"/>
              <a:t>Communication designed for FORTRAN but by now there’s translators for every language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CAMAC controller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3" y="-1"/>
            <a:ext cx="9148243" cy="613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35" y="-1"/>
            <a:ext cx="8407730" cy="630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Entire classes could be given on the CAMAC standard and communication</a:t>
            </a:r>
          </a:p>
          <a:p>
            <a:r>
              <a:rPr lang="en-US" i="1" dirty="0" smtClean="0"/>
              <a:t>Leo</a:t>
            </a:r>
            <a:r>
              <a:rPr lang="en-US" dirty="0" smtClean="0"/>
              <a:t> Chapter 18 is a great start</a:t>
            </a:r>
          </a:p>
          <a:p>
            <a:pPr lvl="1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link.springer.com/book/10.1007%2F978-3-642-57920-2</a:t>
            </a:r>
            <a:r>
              <a:rPr lang="en-US" sz="2000" dirty="0" smtClean="0"/>
              <a:t> </a:t>
            </a:r>
          </a:p>
          <a:p>
            <a:r>
              <a:rPr lang="en-US" dirty="0" err="1" smtClean="0"/>
              <a:t>Fermilab’s</a:t>
            </a:r>
            <a:r>
              <a:rPr lang="en-US" dirty="0" smtClean="0"/>
              <a:t> </a:t>
            </a:r>
            <a:r>
              <a:rPr lang="en-US" i="1" dirty="0" smtClean="0"/>
              <a:t>Introduction to CAMAC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cdorg.fnal.gov/ese/prep/introCamac.php</a:t>
            </a:r>
            <a:endParaRPr lang="en-US" dirty="0" smtClean="0"/>
          </a:p>
          <a:p>
            <a:r>
              <a:rPr lang="en-US" dirty="0" smtClean="0"/>
              <a:t>CAMAC Tutorial Issue, </a:t>
            </a:r>
            <a:r>
              <a:rPr lang="en-US" i="1" dirty="0" smtClean="0"/>
              <a:t>IEEE Trans. </a:t>
            </a:r>
            <a:r>
              <a:rPr lang="en-US" i="1" dirty="0" err="1" smtClean="0"/>
              <a:t>Nucl</a:t>
            </a:r>
            <a:r>
              <a:rPr lang="en-US" i="1" dirty="0" smtClean="0"/>
              <a:t>. Sci</a:t>
            </a:r>
            <a:r>
              <a:rPr lang="en-US" dirty="0" smtClean="0"/>
              <a:t>. </a:t>
            </a:r>
            <a:r>
              <a:rPr lang="en-US" b="1" dirty="0" smtClean="0"/>
              <a:t>NS-20</a:t>
            </a:r>
            <a:r>
              <a:rPr lang="en-US" dirty="0" smtClean="0"/>
              <a:t> 2 (1973) 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ieeexplore.ieee.org/xpl/tocresult.jsp?isnumber=4327008&amp;punumber=23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on CAMAC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/>
          <a:lstStyle/>
          <a:p>
            <a:r>
              <a:rPr lang="en-US" dirty="0" smtClean="0"/>
              <a:t>As experiments grew larger, the CAMAC data busses couldn’t keep up and latency increased</a:t>
            </a:r>
          </a:p>
          <a:p>
            <a:pPr lvl="1"/>
            <a:r>
              <a:rPr lang="en-US" dirty="0" smtClean="0"/>
              <a:t>Dead time = Bad</a:t>
            </a:r>
          </a:p>
          <a:p>
            <a:r>
              <a:rPr lang="en-US" dirty="0" smtClean="0"/>
              <a:t>Modules expensive</a:t>
            </a:r>
          </a:p>
          <a:p>
            <a:r>
              <a:rPr lang="en-US" dirty="0" smtClean="0"/>
              <a:t>Not hot-swappable</a:t>
            </a:r>
          </a:p>
          <a:p>
            <a:r>
              <a:rPr lang="en-US" dirty="0" smtClean="0"/>
              <a:t>VME designed to accommodate fast microprocessor control</a:t>
            </a:r>
          </a:p>
          <a:p>
            <a:r>
              <a:rPr lang="en-US" dirty="0" smtClean="0"/>
              <a:t>Made with industry standard parts so </a:t>
            </a:r>
            <a:r>
              <a:rPr lang="en-US" i="1" dirty="0" smtClean="0"/>
              <a:t>cheaper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CAMAC to VME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098377"/>
            <a:ext cx="4040188" cy="639762"/>
          </a:xfrm>
        </p:spPr>
        <p:txBody>
          <a:bodyPr/>
          <a:lstStyle/>
          <a:p>
            <a:r>
              <a:rPr lang="en-US" dirty="0" smtClean="0"/>
              <a:t>Pulse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38138"/>
            <a:ext cx="4040188" cy="4430649"/>
          </a:xfrm>
        </p:spPr>
        <p:txBody>
          <a:bodyPr/>
          <a:lstStyle/>
          <a:p>
            <a:r>
              <a:rPr lang="en-US" dirty="0" smtClean="0"/>
              <a:t>Most common</a:t>
            </a:r>
          </a:p>
          <a:p>
            <a:r>
              <a:rPr lang="en-US" dirty="0" smtClean="0"/>
              <a:t>Observe and count individual pulses</a:t>
            </a:r>
          </a:p>
          <a:p>
            <a:r>
              <a:rPr lang="en-US" dirty="0" smtClean="0"/>
              <a:t>Timing preserved</a:t>
            </a:r>
          </a:p>
          <a:p>
            <a:r>
              <a:rPr lang="en-US" dirty="0" smtClean="0"/>
              <a:t>Amplitude (Energy) is measured</a:t>
            </a:r>
          </a:p>
          <a:p>
            <a:r>
              <a:rPr lang="en-US" dirty="0" smtClean="0"/>
              <a:t>Rate limited.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645025" y="1098377"/>
            <a:ext cx="4041775" cy="639762"/>
          </a:xfrm>
        </p:spPr>
        <p:txBody>
          <a:bodyPr/>
          <a:lstStyle/>
          <a:p>
            <a:r>
              <a:rPr lang="en-US" dirty="0" smtClean="0"/>
              <a:t>Current mode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645025" y="1738138"/>
            <a:ext cx="4041775" cy="4430649"/>
          </a:xfrm>
        </p:spPr>
        <p:txBody>
          <a:bodyPr/>
          <a:lstStyle/>
          <a:p>
            <a:r>
              <a:rPr lang="en-US" dirty="0" smtClean="0"/>
              <a:t>Not uncommon</a:t>
            </a:r>
          </a:p>
          <a:p>
            <a:r>
              <a:rPr lang="en-US" dirty="0" smtClean="0"/>
              <a:t>All charge is measured via integration</a:t>
            </a:r>
          </a:p>
          <a:p>
            <a:r>
              <a:rPr lang="en-US" dirty="0" smtClean="0"/>
              <a:t>Rate independent</a:t>
            </a:r>
          </a:p>
          <a:p>
            <a:pPr lvl="1"/>
            <a:r>
              <a:rPr lang="en-US" dirty="0" smtClean="0"/>
              <a:t>Pileup is ok</a:t>
            </a:r>
          </a:p>
          <a:p>
            <a:r>
              <a:rPr lang="en-US" dirty="0" smtClean="0"/>
              <a:t>Timing information lost</a:t>
            </a:r>
          </a:p>
          <a:p>
            <a:r>
              <a:rPr lang="en-US" dirty="0" smtClean="0"/>
              <a:t>Amplitude is lost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different ways for measuring signals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44D01-0053-A943-B22B-53B005C72D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55023"/>
            <a:ext cx="8229600" cy="5427023"/>
          </a:xfrm>
        </p:spPr>
        <p:txBody>
          <a:bodyPr>
            <a:noAutofit/>
          </a:bodyPr>
          <a:lstStyle/>
          <a:p>
            <a:r>
              <a:rPr lang="en-US" dirty="0" smtClean="0"/>
              <a:t>VME crate requires a controller</a:t>
            </a:r>
          </a:p>
          <a:p>
            <a:pPr lvl="1"/>
            <a:r>
              <a:rPr lang="en-US" dirty="0" smtClean="0"/>
              <a:t>Performs bus arbitration</a:t>
            </a:r>
          </a:p>
          <a:p>
            <a:pPr lvl="1"/>
            <a:r>
              <a:rPr lang="en-US" dirty="0" smtClean="0"/>
              <a:t>Provides and maintains timeout errors</a:t>
            </a:r>
          </a:p>
          <a:p>
            <a:pPr lvl="1"/>
            <a:r>
              <a:rPr lang="en-US" dirty="0" smtClean="0"/>
              <a:t>System clock</a:t>
            </a:r>
          </a:p>
          <a:p>
            <a:pPr lvl="1"/>
            <a:r>
              <a:rPr lang="en-US" dirty="0" smtClean="0"/>
              <a:t>Other system utilities</a:t>
            </a:r>
          </a:p>
          <a:p>
            <a:r>
              <a:rPr lang="en-US" dirty="0" smtClean="0"/>
              <a:t>Modules can send messages directly to each other</a:t>
            </a:r>
          </a:p>
          <a:p>
            <a:pPr lvl="1"/>
            <a:r>
              <a:rPr lang="en-US" dirty="0" smtClean="0"/>
              <a:t>Controller only opens and closes access to </a:t>
            </a:r>
            <a:r>
              <a:rPr lang="en-US" dirty="0" err="1" smtClean="0"/>
              <a:t>dataway</a:t>
            </a:r>
            <a:endParaRPr lang="en-US" dirty="0" smtClean="0"/>
          </a:p>
          <a:p>
            <a:r>
              <a:rPr lang="en-US" dirty="0" smtClean="0"/>
              <a:t>Communication is asynchronous and can proceed as fast as the slowest communicator</a:t>
            </a:r>
          </a:p>
          <a:p>
            <a:r>
              <a:rPr lang="en-US" dirty="0" err="1" smtClean="0"/>
              <a:t>VMEbus</a:t>
            </a:r>
            <a:r>
              <a:rPr lang="en-US" dirty="0" smtClean="0"/>
              <a:t> modules tend to be set via software only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CAMAC to VME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2788"/>
          <a:stretch/>
        </p:blipFill>
        <p:spPr bwMode="auto">
          <a:xfrm rot="-60000">
            <a:off x="913867" y="134563"/>
            <a:ext cx="7640077" cy="464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0749"/>
            <a:ext cx="8229600" cy="605977"/>
          </a:xfrm>
        </p:spPr>
        <p:txBody>
          <a:bodyPr/>
          <a:lstStyle/>
          <a:p>
            <a:r>
              <a:rPr lang="en-US" dirty="0" smtClean="0"/>
              <a:t>For more on VME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50130"/>
            <a:ext cx="8229600" cy="1531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W. D. Peterson, </a:t>
            </a:r>
            <a:r>
              <a:rPr lang="en-US" i="1" dirty="0" smtClean="0"/>
              <a:t>The </a:t>
            </a:r>
            <a:r>
              <a:rPr lang="en-US" i="1" dirty="0" err="1" smtClean="0"/>
              <a:t>VMEbus</a:t>
            </a:r>
            <a:r>
              <a:rPr lang="en-US" i="1" dirty="0" smtClean="0"/>
              <a:t> Handbook</a:t>
            </a:r>
            <a:r>
              <a:rPr lang="en-US" dirty="0" smtClean="0"/>
              <a:t>, VITA, Scottsdale, </a:t>
            </a:r>
            <a:r>
              <a:rPr lang="en-US" dirty="0" err="1" smtClean="0"/>
              <a:t>Az</a:t>
            </a:r>
            <a:r>
              <a:rPr lang="en-US" dirty="0" smtClean="0"/>
              <a:t> 1997.</a:t>
            </a:r>
          </a:p>
          <a:p>
            <a:r>
              <a:rPr lang="en-US" dirty="0" smtClean="0"/>
              <a:t>American National Standard for VME64 Extensions for Physics and Other Applications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ph-dep-ese.web.cern.ch/ph-dep-ese/crates/standards/Av23.pdf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75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40475"/>
                <a:ext cx="8229600" cy="5405945"/>
              </a:xfrm>
            </p:spPr>
            <p:txBody>
              <a:bodyPr/>
              <a:lstStyle/>
              <a:p>
                <a:r>
                  <a:rPr lang="en-US" dirty="0" smtClean="0"/>
                  <a:t>The goals of signal transmission</a:t>
                </a:r>
              </a:p>
              <a:p>
                <a:pPr lvl="1"/>
                <a:r>
                  <a:rPr lang="en-US" dirty="0" smtClean="0"/>
                  <a:t>Get the signal from point A to point B</a:t>
                </a:r>
              </a:p>
              <a:p>
                <a:pPr lvl="1"/>
                <a:r>
                  <a:rPr lang="en-US" dirty="0" smtClean="0"/>
                  <a:t>Preserve the signal’s information</a:t>
                </a:r>
              </a:p>
              <a:p>
                <a:r>
                  <a:rPr lang="en-US" dirty="0"/>
                  <a:t>We tend </a:t>
                </a:r>
                <a:r>
                  <a:rPr lang="en-US" dirty="0" smtClean="0"/>
                  <a:t>to think </a:t>
                </a:r>
                <a:r>
                  <a:rPr lang="en-US" dirty="0"/>
                  <a:t>of a connecting wire </a:t>
                </a:r>
                <a:r>
                  <a:rPr lang="en-US" dirty="0" smtClean="0"/>
                  <a:t>as </a:t>
                </a:r>
                <a:r>
                  <a:rPr lang="en-US" dirty="0"/>
                  <a:t>something </a:t>
                </a:r>
                <a:r>
                  <a:rPr lang="en-US" dirty="0" smtClean="0"/>
                  <a:t>with </a:t>
                </a:r>
                <a:r>
                  <a:rPr lang="en-US" dirty="0"/>
                  <a:t>negligible </a:t>
                </a:r>
                <a:r>
                  <a:rPr lang="en-US" i="1" dirty="0" smtClean="0"/>
                  <a:t>C</a:t>
                </a:r>
                <a:r>
                  <a:rPr lang="en-US" dirty="0" smtClean="0"/>
                  <a:t> </a:t>
                </a:r>
                <a:r>
                  <a:rPr lang="en-US" dirty="0"/>
                  <a:t>and negligible self-inductance </a:t>
                </a:r>
                <a:r>
                  <a:rPr lang="en-US" dirty="0" smtClean="0"/>
                  <a:t>where </a:t>
                </a:r>
                <a:r>
                  <a:rPr lang="en-US" dirty="0"/>
                  <a:t>any voltage applied at one </a:t>
                </a:r>
                <a:r>
                  <a:rPr lang="en-US" dirty="0" smtClean="0"/>
                  <a:t>end </a:t>
                </a:r>
                <a:r>
                  <a:rPr lang="en-US" dirty="0"/>
                  <a:t>is immediately present at the other end</a:t>
                </a:r>
                <a:r>
                  <a:rPr lang="en-US" dirty="0" smtClean="0"/>
                  <a:t>.</a:t>
                </a:r>
              </a:p>
              <a:p>
                <a:r>
                  <a:rPr lang="en-US" b="1" dirty="0" smtClean="0"/>
                  <a:t>Not So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Rule of thumb: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line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≤0.02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=10</m:t>
                    </m:r>
                  </m:oMath>
                </a14:m>
                <a:r>
                  <a:rPr lang="en-US" dirty="0" smtClean="0"/>
                  <a:t> 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𝑙𝑖𝑛𝑒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𝟔</m:t>
                    </m:r>
                  </m:oMath>
                </a14:m>
                <a:r>
                  <a:rPr lang="en-US" b="1" dirty="0" smtClean="0"/>
                  <a:t> cm</a:t>
                </a:r>
              </a:p>
              <a:p>
                <a:r>
                  <a:rPr lang="en-US" dirty="0" smtClean="0"/>
                  <a:t>Need transmission lines (wave guide)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40475"/>
                <a:ext cx="8229600" cy="5405945"/>
              </a:xfrm>
              <a:blipFill rotWithShape="1">
                <a:blip r:embed="rId2"/>
                <a:stretch>
                  <a:fillRect l="-1259" t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0475"/>
            <a:ext cx="8229600" cy="5405945"/>
          </a:xfrm>
        </p:spPr>
        <p:txBody>
          <a:bodyPr/>
          <a:lstStyle/>
          <a:p>
            <a:r>
              <a:rPr lang="en-US" dirty="0" smtClean="0"/>
              <a:t>Transmission lines carry </a:t>
            </a:r>
            <a:r>
              <a:rPr lang="en-US" dirty="0" err="1" smtClean="0"/>
              <a:t>rf</a:t>
            </a:r>
            <a:r>
              <a:rPr lang="en-US" dirty="0" smtClean="0"/>
              <a:t> signals efficiently</a:t>
            </a:r>
          </a:p>
          <a:p>
            <a:r>
              <a:rPr lang="en-US" dirty="0" smtClean="0"/>
              <a:t>But a pulse isn’t rf.</a:t>
            </a:r>
          </a:p>
          <a:p>
            <a:r>
              <a:rPr lang="en-US" dirty="0" smtClean="0"/>
              <a:t>What gives?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42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2976"/>
            <a:ext cx="8229600" cy="5113024"/>
          </a:xfrm>
        </p:spPr>
        <p:txBody>
          <a:bodyPr/>
          <a:lstStyle/>
          <a:p>
            <a:r>
              <a:rPr lang="en-US" dirty="0" smtClean="0"/>
              <a:t>Represent </a:t>
            </a:r>
            <a:r>
              <a:rPr lang="en-US" b="1" i="1" dirty="0" smtClean="0"/>
              <a:t>any</a:t>
            </a:r>
            <a:r>
              <a:rPr lang="en-US" dirty="0" smtClean="0"/>
              <a:t> function as an infinite sum of polynomials and that function’s derivatives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5105"/>
            <a:ext cx="8229600" cy="605977"/>
          </a:xfrm>
        </p:spPr>
        <p:txBody>
          <a:bodyPr/>
          <a:lstStyle/>
          <a:p>
            <a:r>
              <a:rPr lang="en-US" dirty="0" smtClean="0"/>
              <a:t>Digression: Taylor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050" name="Picture 2" descr="http://i.stack.imgur.com/vJh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4" y="1940468"/>
            <a:ext cx="8647112" cy="432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51745" y="5201297"/>
                <a:ext cx="2467277" cy="9318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745" y="5201297"/>
                <a:ext cx="2467277" cy="9318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25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5" y="2029212"/>
            <a:ext cx="3427269" cy="435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0475"/>
            <a:ext cx="8229600" cy="5405945"/>
          </a:xfrm>
        </p:spPr>
        <p:txBody>
          <a:bodyPr/>
          <a:lstStyle/>
          <a:p>
            <a:r>
              <a:rPr lang="en-US" dirty="0" smtClean="0"/>
              <a:t>Any pulse can be decomposed into a superposition of many pure sinusoidal frequencies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82456" y="2222943"/>
                <a:ext cx="65146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𝑉𝑇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56" y="2222943"/>
                <a:ext cx="65146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59803" y="5498269"/>
                <a:ext cx="15754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𝜈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</a:rPr>
                        <m:t>/2</m:t>
                      </m:r>
                      <m:r>
                        <a:rPr 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803" y="5498269"/>
                <a:ext cx="1575431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0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66899"/>
                <a:ext cx="8229600" cy="5529139"/>
              </a:xfrm>
            </p:spPr>
            <p:txBody>
              <a:bodyPr/>
              <a:lstStyle/>
              <a:p>
                <a:r>
                  <a:rPr lang="en-US" dirty="0" smtClean="0"/>
                  <a:t>All frequencies contribute in a perfect reproduction…but who wants to be perfect?</a:t>
                </a:r>
              </a:p>
              <a:p>
                <a:r>
                  <a:rPr lang="en-US" dirty="0" smtClean="0"/>
                  <a:t>If you perform the inverse Fourier transform over a fixed interval: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 smtClean="0"/>
                  <a:t> for reasonable approximation</a:t>
                </a:r>
              </a:p>
              <a:p>
                <a:pPr lvl="1"/>
                <a:r>
                  <a:rPr lang="en-US" dirty="0" smtClean="0"/>
                  <a:t>For a 10 ns pulse: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≥100</m:t>
                    </m:r>
                  </m:oMath>
                </a14:m>
                <a:r>
                  <a:rPr lang="en-US" dirty="0" smtClean="0"/>
                  <a:t> MHz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66899"/>
                <a:ext cx="8229600" cy="5529139"/>
              </a:xfrm>
              <a:blipFill rotWithShape="1">
                <a:blip r:embed="rId2"/>
                <a:stretch>
                  <a:fillRect l="-1259" t="-1103" r="-2148" b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8249"/>
            <a:ext cx="8229600" cy="605977"/>
          </a:xfrm>
        </p:spPr>
        <p:txBody>
          <a:bodyPr/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" y="3270361"/>
            <a:ext cx="9072741" cy="1990417"/>
            <a:chOff x="3" y="3270361"/>
            <a:chExt cx="9072741" cy="1990417"/>
          </a:xfrm>
        </p:grpSpPr>
        <p:grpSp>
          <p:nvGrpSpPr>
            <p:cNvPr id="9" name="Group 8"/>
            <p:cNvGrpSpPr/>
            <p:nvPr/>
          </p:nvGrpSpPr>
          <p:grpSpPr>
            <a:xfrm>
              <a:off x="3" y="3270361"/>
              <a:ext cx="9072741" cy="1990417"/>
              <a:chOff x="3" y="3614736"/>
              <a:chExt cx="9072741" cy="1990417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" t="49899" r="57021" b="201"/>
              <a:stretch/>
            </p:blipFill>
            <p:spPr bwMode="auto">
              <a:xfrm>
                <a:off x="4757989" y="3614736"/>
                <a:ext cx="2566148" cy="1883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67" b="53107"/>
              <a:stretch/>
            </p:blipFill>
            <p:spPr bwMode="auto">
              <a:xfrm>
                <a:off x="2082486" y="3835104"/>
                <a:ext cx="2960503" cy="177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6" r="57442" b="53107"/>
              <a:stretch/>
            </p:blipFill>
            <p:spPr bwMode="auto">
              <a:xfrm>
                <a:off x="3" y="3835104"/>
                <a:ext cx="2588822" cy="17700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02" t="49899" r="6732" b="201"/>
              <a:stretch/>
            </p:blipFill>
            <p:spPr bwMode="auto">
              <a:xfrm>
                <a:off x="7083627" y="3614736"/>
                <a:ext cx="1989117" cy="1883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29398" y="3466979"/>
                  <a:ext cx="1107996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=0.1/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98" y="3466979"/>
                  <a:ext cx="1107996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056239" y="3478854"/>
                  <a:ext cx="1107996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=0.5/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6239" y="3478854"/>
                  <a:ext cx="1107996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548014" y="3286879"/>
                  <a:ext cx="97174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=1/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8014" y="3286879"/>
                  <a:ext cx="971741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64789" y="3320529"/>
                  <a:ext cx="971741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/>
                          </a:rPr>
                          <m:t>=5/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4789" y="3320529"/>
                  <a:ext cx="971741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04987" y="2344389"/>
                <a:ext cx="4128694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987" y="2344389"/>
                <a:ext cx="4128694" cy="126509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2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73133" y="1151906"/>
                <a:ext cx="4187042" cy="497425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</a:rPr>
                      <m:t>&gt;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 smtClean="0"/>
                  <a:t> for reasonable approximation</a:t>
                </a:r>
              </a:p>
              <a:p>
                <a:pPr lvl="1"/>
                <a:r>
                  <a:rPr lang="en-US" dirty="0" smtClean="0"/>
                  <a:t>For a 10 ns pulse: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≥100</m:t>
                    </m:r>
                  </m:oMath>
                </a14:m>
                <a:r>
                  <a:rPr lang="en-US" dirty="0" smtClean="0"/>
                  <a:t> MHz</a:t>
                </a:r>
              </a:p>
              <a:p>
                <a:r>
                  <a:rPr lang="en-US" dirty="0" smtClean="0"/>
                  <a:t>3 dB decline in response: </a:t>
                </a:r>
                <a:r>
                  <a:rPr lang="en-US" i="1" dirty="0" smtClean="0"/>
                  <a:t>bandwidth</a:t>
                </a:r>
                <a:endParaRPr lang="en-US" dirty="0"/>
              </a:p>
              <a:p>
                <a:pPr lvl="1"/>
                <a:r>
                  <a:rPr lang="en-US" dirty="0" smtClean="0"/>
                  <a:t>Corresponds to ~70% of the original signal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73133" y="1151906"/>
                <a:ext cx="4187042" cy="4974258"/>
              </a:xfrm>
              <a:blipFill rotWithShape="1">
                <a:blip r:embed="rId2"/>
                <a:stretch>
                  <a:fillRect l="-2620" t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97" y="1151905"/>
            <a:ext cx="4793552" cy="436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4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coaxial cable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122" name="Picture 2" descr="https://upload.wikimedia.org/wikipedia/commons/thumb/f/f4/Coaxial_cable_cutaway.svg/2000px-Coaxial_cable_cutawa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9" y="897763"/>
            <a:ext cx="8150224" cy="57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12081" y="3526971"/>
            <a:ext cx="1365662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Source: Wikimedia commons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49381" y="982976"/>
                <a:ext cx="4336353" cy="5413062"/>
              </a:xfrm>
            </p:spPr>
            <p:txBody>
              <a:bodyPr/>
              <a:lstStyle/>
              <a:p>
                <a:r>
                  <a:rPr lang="en-US" dirty="0" smtClean="0"/>
                  <a:t>Minimizes pickup from electric and electromagnetic fields</a:t>
                </a:r>
              </a:p>
              <a:p>
                <a:r>
                  <a:rPr lang="en-US" dirty="0" smtClean="0"/>
                  <a:t>Shield is normally braided for flexibility</a:t>
                </a:r>
              </a:p>
              <a:p>
                <a:r>
                  <a:rPr lang="en-US" dirty="0" smtClean="0"/>
                  <a:t>Velocity of propagation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a function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e>
                    </m:rad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Separation between inner and outer conductor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polyethelyne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≈0.66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49381" y="982976"/>
                <a:ext cx="4336353" cy="5413062"/>
              </a:xfrm>
              <a:blipFill rotWithShape="1">
                <a:blip r:embed="rId3"/>
                <a:stretch>
                  <a:fillRect l="-2532" t="-1126" r="-844" b="-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48200" y="3301340"/>
                <a:ext cx="4038600" cy="3094698"/>
              </a:xfrm>
            </p:spPr>
            <p:txBody>
              <a:bodyPr/>
              <a:lstStyle/>
              <a:p>
                <a:r>
                  <a:rPr lang="en-US" dirty="0" smtClean="0"/>
                  <a:t>Characteristic impedance also a function of: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Separation between inner and outer conductor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48200" y="3301340"/>
                <a:ext cx="4038600" cy="3094698"/>
              </a:xfrm>
              <a:blipFill rotWithShape="1">
                <a:blip r:embed="rId4"/>
                <a:stretch>
                  <a:fillRect l="-2719" t="-1972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coaxial cable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122" name="Picture 2" descr="https://upload.wikimedia.org/wikipedia/commons/thumb/f/f4/Coaxial_cable_cutaway.svg/2000px-Coaxial_cable_cutaway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35" y="268389"/>
            <a:ext cx="4061378" cy="28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1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Brief surges of current or voltage</a:t>
            </a:r>
          </a:p>
          <a:p>
            <a:r>
              <a:rPr lang="en-US" dirty="0" smtClean="0"/>
              <a:t>We measure</a:t>
            </a:r>
          </a:p>
          <a:p>
            <a:pPr lvl="1"/>
            <a:r>
              <a:rPr lang="en-US" dirty="0" smtClean="0"/>
              <a:t>Existence</a:t>
            </a:r>
          </a:p>
          <a:p>
            <a:pPr lvl="1"/>
            <a:r>
              <a:rPr lang="en-US" dirty="0" smtClean="0"/>
              <a:t>Polarity</a:t>
            </a:r>
          </a:p>
          <a:p>
            <a:pPr lvl="1"/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Amplitude</a:t>
            </a:r>
          </a:p>
          <a:p>
            <a:pPr lvl="1"/>
            <a:r>
              <a:rPr lang="en-US" dirty="0" smtClean="0"/>
              <a:t>Width (FWHM)</a:t>
            </a:r>
          </a:p>
          <a:p>
            <a:pPr lvl="1"/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pulse signals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598"/>
          <a:stretch/>
        </p:blipFill>
        <p:spPr bwMode="auto">
          <a:xfrm>
            <a:off x="5148629" y="1161550"/>
            <a:ext cx="3498484" cy="2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04" y="4032808"/>
            <a:ext cx="3338134" cy="20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/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4487019" y="1029975"/>
            <a:ext cx="2938821" cy="262209"/>
            <a:chOff x="4487019" y="1029975"/>
            <a:chExt cx="2938821" cy="262209"/>
          </a:xfrm>
        </p:grpSpPr>
        <p:sp>
          <p:nvSpPr>
            <p:cNvPr id="81" name="Rectangle 80"/>
            <p:cNvSpPr/>
            <p:nvPr/>
          </p:nvSpPr>
          <p:spPr>
            <a:xfrm>
              <a:off x="4500615" y="1029975"/>
              <a:ext cx="2925225" cy="126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487019" y="1102623"/>
              <a:ext cx="0" cy="189561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 82"/>
          <p:cNvSpPr/>
          <p:nvPr/>
        </p:nvSpPr>
        <p:spPr>
          <a:xfrm>
            <a:off x="7594955" y="907085"/>
            <a:ext cx="1549045" cy="501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7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/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r>
                  <a:rPr lang="en-US" dirty="0" smtClean="0"/>
                  <a:t>Things get interesting at the end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The signal won’t reflect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Inverted signal reflected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4248658" y="150095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34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Cable has characteristic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Imagine a generator creating a step voltage change 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Step travels along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drawing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until the signal reaches the end of the cable</a:t>
                </a:r>
              </a:p>
              <a:p>
                <a:r>
                  <a:rPr lang="en-US" dirty="0" smtClean="0"/>
                  <a:t>Things get interesting at the end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The signal won’t reflect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Inverted signal reflected</a:t>
                </a:r>
              </a:p>
              <a:p>
                <a:pPr lvl="1"/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∞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Same polarity </a:t>
                </a:r>
                <a:r>
                  <a:rPr lang="en-US" dirty="0"/>
                  <a:t>signal reflected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08053"/>
                <a:ext cx="8229600" cy="4387985"/>
              </a:xfrm>
              <a:blipFill rotWithShape="1">
                <a:blip r:embed="rId3"/>
                <a:stretch>
                  <a:fillRect l="-1259" t="-1389" r="-1037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4248658" y="1102623"/>
            <a:ext cx="3141599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7398778" y="105121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35729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3254877" y="843147"/>
            <a:ext cx="4318133" cy="1164906"/>
            <a:chOff x="3254877" y="843147"/>
            <a:chExt cx="4318133" cy="1164906"/>
          </a:xfrm>
        </p:grpSpPr>
        <p:sp>
          <p:nvSpPr>
            <p:cNvPr id="7" name="Oval 6"/>
            <p:cNvSpPr/>
            <p:nvPr/>
          </p:nvSpPr>
          <p:spPr>
            <a:xfrm>
              <a:off x="7207250" y="843147"/>
              <a:ext cx="365760" cy="914400"/>
            </a:xfrm>
            <a:prstGeom prst="ellips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0800000">
              <a:off x="4061361" y="843147"/>
              <a:ext cx="365760" cy="914400"/>
            </a:xfrm>
            <a:prstGeom prst="arc">
              <a:avLst>
                <a:gd name="adj1" fmla="val 16200000"/>
                <a:gd name="adj2" fmla="val 53677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7" idx="0"/>
              <a:endCxn id="9" idx="0"/>
            </p:cNvCxnSpPr>
            <p:nvPr/>
          </p:nvCxnSpPr>
          <p:spPr>
            <a:xfrm flipH="1">
              <a:off x="4244241" y="843147"/>
              <a:ext cx="314588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2"/>
              <a:endCxn id="7" idx="4"/>
            </p:cNvCxnSpPr>
            <p:nvPr/>
          </p:nvCxnSpPr>
          <p:spPr>
            <a:xfrm>
              <a:off x="4248531" y="1757421"/>
              <a:ext cx="3141599" cy="12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248531" y="1300347"/>
              <a:ext cx="314159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37739" y="1380497"/>
              <a:ext cx="99340" cy="163980"/>
              <a:chOff x="2018806" y="1282535"/>
              <a:chExt cx="99340" cy="16398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2018806" y="1282535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2022756" y="1339927"/>
                <a:ext cx="95390" cy="55134"/>
                <a:chOff x="2018806" y="1282535"/>
                <a:chExt cx="95390" cy="55134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2020768" y="1391381"/>
                <a:ext cx="95390" cy="55134"/>
                <a:chOff x="2018806" y="1282535"/>
                <a:chExt cx="95390" cy="55134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018806" y="1282535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2022756" y="1310237"/>
                  <a:ext cx="91440" cy="27432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Straight Connector 33"/>
            <p:cNvCxnSpPr/>
            <p:nvPr/>
          </p:nvCxnSpPr>
          <p:spPr>
            <a:xfrm>
              <a:off x="7386180" y="1292184"/>
              <a:ext cx="0" cy="685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385421" y="1357995"/>
              <a:ext cx="43758" cy="22502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391359" y="1544477"/>
              <a:ext cx="41770" cy="20344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7" idx="4"/>
            </p:cNvCxnSpPr>
            <p:nvPr/>
          </p:nvCxnSpPr>
          <p:spPr>
            <a:xfrm flipH="1">
              <a:off x="7390130" y="1554649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233314" y="1745283"/>
              <a:ext cx="1229" cy="20289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165963" y="1948181"/>
              <a:ext cx="13716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188823" y="1978117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211683" y="2008053"/>
              <a:ext cx="4572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3395032" y="1846732"/>
              <a:ext cx="838282" cy="1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3254877" y="1156134"/>
              <a:ext cx="323243" cy="306602"/>
              <a:chOff x="3565071" y="1224159"/>
              <a:chExt cx="323243" cy="306602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565071" y="1224643"/>
                <a:ext cx="296636" cy="306118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567800" y="1224159"/>
                <a:ext cx="320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v</a:t>
                </a:r>
                <a:r>
                  <a:rPr lang="en-US" sz="1200" baseline="-25000" dirty="0" smtClean="0"/>
                  <a:t>s</a:t>
                </a:r>
                <a:endParaRPr lang="en-US" sz="1200" dirty="0"/>
              </a:p>
            </p:txBody>
          </p:sp>
        </p:grp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3403195" y="1462736"/>
              <a:ext cx="0" cy="38400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553357" y="1309677"/>
              <a:ext cx="365760" cy="0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510" y="1426118"/>
                <a:ext cx="480068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7398778" y="1051216"/>
            <a:ext cx="91440" cy="914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24074"/>
                <a:ext cx="8229600" cy="1638301"/>
              </a:xfrm>
            </p:spPr>
            <p:txBody>
              <a:bodyPr/>
              <a:lstStyle/>
              <a:p>
                <a:r>
                  <a:rPr lang="en-US" dirty="0" smtClean="0"/>
                  <a:t>Given a cable with</a:t>
                </a:r>
              </a:p>
              <a:p>
                <a:pPr lvl="1"/>
                <a:r>
                  <a:rPr lang="en-US" dirty="0"/>
                  <a:t>C</a:t>
                </a:r>
                <a:r>
                  <a:rPr lang="en-US" dirty="0" smtClean="0"/>
                  <a:t>haracteristic impedance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Input waveform with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24074"/>
                <a:ext cx="8229600" cy="1638301"/>
              </a:xfrm>
              <a:blipFill rotWithShape="1">
                <a:blip r:embed="rId4"/>
                <a:stretch>
                  <a:fillRect l="-1259" t="-3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7542780"/>
                  </p:ext>
                </p:extLst>
              </p:nvPr>
            </p:nvGraphicFramePr>
            <p:xfrm>
              <a:off x="1214120" y="3575050"/>
              <a:ext cx="6715760" cy="2470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880"/>
                    <a:gridCol w="3357880"/>
                  </a:tblGrid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/>
                                      </a:rPr>
                                      <m:t>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Reflected amplitude, </a:t>
                          </a:r>
                          <a:r>
                            <a:rPr lang="en-US" i="1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&lt;0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/>
                                  </a:rPr>
                                  <m:t>&lt;∞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0&gt;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7542780"/>
                  </p:ext>
                </p:extLst>
              </p:nvPr>
            </p:nvGraphicFramePr>
            <p:xfrm>
              <a:off x="1214120" y="3575050"/>
              <a:ext cx="6715760" cy="2470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880"/>
                    <a:gridCol w="3357880"/>
                  </a:tblGrid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7353" r="-100000" b="-49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Reflected amplitude, </a:t>
                          </a:r>
                          <a:r>
                            <a:rPr lang="en-US" i="1" dirty="0" smtClean="0"/>
                            <a:t>A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108955" b="-404478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205882" r="-100000" b="-2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205882" b="-298529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305882" r="-100000" b="-198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411940" r="-100000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411940" b="-101493"/>
                          </a:stretch>
                        </a:blipFill>
                      </a:tcPr>
                    </a:tc>
                  </a:tr>
                  <a:tr h="4116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504412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l="-100000" t="-50441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98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9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</p:spPr>
            <p:txBody>
              <a:bodyPr/>
              <a:lstStyle/>
              <a:p>
                <a:r>
                  <a:rPr lang="en-US" dirty="0" smtClean="0"/>
                  <a:t>Any pulse can be decomposed into a superposition of many pure sinusoidal frequencies</a:t>
                </a:r>
              </a:p>
              <a:p>
                <a:r>
                  <a:rPr lang="en-US" dirty="0" smtClean="0"/>
                  <a:t>A pulse:</a:t>
                </a:r>
              </a:p>
              <a:p>
                <a:pPr lvl="1"/>
                <a:r>
                  <a:rPr lang="en-US" dirty="0" smtClean="0"/>
                  <a:t>Shape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  <a:blipFill rotWithShape="1">
                <a:blip r:embed="rId3"/>
                <a:stretch>
                  <a:fillRect l="-1259" t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55510" y="1703985"/>
            <a:ext cx="4110550" cy="4210050"/>
            <a:chOff x="4755510" y="1703985"/>
            <a:chExt cx="4110550" cy="421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69424"/>
                  <a:ext cx="471732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9343444" y="930549"/>
            <a:ext cx="2086438" cy="2136942"/>
            <a:chOff x="4755510" y="1703985"/>
            <a:chExt cx="4110550" cy="42100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030" r="-51515" b="-894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5000" r="-60000" b="-897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9065" y="4148411"/>
                <a:ext cx="3997312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4148411"/>
                <a:ext cx="3997312" cy="117173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9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890729" y="1451262"/>
            <a:ext cx="1840848" cy="2340899"/>
            <a:chOff x="1367455" y="1708587"/>
            <a:chExt cx="3427269" cy="435825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455" y="1708587"/>
              <a:ext cx="3427269" cy="435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152899" y="1940880"/>
                  <a:ext cx="651460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899" y="1940880"/>
                  <a:ext cx="651460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263" r="-63158" b="-8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</p:spPr>
            <p:txBody>
              <a:bodyPr/>
              <a:lstStyle/>
              <a:p>
                <a:r>
                  <a:rPr lang="en-US" dirty="0" smtClean="0"/>
                  <a:t>Any pulse can be decomposed into a superposition of many pure sinusoidal frequencies</a:t>
                </a:r>
              </a:p>
              <a:p>
                <a:r>
                  <a:rPr lang="en-US" dirty="0" smtClean="0"/>
                  <a:t>A pulse:</a:t>
                </a:r>
              </a:p>
              <a:p>
                <a:pPr lvl="1"/>
                <a:r>
                  <a:rPr lang="en-US" dirty="0" smtClean="0"/>
                  <a:t>Shape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12519"/>
                <a:ext cx="8229600" cy="5533901"/>
              </a:xfrm>
              <a:blipFill rotWithShape="1">
                <a:blip r:embed="rId5"/>
                <a:stretch>
                  <a:fillRect l="-1259" t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4499"/>
            <a:ext cx="8229600" cy="605977"/>
          </a:xfrm>
        </p:spPr>
        <p:txBody>
          <a:bodyPr/>
          <a:lstStyle/>
          <a:p>
            <a:r>
              <a:rPr lang="en-US" dirty="0" smtClean="0"/>
              <a:t>Fourier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2973769"/>
                <a:ext cx="3934026" cy="11717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065" y="5310792"/>
                <a:ext cx="3045193" cy="1132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𝑉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&lt;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/>
                                  </a:rPr>
                                  <m:t>&gt;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5310792"/>
                <a:ext cx="3045193" cy="11327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849625" y="1175896"/>
            <a:ext cx="2086438" cy="2136942"/>
            <a:chOff x="4755510" y="1703985"/>
            <a:chExt cx="4110550" cy="421005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2"/>
            <a:stretch/>
          </p:blipFill>
          <p:spPr bwMode="auto">
            <a:xfrm>
              <a:off x="4755510" y="1703985"/>
              <a:ext cx="393129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4755510" y="5177642"/>
              <a:ext cx="393129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105" y="5177642"/>
                  <a:ext cx="398955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030" r="-51515" b="-8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1984" y="1725686"/>
                  <a:ext cx="471732" cy="46166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5128" r="-64103" b="-94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>
              <a:off x="6697405" y="1769424"/>
              <a:ext cx="0" cy="340821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9065" y="3910911"/>
                <a:ext cx="8801640" cy="1612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sub>
                        <m:sup>
                          <m:box>
                            <m:box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𝑉𝑇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𝜔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𝑇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" y="3910911"/>
                <a:ext cx="8801640" cy="161268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4511"/>
            <a:ext cx="8229600" cy="1096926"/>
          </a:xfrm>
        </p:spPr>
        <p:txBody>
          <a:bodyPr/>
          <a:lstStyle/>
          <a:p>
            <a:r>
              <a:rPr lang="en-US" dirty="0" smtClean="0"/>
              <a:t>Signal attributes are most easily processed when converted to a digital signal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to digital conversion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37157"/>
              </p:ext>
            </p:extLst>
          </p:nvPr>
        </p:nvGraphicFramePr>
        <p:xfrm>
          <a:off x="1" y="1913859"/>
          <a:ext cx="9144000" cy="42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2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146412"/>
            <a:ext cx="4038600" cy="4979751"/>
          </a:xfrm>
        </p:spPr>
        <p:txBody>
          <a:bodyPr/>
          <a:lstStyle/>
          <a:p>
            <a:r>
              <a:rPr lang="en-US" dirty="0" smtClean="0"/>
              <a:t>The input signal is always on.</a:t>
            </a:r>
          </a:p>
          <a:p>
            <a:r>
              <a:rPr lang="en-US" dirty="0" smtClean="0"/>
              <a:t>A reference voltage is set by the user – </a:t>
            </a:r>
            <a:r>
              <a:rPr lang="en-US" i="1" dirty="0" smtClean="0"/>
              <a:t>threshold</a:t>
            </a:r>
            <a:endParaRPr lang="en-US" dirty="0" smtClean="0"/>
          </a:p>
          <a:p>
            <a:r>
              <a:rPr lang="en-US" dirty="0" smtClean="0"/>
              <a:t>When the voltage on the input goes higher than the threshold: </a:t>
            </a:r>
            <a:br>
              <a:rPr lang="en-US" dirty="0" smtClean="0"/>
            </a:br>
            <a:r>
              <a:rPr lang="en-US" i="1" dirty="0" smtClean="0"/>
              <a:t>Output = 1</a:t>
            </a:r>
            <a:endParaRPr lang="en-US" dirty="0" smtClean="0"/>
          </a:p>
          <a:p>
            <a:pPr lvl="1"/>
            <a:r>
              <a:rPr lang="en-US" dirty="0" smtClean="0"/>
              <a:t>1 and 0 set by user/device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discriminator – measuring existence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90" y="918858"/>
            <a:ext cx="4561482" cy="540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 every signal has inherent value</a:t>
                </a:r>
              </a:p>
              <a:p>
                <a:r>
                  <a:rPr lang="en-US" dirty="0" smtClean="0"/>
                  <a:t>Most events generate multiple signals</a:t>
                </a:r>
              </a:p>
              <a:p>
                <a:r>
                  <a:rPr lang="en-US" dirty="0" smtClean="0"/>
                  <a:t>Timing correlates multiple signals with the same events</a:t>
                </a:r>
              </a:p>
              <a:p>
                <a:r>
                  <a:rPr lang="en-US" dirty="0" smtClean="0"/>
                  <a:t>Random events must be accounted for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/>
                              </a:rPr>
                              <m:t>Rand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r>
                      <a:rPr lang="en-US" b="0" i="1" smtClean="0">
                        <a:latin typeface="Cambria Math"/>
                      </a:rPr>
                      <m:t>𝑡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2564" t="-1282" r="-3167" b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Coincidence measure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991" y="488129"/>
            <a:ext cx="4022473" cy="541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31643" y="5873352"/>
            <a:ext cx="450957" cy="465536"/>
            <a:chOff x="7531643" y="5873352"/>
            <a:chExt cx="450957" cy="465536"/>
          </a:xfrm>
        </p:grpSpPr>
        <p:sp>
          <p:nvSpPr>
            <p:cNvPr id="8" name="Left Brace 7"/>
            <p:cNvSpPr/>
            <p:nvPr/>
          </p:nvSpPr>
          <p:spPr>
            <a:xfrm rot="16200000">
              <a:off x="7658697" y="5892995"/>
              <a:ext cx="196850" cy="157564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531643" y="6000334"/>
                  <a:ext cx="45095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/>
                          </a:rPr>
                          <m:t>Δ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1643" y="6000334"/>
                  <a:ext cx="450957" cy="33855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747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11" y="887279"/>
            <a:ext cx="8644269" cy="5208721"/>
          </a:xfrm>
        </p:spPr>
        <p:txBody>
          <a:bodyPr/>
          <a:lstStyle/>
          <a:p>
            <a:r>
              <a:rPr lang="en-US" dirty="0"/>
              <a:t>Consider a segmented calorimeter designed to </a:t>
            </a:r>
            <a:r>
              <a:rPr lang="en-US" dirty="0" smtClean="0"/>
              <a:t>measure </a:t>
            </a:r>
            <a:r>
              <a:rPr lang="el-GR" dirty="0" smtClean="0"/>
              <a:t>γ</a:t>
            </a:r>
            <a:r>
              <a:rPr lang="en-US" dirty="0" smtClean="0"/>
              <a:t>’s </a:t>
            </a:r>
            <a:r>
              <a:rPr lang="en-US" dirty="0"/>
              <a:t>from 300 MeV to 2000 </a:t>
            </a:r>
            <a:r>
              <a:rPr lang="en-US" dirty="0" smtClean="0"/>
              <a:t>MeV.</a:t>
            </a:r>
          </a:p>
          <a:p>
            <a:pPr lvl="1"/>
            <a:r>
              <a:rPr lang="el-GR" dirty="0" smtClean="0"/>
              <a:t>γ</a:t>
            </a:r>
            <a:r>
              <a:rPr lang="en-US" dirty="0"/>
              <a:t> </a:t>
            </a:r>
            <a:r>
              <a:rPr lang="en-US" dirty="0" smtClean="0"/>
              <a:t>can </a:t>
            </a:r>
            <a:r>
              <a:rPr lang="en-US" dirty="0"/>
              <a:t>deposit energy in groups of one or more cells.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A charged pion might pass through the detector and leave energy that should be rejected.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302"/>
            <a:ext cx="8229600" cy="605977"/>
          </a:xfrm>
        </p:spPr>
        <p:txBody>
          <a:bodyPr/>
          <a:lstStyle/>
          <a:p>
            <a:r>
              <a:rPr lang="en-US" dirty="0" smtClean="0"/>
              <a:t>Photon calorimeter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81" y="2296631"/>
            <a:ext cx="4258039" cy="254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899677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499191"/>
            <a:ext cx="4038600" cy="4626972"/>
          </a:xfrm>
        </p:spPr>
        <p:txBody>
          <a:bodyPr/>
          <a:lstStyle/>
          <a:p>
            <a:r>
              <a:rPr lang="en-US" dirty="0" smtClean="0"/>
              <a:t>Set </a:t>
            </a:r>
            <a:r>
              <a:rPr lang="en-US" dirty="0"/>
              <a:t>of </a:t>
            </a:r>
            <a:r>
              <a:rPr lang="en-US" dirty="0" smtClean="0"/>
              <a:t>scintillators </a:t>
            </a:r>
            <a:r>
              <a:rPr lang="en-US" dirty="0"/>
              <a:t>placed in front of </a:t>
            </a:r>
            <a:r>
              <a:rPr lang="en-US" dirty="0" smtClean="0"/>
              <a:t>a calorimeter </a:t>
            </a:r>
            <a:r>
              <a:rPr lang="en-US" dirty="0"/>
              <a:t>to </a:t>
            </a:r>
            <a:r>
              <a:rPr lang="en-US" dirty="0" smtClean="0"/>
              <a:t>act as </a:t>
            </a:r>
            <a:r>
              <a:rPr lang="en-US" dirty="0"/>
              <a:t>simple counters</a:t>
            </a:r>
            <a:r>
              <a:rPr lang="en-US" dirty="0" smtClean="0"/>
              <a:t>.</a:t>
            </a:r>
          </a:p>
          <a:p>
            <a:r>
              <a:rPr lang="en-US" dirty="0"/>
              <a:t>A charged particle will create a signal in the scintillator, but a photon will not</a:t>
            </a:r>
            <a:r>
              <a:rPr lang="en-US" dirty="0" smtClean="0"/>
              <a:t>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982976"/>
            <a:ext cx="4038600" cy="51431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Veto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IsoSIM Lecture - Electronics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13" y="442931"/>
            <a:ext cx="4176972" cy="5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29200" y="1499191"/>
            <a:ext cx="9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4618075"/>
            <a:ext cx="98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772081"/>
            <a:ext cx="51577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Slide courtesy of M. Fortner, N. Illinois University</a:t>
            </a:r>
            <a:endParaRPr lang="en-US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8036</TotalTime>
  <Words>3803</Words>
  <Application>Microsoft Office PowerPoint</Application>
  <PresentationFormat>On-screen Show (4:3)</PresentationFormat>
  <Paragraphs>733</Paragraphs>
  <Slides>57</Slides>
  <Notes>16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Lascar_TRIUMF_Template</vt:lpstr>
      <vt:lpstr>PowerPoint Presentation</vt:lpstr>
      <vt:lpstr>Outline</vt:lpstr>
      <vt:lpstr>Signals are small…(for the most part)</vt:lpstr>
      <vt:lpstr>Two different ways for measuring signals</vt:lpstr>
      <vt:lpstr>Analog pulse signals</vt:lpstr>
      <vt:lpstr>The discriminator – measuring existence</vt:lpstr>
      <vt:lpstr>Coincidence measure</vt:lpstr>
      <vt:lpstr>Photon calorimeter</vt:lpstr>
      <vt:lpstr>Veto Detector</vt:lpstr>
      <vt:lpstr>Neutral rows</vt:lpstr>
      <vt:lpstr>Selected Sum</vt:lpstr>
      <vt:lpstr>Logic gates</vt:lpstr>
      <vt:lpstr>Unary operators – 1 input</vt:lpstr>
      <vt:lpstr>Binary operators – 2 inputs</vt:lpstr>
      <vt:lpstr>Compound operations</vt:lpstr>
      <vt:lpstr>Compound operations</vt:lpstr>
      <vt:lpstr>Many many many many many more</vt:lpstr>
      <vt:lpstr>Analog to digital conversion</vt:lpstr>
      <vt:lpstr>Analog to digital conversion</vt:lpstr>
      <vt:lpstr>Analog to digital conversion</vt:lpstr>
      <vt:lpstr>Analog to digital conversion</vt:lpstr>
      <vt:lpstr>Analog to digital conversion</vt:lpstr>
      <vt:lpstr>Digital signals make logic easy/possible</vt:lpstr>
      <vt:lpstr>Digital signals make logic easy/possible</vt:lpstr>
      <vt:lpstr>The Nuclear Instrument Module (NIM) standard</vt:lpstr>
      <vt:lpstr>But wait…there’s more</vt:lpstr>
      <vt:lpstr>But wait…there’s more</vt:lpstr>
      <vt:lpstr>But wait…there’s more</vt:lpstr>
      <vt:lpstr>PowerPoint Presentation</vt:lpstr>
      <vt:lpstr>Common off-standard logic</vt:lpstr>
      <vt:lpstr>PowerPoint Presentation</vt:lpstr>
      <vt:lpstr>CAMAC: Time to make life more complicated…interesting</vt:lpstr>
      <vt:lpstr>The Computer Automated Measurement And Control (CAMAC) Standard</vt:lpstr>
      <vt:lpstr>The CAMAC dataway</vt:lpstr>
      <vt:lpstr>The CAMAC controller</vt:lpstr>
      <vt:lpstr>PowerPoint Presentation</vt:lpstr>
      <vt:lpstr>PowerPoint Presentation</vt:lpstr>
      <vt:lpstr>For more on CAMAC</vt:lpstr>
      <vt:lpstr>From CAMAC to VME</vt:lpstr>
      <vt:lpstr>From CAMAC to VME</vt:lpstr>
      <vt:lpstr>For more on VME</vt:lpstr>
      <vt:lpstr>Transmission lines</vt:lpstr>
      <vt:lpstr>Transmission lines</vt:lpstr>
      <vt:lpstr>Digression: Taylor series</vt:lpstr>
      <vt:lpstr>Fourier Analysis</vt:lpstr>
      <vt:lpstr>Bandwidth</vt:lpstr>
      <vt:lpstr>Bandwidth</vt:lpstr>
      <vt:lpstr>The coaxial cable</vt:lpstr>
      <vt:lpstr>The coaxial cable</vt:lpstr>
      <vt:lpstr>Termination</vt:lpstr>
      <vt:lpstr>Termination</vt:lpstr>
      <vt:lpstr>Termination</vt:lpstr>
      <vt:lpstr>Termination</vt:lpstr>
      <vt:lpstr>PowerPoint Presentation</vt:lpstr>
      <vt:lpstr>Fourier Analysis</vt:lpstr>
      <vt:lpstr>Fourier Analysis</vt:lpstr>
      <vt:lpstr>Analog to digital conversion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ddlascar</cp:lastModifiedBy>
  <cp:revision>243</cp:revision>
  <dcterms:created xsi:type="dcterms:W3CDTF">2015-08-10T20:28:33Z</dcterms:created>
  <dcterms:modified xsi:type="dcterms:W3CDTF">2015-10-20T22:20:08Z</dcterms:modified>
</cp:coreProperties>
</file>